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Lst>
  <p:sldSz cx="9144000" cy="6858000" type="screen4x3"/>
  <p:notesSz cx="6858000" cy="9144000"/>
  <p:defaultTextStyle>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tableStyles" Target="tableStyle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57200" y="396432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8" name="PlaceHolder 5"/>
          <p:cNvSpPr>
            <a:spLocks noGrp="1"/>
          </p:cNvSpPr>
          <p:nvPr>
            <p:ph type="body"/>
          </p:nvPr>
        </p:nvSpPr>
        <p:spPr bwMode="auto">
          <a:xfrm>
            <a:off x="45720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323964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602208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8" name="PlaceHolder 5"/>
          <p:cNvSpPr>
            <a:spLocks noGrp="1"/>
          </p:cNvSpPr>
          <p:nvPr>
            <p:ph type="body"/>
          </p:nvPr>
        </p:nvSpPr>
        <p:spPr bwMode="auto">
          <a:xfrm>
            <a:off x="602208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9" name="PlaceHolder 6"/>
          <p:cNvSpPr>
            <a:spLocks noGrp="1"/>
          </p:cNvSpPr>
          <p:nvPr>
            <p:ph type="body"/>
          </p:nvPr>
        </p:nvSpPr>
        <p:spPr bwMode="auto">
          <a:xfrm>
            <a:off x="323964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10" name="PlaceHolder 7"/>
          <p:cNvSpPr>
            <a:spLocks noGrp="1"/>
          </p:cNvSpPr>
          <p:nvPr>
            <p:ph type="body"/>
          </p:nvPr>
        </p:nvSpPr>
        <p:spPr bwMode="auto">
          <a:xfrm>
            <a:off x="45720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subTitle"/>
          </p:nvPr>
        </p:nvSpPr>
        <p:spPr bwMode="auto">
          <a:xfrm>
            <a:off x="457200" y="1600200"/>
            <a:ext cx="8229240" cy="4525560"/>
          </a:xfrm>
          <a:prstGeom prst="rect">
            <a:avLst/>
          </a:prstGeom>
        </p:spPr>
        <p:txBody>
          <a:bodyPr lIns="0" tIns="0" rIns="0" bIns="0" anchor="ctr"/>
          <a:lstStyle/>
          <a:p>
            <a:pPr algn="ctr">
              <a:defRPr/>
            </a:pPr>
            <a:endParaRPr lang="ru-RU" sz="3200" b="0" strike="noStrike" spc="-1">
              <a:solidFill>
                <a:srgbClr val="000000"/>
              </a:solidFill>
              <a:latin typeface="Arial" charset="0"/>
            </a:endParaRPr>
          </a:p>
        </p:txBody>
      </p:sp>
    </p:spTree>
  </p:cSld>
  <p:clrMapOvr>
    <a:masterClrMapping/>
  </p:clrMapOvr>
  <p:hf/>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822924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Tree>
  </p:cSld>
  <p:clrMapOvr>
    <a:masterClrMapping/>
  </p:clrMapOvr>
  <p:hf/>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4680"/>
            <a:ext cx="8229240" cy="5297760"/>
          </a:xfrm>
          <a:prstGeom prst="rect">
            <a:avLst/>
          </a:prstGeom>
        </p:spPr>
        <p:txBody>
          <a:bodyPr lIns="0" tIns="0" rIns="0" bIns="0" anchor="ctr"/>
          <a:lstStyle/>
          <a:p>
            <a:pPr algn="ctr">
              <a:defRPr/>
            </a:pPr>
            <a:endParaRPr lang="ru-RU" sz="3200" b="0" strike="noStrike" spc="-1">
              <a:solidFill>
                <a:srgbClr val="000000"/>
              </a:solidFill>
              <a:latin typeface="Arial" charset="0"/>
            </a:endParaRPr>
          </a:p>
        </p:txBody>
      </p:sp>
    </p:spTree>
  </p:cSld>
  <p:clrMapOvr>
    <a:masterClrMapping/>
  </p:clrMapOvr>
  <p:hf/>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5720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subTitle"/>
          </p:nvPr>
        </p:nvSpPr>
        <p:spPr bwMode="auto">
          <a:xfrm>
            <a:off x="457200" y="1600200"/>
            <a:ext cx="8229240" cy="4525560"/>
          </a:xfrm>
          <a:prstGeom prst="rect">
            <a:avLst/>
          </a:prstGeom>
        </p:spPr>
        <p:txBody>
          <a:bodyPr lIns="0" tIns="0" rIns="0" bIns="0" anchor="ctr"/>
          <a:lstStyle/>
          <a:p>
            <a:pPr algn="ctr">
              <a:defRPr/>
            </a:pPr>
            <a:endParaRPr lang="ru-RU" sz="3200" b="0" strike="noStrike" spc="-1">
              <a:solidFill>
                <a:srgbClr val="000000"/>
              </a:solidFill>
              <a:latin typeface="Arial" charset="0"/>
            </a:endParaRPr>
          </a:p>
        </p:txBody>
      </p:sp>
    </p:spTree>
  </p:cSld>
  <p:clrMapOvr>
    <a:masterClrMapping/>
  </p:clrMapOvr>
  <p:hf/>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57200" y="396432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57200" y="396432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8" name="PlaceHolder 5"/>
          <p:cNvSpPr>
            <a:spLocks noGrp="1"/>
          </p:cNvSpPr>
          <p:nvPr>
            <p:ph type="body"/>
          </p:nvPr>
        </p:nvSpPr>
        <p:spPr bwMode="auto">
          <a:xfrm>
            <a:off x="45720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323964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602208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8" name="PlaceHolder 5"/>
          <p:cNvSpPr>
            <a:spLocks noGrp="1"/>
          </p:cNvSpPr>
          <p:nvPr>
            <p:ph type="body"/>
          </p:nvPr>
        </p:nvSpPr>
        <p:spPr bwMode="auto">
          <a:xfrm>
            <a:off x="602208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9" name="PlaceHolder 6"/>
          <p:cNvSpPr>
            <a:spLocks noGrp="1"/>
          </p:cNvSpPr>
          <p:nvPr>
            <p:ph type="body"/>
          </p:nvPr>
        </p:nvSpPr>
        <p:spPr bwMode="auto">
          <a:xfrm>
            <a:off x="323964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10" name="PlaceHolder 7"/>
          <p:cNvSpPr>
            <a:spLocks noGrp="1"/>
          </p:cNvSpPr>
          <p:nvPr>
            <p:ph type="body"/>
          </p:nvPr>
        </p:nvSpPr>
        <p:spPr bwMode="auto">
          <a:xfrm>
            <a:off x="45720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subTitle"/>
          </p:nvPr>
        </p:nvSpPr>
        <p:spPr bwMode="auto">
          <a:xfrm>
            <a:off x="457200" y="1600200"/>
            <a:ext cx="8229240" cy="4525560"/>
          </a:xfrm>
          <a:prstGeom prst="rect">
            <a:avLst/>
          </a:prstGeom>
        </p:spPr>
        <p:txBody>
          <a:bodyPr lIns="0" tIns="0" rIns="0" bIns="0" anchor="ctr"/>
          <a:lstStyle/>
          <a:p>
            <a:pPr algn="ctr">
              <a:defRPr/>
            </a:pPr>
            <a:endParaRPr lang="ru-RU" sz="3200" b="0" strike="noStrike" spc="-1">
              <a:solidFill>
                <a:srgbClr val="000000"/>
              </a:solidFill>
              <a:latin typeface="Arial" charset="0"/>
            </a:endParaRPr>
          </a:p>
        </p:txBody>
      </p:sp>
    </p:spTree>
  </p:cSld>
  <p:clrMapOvr>
    <a:masterClrMapping/>
  </p:clrMapOvr>
  <p:hf/>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822924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822924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4680"/>
            <a:ext cx="8229240" cy="5297760"/>
          </a:xfrm>
          <a:prstGeom prst="rect">
            <a:avLst/>
          </a:prstGeom>
        </p:spPr>
        <p:txBody>
          <a:bodyPr lIns="0" tIns="0" rIns="0" bIns="0" anchor="ctr"/>
          <a:lstStyle/>
          <a:p>
            <a:pPr algn="ctr">
              <a:defRPr/>
            </a:pPr>
            <a:endParaRPr lang="ru-RU" sz="3200" b="0" strike="noStrike" spc="-1">
              <a:solidFill>
                <a:srgbClr val="000000"/>
              </a:solidFill>
              <a:latin typeface="Arial" charset="0"/>
            </a:endParaRPr>
          </a:p>
        </p:txBody>
      </p:sp>
    </p:spTree>
  </p:cSld>
  <p:clrMapOvr>
    <a:masterClrMapping/>
  </p:clrMapOvr>
  <p:hf/>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5720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57200" y="396432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57200" y="396432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8" name="PlaceHolder 5"/>
          <p:cNvSpPr>
            <a:spLocks noGrp="1"/>
          </p:cNvSpPr>
          <p:nvPr>
            <p:ph type="body"/>
          </p:nvPr>
        </p:nvSpPr>
        <p:spPr bwMode="auto">
          <a:xfrm>
            <a:off x="45720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323964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602208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8" name="PlaceHolder 5"/>
          <p:cNvSpPr>
            <a:spLocks noGrp="1"/>
          </p:cNvSpPr>
          <p:nvPr>
            <p:ph type="body"/>
          </p:nvPr>
        </p:nvSpPr>
        <p:spPr bwMode="auto">
          <a:xfrm>
            <a:off x="602208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9" name="PlaceHolder 6"/>
          <p:cNvSpPr>
            <a:spLocks noGrp="1"/>
          </p:cNvSpPr>
          <p:nvPr>
            <p:ph type="body"/>
          </p:nvPr>
        </p:nvSpPr>
        <p:spPr bwMode="auto">
          <a:xfrm>
            <a:off x="323964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10" name="PlaceHolder 7"/>
          <p:cNvSpPr>
            <a:spLocks noGrp="1"/>
          </p:cNvSpPr>
          <p:nvPr>
            <p:ph type="body"/>
          </p:nvPr>
        </p:nvSpPr>
        <p:spPr bwMode="auto">
          <a:xfrm>
            <a:off x="45720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subTitle"/>
          </p:nvPr>
        </p:nvSpPr>
        <p:spPr bwMode="auto">
          <a:xfrm>
            <a:off x="457200" y="1600200"/>
            <a:ext cx="8229240" cy="4525560"/>
          </a:xfrm>
          <a:prstGeom prst="rect">
            <a:avLst/>
          </a:prstGeom>
        </p:spPr>
        <p:txBody>
          <a:bodyPr lIns="0" tIns="0" rIns="0" bIns="0" anchor="ctr"/>
          <a:lstStyle/>
          <a:p>
            <a:pPr algn="ctr">
              <a:defRPr/>
            </a:pPr>
            <a:endParaRPr lang="ru-RU" sz="3200" b="0" strike="noStrike" spc="-1">
              <a:solidFill>
                <a:srgbClr val="000000"/>
              </a:solidFill>
              <a:latin typeface="Arial" charset="0"/>
            </a:endParaRPr>
          </a:p>
        </p:txBody>
      </p:sp>
    </p:spTree>
  </p:cSld>
  <p:clrMapOvr>
    <a:masterClrMapping/>
  </p:clrMapOvr>
  <p:hf/>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822924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Tree>
  </p:cSld>
  <p:clrMapOvr>
    <a:masterClrMapping/>
  </p:clrMapOvr>
  <p:hf/>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4680"/>
            <a:ext cx="8229240" cy="5297760"/>
          </a:xfrm>
          <a:prstGeom prst="rect">
            <a:avLst/>
          </a:prstGeom>
        </p:spPr>
        <p:txBody>
          <a:bodyPr lIns="0" tIns="0" rIns="0" bIns="0" anchor="ctr"/>
          <a:lstStyle/>
          <a:p>
            <a:pPr algn="ctr">
              <a:defRPr/>
            </a:pPr>
            <a:endParaRPr lang="ru-RU" sz="3200" b="0" strike="noStrike" spc="-1">
              <a:solidFill>
                <a:srgbClr val="000000"/>
              </a:solidFill>
              <a:latin typeface="Arial" charset="0"/>
            </a:endParaRPr>
          </a:p>
        </p:txBody>
      </p:sp>
    </p:spTree>
  </p:cSld>
  <p:clrMapOvr>
    <a:masterClrMapping/>
  </p:clrMapOvr>
  <p:hf/>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5720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57200" y="396432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57200" y="396432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8" name="PlaceHolder 5"/>
          <p:cNvSpPr>
            <a:spLocks noGrp="1"/>
          </p:cNvSpPr>
          <p:nvPr>
            <p:ph type="body"/>
          </p:nvPr>
        </p:nvSpPr>
        <p:spPr bwMode="auto">
          <a:xfrm>
            <a:off x="45720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323964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602208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8" name="PlaceHolder 5"/>
          <p:cNvSpPr>
            <a:spLocks noGrp="1"/>
          </p:cNvSpPr>
          <p:nvPr>
            <p:ph type="body"/>
          </p:nvPr>
        </p:nvSpPr>
        <p:spPr bwMode="auto">
          <a:xfrm>
            <a:off x="602208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9" name="PlaceHolder 6"/>
          <p:cNvSpPr>
            <a:spLocks noGrp="1"/>
          </p:cNvSpPr>
          <p:nvPr>
            <p:ph type="body"/>
          </p:nvPr>
        </p:nvSpPr>
        <p:spPr bwMode="auto">
          <a:xfrm>
            <a:off x="323964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10" name="PlaceHolder 7"/>
          <p:cNvSpPr>
            <a:spLocks noGrp="1"/>
          </p:cNvSpPr>
          <p:nvPr>
            <p:ph type="body"/>
          </p:nvPr>
        </p:nvSpPr>
        <p:spPr bwMode="auto">
          <a:xfrm>
            <a:off x="45720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Tree>
  </p:cSld>
  <p:clrMapOvr>
    <a:masterClrMapping/>
  </p:clrMapOvr>
  <p:hf/>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subTitle"/>
          </p:nvPr>
        </p:nvSpPr>
        <p:spPr bwMode="auto">
          <a:xfrm>
            <a:off x="457200" y="1600200"/>
            <a:ext cx="8229240" cy="4525560"/>
          </a:xfrm>
          <a:prstGeom prst="rect">
            <a:avLst/>
          </a:prstGeom>
        </p:spPr>
        <p:txBody>
          <a:bodyPr lIns="0" tIns="0" rIns="0" bIns="0" anchor="ctr"/>
          <a:lstStyle/>
          <a:p>
            <a:pPr algn="ctr">
              <a:defRPr/>
            </a:pPr>
            <a:endParaRPr lang="ru-RU" sz="3200" b="0" strike="noStrike" spc="-1">
              <a:solidFill>
                <a:srgbClr val="000000"/>
              </a:solidFill>
              <a:latin typeface="Arial" charset="0"/>
            </a:endParaRPr>
          </a:p>
        </p:txBody>
      </p:sp>
    </p:spTree>
  </p:cSld>
  <p:clrMapOvr>
    <a:masterClrMapping/>
  </p:clrMapOvr>
  <p:hf/>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822924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Tree>
  </p:cSld>
  <p:clrMapOvr>
    <a:masterClrMapping/>
  </p:clrMapOvr>
  <p:hf/>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4680"/>
            <a:ext cx="8229240" cy="5297760"/>
          </a:xfrm>
          <a:prstGeom prst="rect">
            <a:avLst/>
          </a:prstGeom>
        </p:spPr>
        <p:txBody>
          <a:bodyPr lIns="0" tIns="0" rIns="0" bIns="0" anchor="ctr"/>
          <a:lstStyle/>
          <a:p>
            <a:pPr algn="ctr">
              <a:defRPr/>
            </a:pPr>
            <a:endParaRPr lang="ru-RU" sz="3200" b="0" strike="noStrike" spc="-1">
              <a:solidFill>
                <a:srgbClr val="000000"/>
              </a:solidFill>
              <a:latin typeface="Arial" charset="0"/>
            </a:endParaRPr>
          </a:p>
        </p:txBody>
      </p:sp>
    </p:spTree>
  </p:cSld>
  <p:clrMapOvr>
    <a:masterClrMapping/>
  </p:clrMapOvr>
  <p:hf/>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5720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57200" y="396432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57200" y="396432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8" name="PlaceHolder 5"/>
          <p:cNvSpPr>
            <a:spLocks noGrp="1"/>
          </p:cNvSpPr>
          <p:nvPr>
            <p:ph type="body"/>
          </p:nvPr>
        </p:nvSpPr>
        <p:spPr bwMode="auto">
          <a:xfrm>
            <a:off x="45720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4680"/>
            <a:ext cx="8229240" cy="5297760"/>
          </a:xfrm>
          <a:prstGeom prst="rect">
            <a:avLst/>
          </a:prstGeom>
        </p:spPr>
        <p:txBody>
          <a:bodyPr lIns="0" tIns="0" rIns="0" bIns="0" anchor="ctr"/>
          <a:lstStyle/>
          <a:p>
            <a:pPr algn="ctr">
              <a:defRPr/>
            </a:pPr>
            <a:endParaRPr lang="ru-RU" sz="3200" b="0" strike="noStrike" spc="-1">
              <a:solidFill>
                <a:srgbClr val="000000"/>
              </a:solidFill>
              <a:latin typeface="Arial" charset="0"/>
            </a:endParaRPr>
          </a:p>
        </p:txBody>
      </p:sp>
    </p:spTree>
  </p:cSld>
  <p:clrMapOvr>
    <a:masterClrMapping/>
  </p:clrMapOvr>
  <p:hf/>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323964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6022080" y="160020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8" name="PlaceHolder 5"/>
          <p:cNvSpPr>
            <a:spLocks noGrp="1"/>
          </p:cNvSpPr>
          <p:nvPr>
            <p:ph type="body"/>
          </p:nvPr>
        </p:nvSpPr>
        <p:spPr bwMode="auto">
          <a:xfrm>
            <a:off x="602208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9" name="PlaceHolder 6"/>
          <p:cNvSpPr>
            <a:spLocks noGrp="1"/>
          </p:cNvSpPr>
          <p:nvPr>
            <p:ph type="body"/>
          </p:nvPr>
        </p:nvSpPr>
        <p:spPr bwMode="auto">
          <a:xfrm>
            <a:off x="323964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10" name="PlaceHolder 7"/>
          <p:cNvSpPr>
            <a:spLocks noGrp="1"/>
          </p:cNvSpPr>
          <p:nvPr>
            <p:ph type="body"/>
          </p:nvPr>
        </p:nvSpPr>
        <p:spPr bwMode="auto">
          <a:xfrm>
            <a:off x="457200" y="3964320"/>
            <a:ext cx="26496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5720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4525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674240" y="396432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lIns="0" tIns="0" rIns="0" bIns="0" anchor="ctr"/>
          <a:lstStyle/>
          <a:p>
            <a:pPr>
              <a:defRPr/>
            </a:pPr>
            <a:endParaRPr lang="ru-RU" sz="1800" b="0" strike="noStrike" spc="-1">
              <a:solidFill>
                <a:srgbClr val="000000"/>
              </a:solidFill>
              <a:latin typeface="Calibri"/>
            </a:endParaRPr>
          </a:p>
        </p:txBody>
      </p:sp>
      <p:sp>
        <p:nvSpPr>
          <p:cNvPr id="5" name="PlaceHolder 2"/>
          <p:cNvSpPr>
            <a:spLocks noGrp="1"/>
          </p:cNvSpPr>
          <p:nvPr>
            <p:ph type="body"/>
          </p:nvPr>
        </p:nvSpPr>
        <p:spPr bwMode="auto">
          <a:xfrm>
            <a:off x="45720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6" name="PlaceHolder 3"/>
          <p:cNvSpPr>
            <a:spLocks noGrp="1"/>
          </p:cNvSpPr>
          <p:nvPr>
            <p:ph type="body"/>
          </p:nvPr>
        </p:nvSpPr>
        <p:spPr bwMode="auto">
          <a:xfrm>
            <a:off x="4674240" y="1600200"/>
            <a:ext cx="401580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
        <p:nvSpPr>
          <p:cNvPr id="7" name="PlaceHolder 4"/>
          <p:cNvSpPr>
            <a:spLocks noGrp="1"/>
          </p:cNvSpPr>
          <p:nvPr>
            <p:ph type="body"/>
          </p:nvPr>
        </p:nvSpPr>
        <p:spPr bwMode="auto">
          <a:xfrm>
            <a:off x="457200" y="3964320"/>
            <a:ext cx="8229240" cy="2158560"/>
          </a:xfrm>
          <a:prstGeom prst="rect">
            <a:avLst/>
          </a:prstGeom>
        </p:spPr>
        <p:txBody>
          <a:bodyPr lIns="0" tIns="0" rIns="0" bIns="0">
            <a:normAutofit/>
          </a:bodyPr>
          <a:lstStyle/>
          <a:p>
            <a:pPr>
              <a:defRPr/>
            </a:pPr>
            <a:endParaRPr lang="ru-RU" sz="3200" b="0" strike="noStrike" spc="-1">
              <a:solidFill>
                <a:srgbClr val="000000"/>
              </a:solidFill>
              <a:latin typeface="Calibri"/>
            </a:endParaRPr>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bwMode="auto">
        <a:xfrm>
          <a:off x="0" y="0"/>
          <a:ext cx="0" cy="0"/>
          <a:chOff x="0" y="0"/>
          <a:chExt cx="0" cy="0"/>
        </a:xfrm>
      </p:grpSpPr>
      <p:sp>
        <p:nvSpPr>
          <p:cNvPr id="4" name="PlaceHolder 1"/>
          <p:cNvSpPr>
            <a:spLocks noGrp="1"/>
          </p:cNvSpPr>
          <p:nvPr>
            <p:ph type="dt"/>
          </p:nvPr>
        </p:nvSpPr>
        <p:spPr bwMode="auto">
          <a:xfrm>
            <a:off x="457200" y="6356520"/>
            <a:ext cx="213336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5" name="PlaceHolder 2"/>
          <p:cNvSpPr>
            <a:spLocks noGrp="1"/>
          </p:cNvSpPr>
          <p:nvPr>
            <p:ph type="ftr"/>
          </p:nvPr>
        </p:nvSpPr>
        <p:spPr bwMode="auto">
          <a:xfrm>
            <a:off x="3124080" y="6356520"/>
            <a:ext cx="289512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6" name="PlaceHolder 3"/>
          <p:cNvSpPr>
            <a:spLocks noGrp="1"/>
          </p:cNvSpPr>
          <p:nvPr>
            <p:ph type="sldNum"/>
          </p:nvPr>
        </p:nvSpPr>
        <p:spPr bwMode="auto">
          <a:xfrm>
            <a:off x="6553080" y="6356520"/>
            <a:ext cx="213336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7" name="PlaceHolder 4"/>
          <p:cNvSpPr>
            <a:spLocks noGrp="1"/>
          </p:cNvSpPr>
          <p:nvPr>
            <p:ph type="title"/>
          </p:nvPr>
        </p:nvSpPr>
        <p:spPr bwMode="auto">
          <a:xfrm>
            <a:off x="457200" y="273600"/>
            <a:ext cx="8229240" cy="1144800"/>
          </a:xfrm>
          <a:prstGeom prst="rect">
            <a:avLst/>
          </a:prstGeom>
        </p:spPr>
        <p:txBody>
          <a:bodyPr lIns="0" tIns="0" rIns="0" bIns="0" anchor="ctr"/>
          <a:lstStyle/>
          <a:p>
            <a:pPr>
              <a:defRPr/>
            </a:pPr>
            <a:r>
              <a:rPr lang="ru-RU" sz="1800" b="0" strike="noStrike" spc="-1">
                <a:solidFill>
                  <a:srgbClr val="000000"/>
                </a:solidFill>
                <a:latin typeface="Calibri"/>
              </a:rPr>
              <a:t>Для правки текста заголовка щёлкните мышью</a:t>
            </a:r>
          </a:p>
        </p:txBody>
      </p:sp>
      <p:sp>
        <p:nvSpPr>
          <p:cNvPr id="8" name="PlaceHolder 5"/>
          <p:cNvSpPr>
            <a:spLocks noGrp="1"/>
          </p:cNvSpPr>
          <p:nvPr>
            <p:ph type="body"/>
          </p:nvPr>
        </p:nvSpPr>
        <p:spPr bwMode="auto">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charset="2"/>
              <a:buChar char=""/>
              <a:defRPr/>
            </a:pPr>
            <a:r>
              <a:rPr lang="ru-RU" sz="3200" b="0" strike="noStrike" spc="-1">
                <a:solidFill>
                  <a:srgbClr val="000000"/>
                </a:solidFill>
                <a:latin typeface="Calibri"/>
              </a:rPr>
              <a:t>Для правки структуры щёлкните мышью</a:t>
            </a:r>
          </a:p>
          <a:p>
            <a:pPr marL="864235" lvl="1" indent="-323850">
              <a:spcBef>
                <a:spcPts val="1135"/>
              </a:spcBef>
              <a:buClr>
                <a:srgbClr val="000000"/>
              </a:buClr>
              <a:buSzPct val="75000"/>
              <a:buFont typeface="Symbol"/>
              <a:buChar char=""/>
              <a:defRPr/>
            </a:pPr>
            <a:r>
              <a:rPr lang="ru-RU" sz="2400" b="0" strike="noStrike" spc="-1">
                <a:solidFill>
                  <a:srgbClr val="000000"/>
                </a:solidFill>
                <a:latin typeface="Calibri"/>
              </a:rPr>
              <a:t>Второй уровень структуры</a:t>
            </a:r>
          </a:p>
          <a:p>
            <a:pPr marL="1296035" lvl="2" indent="-288290">
              <a:spcBef>
                <a:spcPts val="850"/>
              </a:spcBef>
              <a:buClr>
                <a:srgbClr val="000000"/>
              </a:buClr>
              <a:buSzPct val="45000"/>
              <a:buFont typeface="Wingdings" charset="2"/>
              <a:buChar char=""/>
              <a:defRPr/>
            </a:pPr>
            <a:r>
              <a:rPr lang="ru-RU" sz="2000" b="0" strike="noStrike" spc="-1">
                <a:solidFill>
                  <a:srgbClr val="000000"/>
                </a:solidFill>
                <a:latin typeface="Calibri"/>
              </a:rPr>
              <a:t>Третий уровень структуры</a:t>
            </a:r>
          </a:p>
          <a:p>
            <a:pPr marL="1727835" lvl="3" indent="-215900">
              <a:spcBef>
                <a:spcPts val="565"/>
              </a:spcBef>
              <a:buClr>
                <a:srgbClr val="000000"/>
              </a:buClr>
              <a:buSzPct val="75000"/>
              <a:buFont typeface="Symbol"/>
              <a:buChar char=""/>
              <a:defRPr/>
            </a:pPr>
            <a:r>
              <a:rPr lang="ru-RU" sz="2000" b="0" strike="noStrike" spc="-1">
                <a:solidFill>
                  <a:srgbClr val="000000"/>
                </a:solidFill>
                <a:latin typeface="Calibri"/>
              </a:rPr>
              <a:t>Четвёртый уровень структуры</a:t>
            </a:r>
          </a:p>
          <a:p>
            <a:pPr marL="2160270" lvl="4" indent="-215900">
              <a:spcBef>
                <a:spcPts val="285"/>
              </a:spcBef>
              <a:buClr>
                <a:srgbClr val="000000"/>
              </a:buClr>
              <a:buSzPct val="45000"/>
              <a:buFont typeface="Wingdings" charset="2"/>
              <a:buChar char=""/>
              <a:defRPr/>
            </a:pPr>
            <a:r>
              <a:rPr lang="ru-RU" sz="2000" b="0" strike="noStrike" spc="-1">
                <a:solidFill>
                  <a:srgbClr val="000000"/>
                </a:solidFill>
                <a:latin typeface="Calibri"/>
              </a:rPr>
              <a:t>Пятый уровень структуры</a:t>
            </a:r>
          </a:p>
          <a:p>
            <a:pPr marL="2592070" lvl="5" indent="-215900">
              <a:spcBef>
                <a:spcPts val="285"/>
              </a:spcBef>
              <a:buClr>
                <a:srgbClr val="000000"/>
              </a:buClr>
              <a:buSzPct val="45000"/>
              <a:buFont typeface="Wingdings" charset="2"/>
              <a:buChar char=""/>
              <a:defRPr/>
            </a:pPr>
            <a:r>
              <a:rPr lang="ru-RU" sz="2000" b="0" strike="noStrike" spc="-1">
                <a:solidFill>
                  <a:srgbClr val="000000"/>
                </a:solidFill>
                <a:latin typeface="Calibri"/>
              </a:rPr>
              <a:t>Шестой уровень структуры</a:t>
            </a:r>
          </a:p>
          <a:p>
            <a:pPr marL="3023870" lvl="6" indent="-215900">
              <a:spcBef>
                <a:spcPts val="285"/>
              </a:spcBef>
              <a:buClr>
                <a:srgbClr val="000000"/>
              </a:buClr>
              <a:buSzPct val="45000"/>
              <a:buFont typeface="Wingdings" charset="2"/>
              <a:buChar char=""/>
              <a:defRP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bwMode="auto">
        <a:xfrm>
          <a:off x="0" y="0"/>
          <a:ext cx="0" cy="0"/>
          <a:chOff x="0" y="0"/>
          <a:chExt cx="0" cy="0"/>
        </a:xfrm>
      </p:grpSpPr>
      <p:sp>
        <p:nvSpPr>
          <p:cNvPr id="4" name="PlaceHolder 1"/>
          <p:cNvSpPr>
            <a:spLocks noGrp="1"/>
          </p:cNvSpPr>
          <p:nvPr>
            <p:ph type="dt"/>
          </p:nvPr>
        </p:nvSpPr>
        <p:spPr bwMode="auto">
          <a:xfrm>
            <a:off x="457200" y="6356520"/>
            <a:ext cx="213336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5" name="PlaceHolder 2"/>
          <p:cNvSpPr>
            <a:spLocks noGrp="1"/>
          </p:cNvSpPr>
          <p:nvPr>
            <p:ph type="ftr"/>
          </p:nvPr>
        </p:nvSpPr>
        <p:spPr bwMode="auto">
          <a:xfrm>
            <a:off x="3124080" y="6356520"/>
            <a:ext cx="289512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6" name="PlaceHolder 3"/>
          <p:cNvSpPr>
            <a:spLocks noGrp="1"/>
          </p:cNvSpPr>
          <p:nvPr>
            <p:ph type="sldNum"/>
          </p:nvPr>
        </p:nvSpPr>
        <p:spPr bwMode="auto">
          <a:xfrm>
            <a:off x="6553080" y="6356520"/>
            <a:ext cx="213336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7" name="PlaceHolder 4"/>
          <p:cNvSpPr>
            <a:spLocks noGrp="1"/>
          </p:cNvSpPr>
          <p:nvPr>
            <p:ph type="title"/>
          </p:nvPr>
        </p:nvSpPr>
        <p:spPr bwMode="auto">
          <a:xfrm>
            <a:off x="457200" y="273600"/>
            <a:ext cx="8229240" cy="1144800"/>
          </a:xfrm>
          <a:prstGeom prst="rect">
            <a:avLst/>
          </a:prstGeom>
        </p:spPr>
        <p:txBody>
          <a:bodyPr lIns="0" tIns="0" rIns="0" bIns="0" anchor="ctr"/>
          <a:lstStyle/>
          <a:p>
            <a:pPr>
              <a:defRPr/>
            </a:pPr>
            <a:r>
              <a:rPr lang="ru-RU" sz="1800" b="0" strike="noStrike" spc="-1">
                <a:solidFill>
                  <a:srgbClr val="000000"/>
                </a:solidFill>
                <a:latin typeface="Calibri"/>
              </a:rPr>
              <a:t>Для правки текста заголовка щёлкните мышью</a:t>
            </a:r>
          </a:p>
        </p:txBody>
      </p:sp>
      <p:sp>
        <p:nvSpPr>
          <p:cNvPr id="8" name="PlaceHolder 5"/>
          <p:cNvSpPr>
            <a:spLocks noGrp="1"/>
          </p:cNvSpPr>
          <p:nvPr>
            <p:ph type="body"/>
          </p:nvPr>
        </p:nvSpPr>
        <p:spPr bwMode="auto">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charset="2"/>
              <a:buChar char=""/>
              <a:defRPr/>
            </a:pPr>
            <a:r>
              <a:rPr lang="ru-RU" sz="3200" b="0" strike="noStrike" spc="-1">
                <a:solidFill>
                  <a:srgbClr val="000000"/>
                </a:solidFill>
                <a:latin typeface="Calibri"/>
              </a:rPr>
              <a:t>Для правки структуры щёлкните мышью</a:t>
            </a:r>
          </a:p>
          <a:p>
            <a:pPr marL="864235" lvl="1" indent="-323850">
              <a:spcBef>
                <a:spcPts val="1135"/>
              </a:spcBef>
              <a:buClr>
                <a:srgbClr val="000000"/>
              </a:buClr>
              <a:buSzPct val="75000"/>
              <a:buFont typeface="Symbol"/>
              <a:buChar char=""/>
              <a:defRPr/>
            </a:pPr>
            <a:r>
              <a:rPr lang="ru-RU" sz="2400" b="0" strike="noStrike" spc="-1">
                <a:solidFill>
                  <a:srgbClr val="000000"/>
                </a:solidFill>
                <a:latin typeface="Calibri"/>
              </a:rPr>
              <a:t>Второй уровень структуры</a:t>
            </a:r>
          </a:p>
          <a:p>
            <a:pPr marL="1296035" lvl="2" indent="-288290">
              <a:spcBef>
                <a:spcPts val="850"/>
              </a:spcBef>
              <a:buClr>
                <a:srgbClr val="000000"/>
              </a:buClr>
              <a:buSzPct val="45000"/>
              <a:buFont typeface="Wingdings" charset="2"/>
              <a:buChar char=""/>
              <a:defRPr/>
            </a:pPr>
            <a:r>
              <a:rPr lang="ru-RU" sz="2000" b="0" strike="noStrike" spc="-1">
                <a:solidFill>
                  <a:srgbClr val="000000"/>
                </a:solidFill>
                <a:latin typeface="Calibri"/>
              </a:rPr>
              <a:t>Третий уровень структуры</a:t>
            </a:r>
          </a:p>
          <a:p>
            <a:pPr marL="1727835" lvl="3" indent="-215900">
              <a:spcBef>
                <a:spcPts val="565"/>
              </a:spcBef>
              <a:buClr>
                <a:srgbClr val="000000"/>
              </a:buClr>
              <a:buSzPct val="75000"/>
              <a:buFont typeface="Symbol"/>
              <a:buChar char=""/>
              <a:defRPr/>
            </a:pPr>
            <a:r>
              <a:rPr lang="ru-RU" sz="2000" b="0" strike="noStrike" spc="-1">
                <a:solidFill>
                  <a:srgbClr val="000000"/>
                </a:solidFill>
                <a:latin typeface="Calibri"/>
              </a:rPr>
              <a:t>Четвёртый уровень структуры</a:t>
            </a:r>
          </a:p>
          <a:p>
            <a:pPr marL="2160270" lvl="4" indent="-215900">
              <a:spcBef>
                <a:spcPts val="285"/>
              </a:spcBef>
              <a:buClr>
                <a:srgbClr val="000000"/>
              </a:buClr>
              <a:buSzPct val="45000"/>
              <a:buFont typeface="Wingdings" charset="2"/>
              <a:buChar char=""/>
              <a:defRPr/>
            </a:pPr>
            <a:r>
              <a:rPr lang="ru-RU" sz="2000" b="0" strike="noStrike" spc="-1">
                <a:solidFill>
                  <a:srgbClr val="000000"/>
                </a:solidFill>
                <a:latin typeface="Calibri"/>
              </a:rPr>
              <a:t>Пятый уровень структуры</a:t>
            </a:r>
          </a:p>
          <a:p>
            <a:pPr marL="2592070" lvl="5" indent="-215900">
              <a:spcBef>
                <a:spcPts val="285"/>
              </a:spcBef>
              <a:buClr>
                <a:srgbClr val="000000"/>
              </a:buClr>
              <a:buSzPct val="45000"/>
              <a:buFont typeface="Wingdings" charset="2"/>
              <a:buChar char=""/>
              <a:defRPr/>
            </a:pPr>
            <a:r>
              <a:rPr lang="ru-RU" sz="2000" b="0" strike="noStrike" spc="-1">
                <a:solidFill>
                  <a:srgbClr val="000000"/>
                </a:solidFill>
                <a:latin typeface="Calibri"/>
              </a:rPr>
              <a:t>Шестой уровень структуры</a:t>
            </a:r>
          </a:p>
          <a:p>
            <a:pPr marL="3023870" lvl="6" indent="-215900">
              <a:spcBef>
                <a:spcPts val="285"/>
              </a:spcBef>
              <a:buClr>
                <a:srgbClr val="000000"/>
              </a:buClr>
              <a:buSzPct val="45000"/>
              <a:buFont typeface="Wingdings" charset="2"/>
              <a:buChar char=""/>
              <a:defRP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anchor="ctr"/>
          <a:lstStyle/>
          <a:p>
            <a:pPr algn="ctr">
              <a:lnSpc>
                <a:spcPct val="100000"/>
              </a:lnSpc>
              <a:defRPr/>
            </a:pPr>
            <a:r>
              <a:rPr lang="ru-RU" sz="4400" b="0" strike="noStrike" spc="-1">
                <a:solidFill>
                  <a:srgbClr val="000000"/>
                </a:solidFill>
                <a:latin typeface="Calibri"/>
              </a:rPr>
              <a:t>Образец заголовка</a:t>
            </a:r>
          </a:p>
        </p:txBody>
      </p:sp>
      <p:sp>
        <p:nvSpPr>
          <p:cNvPr id="5" name="PlaceHolder 2"/>
          <p:cNvSpPr>
            <a:spLocks noGrp="1"/>
          </p:cNvSpPr>
          <p:nvPr>
            <p:ph type="body"/>
          </p:nvPr>
        </p:nvSpPr>
        <p:spPr bwMode="auto">
          <a:xfrm>
            <a:off x="457200" y="1600200"/>
            <a:ext cx="8229240" cy="4525560"/>
          </a:xfrm>
          <a:prstGeom prst="rect">
            <a:avLst/>
          </a:prstGeom>
        </p:spPr>
        <p:txBody>
          <a:bodyPr/>
          <a:lstStyle/>
          <a:p>
            <a:pPr marL="342900" indent="-342900">
              <a:lnSpc>
                <a:spcPct val="100000"/>
              </a:lnSpc>
              <a:spcBef>
                <a:spcPts val="640"/>
              </a:spcBef>
              <a:buClr>
                <a:srgbClr val="000000"/>
              </a:buClr>
              <a:buFont typeface="Arial" charset="0"/>
              <a:buChar char="•"/>
              <a:defRPr/>
            </a:pPr>
            <a:r>
              <a:rPr lang="ru-RU" sz="3200" b="0" strike="noStrike" spc="-1">
                <a:solidFill>
                  <a:srgbClr val="000000"/>
                </a:solidFill>
                <a:latin typeface="Calibri"/>
              </a:rPr>
              <a:t>Образец текста</a:t>
            </a:r>
          </a:p>
          <a:p>
            <a:pPr marL="742950" lvl="1" indent="-285750">
              <a:lnSpc>
                <a:spcPct val="100000"/>
              </a:lnSpc>
              <a:spcBef>
                <a:spcPts val="560"/>
              </a:spcBef>
              <a:buClr>
                <a:srgbClr val="000000"/>
              </a:buClr>
              <a:buFont typeface="Arial" charset="0"/>
              <a:buChar char="–"/>
              <a:defRPr/>
            </a:pPr>
            <a:r>
              <a:rPr lang="ru-RU" sz="2800" b="0" strike="noStrike" spc="-1">
                <a:solidFill>
                  <a:srgbClr val="000000"/>
                </a:solidFill>
                <a:latin typeface="Calibri"/>
              </a:rPr>
              <a:t>Второй уровень</a:t>
            </a:r>
          </a:p>
          <a:p>
            <a:pPr marL="1143000" lvl="2" indent="-227965">
              <a:lnSpc>
                <a:spcPct val="100000"/>
              </a:lnSpc>
              <a:spcBef>
                <a:spcPts val="480"/>
              </a:spcBef>
              <a:buClr>
                <a:srgbClr val="000000"/>
              </a:buClr>
              <a:buFont typeface="Arial" charset="0"/>
              <a:buChar char="•"/>
              <a:defRPr/>
            </a:pPr>
            <a:r>
              <a:rPr lang="ru-RU" sz="2400" b="0" strike="noStrike" spc="-1">
                <a:solidFill>
                  <a:srgbClr val="000000"/>
                </a:solidFill>
                <a:latin typeface="Calibri"/>
              </a:rPr>
              <a:t>Третий уровень</a:t>
            </a:r>
          </a:p>
          <a:p>
            <a:pPr marL="1600200" lvl="3" indent="-227965">
              <a:lnSpc>
                <a:spcPct val="100000"/>
              </a:lnSpc>
              <a:spcBef>
                <a:spcPts val="400"/>
              </a:spcBef>
              <a:buClr>
                <a:srgbClr val="000000"/>
              </a:buClr>
              <a:buFont typeface="Arial" charset="0"/>
              <a:buChar char="–"/>
              <a:defRPr/>
            </a:pPr>
            <a:r>
              <a:rPr lang="ru-RU" sz="2000" b="0" strike="noStrike" spc="-1">
                <a:solidFill>
                  <a:srgbClr val="000000"/>
                </a:solidFill>
                <a:latin typeface="Calibri"/>
              </a:rPr>
              <a:t>Четвертый уровень</a:t>
            </a:r>
          </a:p>
          <a:p>
            <a:pPr marL="2057400" lvl="4" indent="-227965">
              <a:lnSpc>
                <a:spcPct val="100000"/>
              </a:lnSpc>
              <a:spcBef>
                <a:spcPts val="400"/>
              </a:spcBef>
              <a:buClr>
                <a:srgbClr val="000000"/>
              </a:buClr>
              <a:buFont typeface="Arial" charset="0"/>
              <a:buChar char="»"/>
              <a:defRPr/>
            </a:pPr>
            <a:r>
              <a:rPr lang="ru-RU" sz="2000" b="0" strike="noStrike" spc="-1">
                <a:solidFill>
                  <a:srgbClr val="000000"/>
                </a:solidFill>
                <a:latin typeface="Calibri"/>
              </a:rPr>
              <a:t>Пятый уровень</a:t>
            </a:r>
          </a:p>
        </p:txBody>
      </p:sp>
      <p:sp>
        <p:nvSpPr>
          <p:cNvPr id="6" name="PlaceHolder 3"/>
          <p:cNvSpPr>
            <a:spLocks noGrp="1"/>
          </p:cNvSpPr>
          <p:nvPr>
            <p:ph type="dt"/>
          </p:nvPr>
        </p:nvSpPr>
        <p:spPr bwMode="auto">
          <a:xfrm>
            <a:off x="457200" y="6356520"/>
            <a:ext cx="213336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7" name="PlaceHolder 4"/>
          <p:cNvSpPr>
            <a:spLocks noGrp="1"/>
          </p:cNvSpPr>
          <p:nvPr>
            <p:ph type="ftr"/>
          </p:nvPr>
        </p:nvSpPr>
        <p:spPr bwMode="auto">
          <a:xfrm>
            <a:off x="3124080" y="6356520"/>
            <a:ext cx="289512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8" name="PlaceHolder 5"/>
          <p:cNvSpPr>
            <a:spLocks noGrp="1"/>
          </p:cNvSpPr>
          <p:nvPr>
            <p:ph type="sldNum"/>
          </p:nvPr>
        </p:nvSpPr>
        <p:spPr bwMode="auto">
          <a:xfrm>
            <a:off x="6553080" y="6356520"/>
            <a:ext cx="2133360" cy="364680"/>
          </a:xfrm>
          <a:prstGeom prst="rect">
            <a:avLst/>
          </a:prstGeom>
        </p:spPr>
        <p:txBody>
          <a:bodyPr anchor="ctr"/>
          <a:lstStyle/>
          <a:p>
            <a:pPr>
              <a:defRPr/>
            </a:pPr>
            <a:endParaRPr lang="ru-RU" sz="2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685800" y="2130480"/>
            <a:ext cx="7772039" cy="1469520"/>
          </a:xfrm>
          <a:prstGeom prst="rect">
            <a:avLst/>
          </a:prstGeom>
        </p:spPr>
        <p:txBody>
          <a:bodyPr anchor="ctr"/>
          <a:lstStyle/>
          <a:p>
            <a:pPr algn="ctr">
              <a:lnSpc>
                <a:spcPct val="100000"/>
              </a:lnSpc>
              <a:defRPr/>
            </a:pPr>
            <a:r>
              <a:rPr lang="ru-RU" sz="4400" b="0" strike="noStrike" spc="-1">
                <a:solidFill>
                  <a:srgbClr val="000000"/>
                </a:solidFill>
                <a:latin typeface="Calibri"/>
              </a:rPr>
              <a:t>Образец заголовка</a:t>
            </a:r>
          </a:p>
        </p:txBody>
      </p:sp>
      <p:sp>
        <p:nvSpPr>
          <p:cNvPr id="5" name="PlaceHolder 2"/>
          <p:cNvSpPr>
            <a:spLocks noGrp="1"/>
          </p:cNvSpPr>
          <p:nvPr>
            <p:ph type="dt"/>
          </p:nvPr>
        </p:nvSpPr>
        <p:spPr bwMode="auto">
          <a:xfrm>
            <a:off x="457200" y="6356520"/>
            <a:ext cx="213336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6" name="PlaceHolder 3"/>
          <p:cNvSpPr>
            <a:spLocks noGrp="1"/>
          </p:cNvSpPr>
          <p:nvPr>
            <p:ph type="ftr"/>
          </p:nvPr>
        </p:nvSpPr>
        <p:spPr bwMode="auto">
          <a:xfrm>
            <a:off x="3124080" y="6356520"/>
            <a:ext cx="289512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7" name="PlaceHolder 4"/>
          <p:cNvSpPr>
            <a:spLocks noGrp="1"/>
          </p:cNvSpPr>
          <p:nvPr>
            <p:ph type="sldNum"/>
          </p:nvPr>
        </p:nvSpPr>
        <p:spPr bwMode="auto">
          <a:xfrm>
            <a:off x="6553080" y="6356520"/>
            <a:ext cx="213336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8" name="PlaceHolder 5"/>
          <p:cNvSpPr>
            <a:spLocks noGrp="1"/>
          </p:cNvSpPr>
          <p:nvPr>
            <p:ph type="body"/>
          </p:nvPr>
        </p:nvSpPr>
        <p:spPr bwMode="auto">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charset="2"/>
              <a:buChar char=""/>
              <a:defRPr/>
            </a:pPr>
            <a:r>
              <a:rPr lang="ru-RU" sz="3200" b="0" strike="noStrike" spc="-1">
                <a:solidFill>
                  <a:srgbClr val="000000"/>
                </a:solidFill>
                <a:latin typeface="Calibri"/>
              </a:rPr>
              <a:t>Для правки структуры щёлкните мышью</a:t>
            </a:r>
          </a:p>
          <a:p>
            <a:pPr marL="864235" lvl="1" indent="-323850">
              <a:spcBef>
                <a:spcPts val="1135"/>
              </a:spcBef>
              <a:buClr>
                <a:srgbClr val="000000"/>
              </a:buClr>
              <a:buSzPct val="75000"/>
              <a:buFont typeface="Symbol"/>
              <a:buChar char=""/>
              <a:defRPr/>
            </a:pPr>
            <a:r>
              <a:rPr lang="ru-RU" sz="2400" b="0" strike="noStrike" spc="-1">
                <a:solidFill>
                  <a:srgbClr val="000000"/>
                </a:solidFill>
                <a:latin typeface="Calibri"/>
              </a:rPr>
              <a:t>Второй уровень структуры</a:t>
            </a:r>
          </a:p>
          <a:p>
            <a:pPr marL="1296035" lvl="2" indent="-288290">
              <a:spcBef>
                <a:spcPts val="850"/>
              </a:spcBef>
              <a:buClr>
                <a:srgbClr val="000000"/>
              </a:buClr>
              <a:buSzPct val="45000"/>
              <a:buFont typeface="Wingdings" charset="2"/>
              <a:buChar char=""/>
              <a:defRPr/>
            </a:pPr>
            <a:r>
              <a:rPr lang="ru-RU" sz="2000" b="0" strike="noStrike" spc="-1">
                <a:solidFill>
                  <a:srgbClr val="000000"/>
                </a:solidFill>
                <a:latin typeface="Calibri"/>
              </a:rPr>
              <a:t>Третий уровень структуры</a:t>
            </a:r>
          </a:p>
          <a:p>
            <a:pPr marL="1727835" lvl="3" indent="-215900">
              <a:spcBef>
                <a:spcPts val="565"/>
              </a:spcBef>
              <a:buClr>
                <a:srgbClr val="000000"/>
              </a:buClr>
              <a:buSzPct val="75000"/>
              <a:buFont typeface="Symbol"/>
              <a:buChar char=""/>
              <a:defRPr/>
            </a:pPr>
            <a:r>
              <a:rPr lang="ru-RU" sz="2000" b="0" strike="noStrike" spc="-1">
                <a:solidFill>
                  <a:srgbClr val="000000"/>
                </a:solidFill>
                <a:latin typeface="Calibri"/>
              </a:rPr>
              <a:t>Четвёртый уровень структуры</a:t>
            </a:r>
          </a:p>
          <a:p>
            <a:pPr marL="2160270" lvl="4" indent="-215900">
              <a:spcBef>
                <a:spcPts val="285"/>
              </a:spcBef>
              <a:buClr>
                <a:srgbClr val="000000"/>
              </a:buClr>
              <a:buSzPct val="45000"/>
              <a:buFont typeface="Wingdings" charset="2"/>
              <a:buChar char=""/>
              <a:defRPr/>
            </a:pPr>
            <a:r>
              <a:rPr lang="ru-RU" sz="2000" b="0" strike="noStrike" spc="-1">
                <a:solidFill>
                  <a:srgbClr val="000000"/>
                </a:solidFill>
                <a:latin typeface="Calibri"/>
              </a:rPr>
              <a:t>Пятый уровень структуры</a:t>
            </a:r>
          </a:p>
          <a:p>
            <a:pPr marL="2592070" lvl="5" indent="-215900">
              <a:spcBef>
                <a:spcPts val="285"/>
              </a:spcBef>
              <a:buClr>
                <a:srgbClr val="000000"/>
              </a:buClr>
              <a:buSzPct val="45000"/>
              <a:buFont typeface="Wingdings" charset="2"/>
              <a:buChar char=""/>
              <a:defRPr/>
            </a:pPr>
            <a:r>
              <a:rPr lang="ru-RU" sz="2000" b="0" strike="noStrike" spc="-1">
                <a:solidFill>
                  <a:srgbClr val="000000"/>
                </a:solidFill>
                <a:latin typeface="Calibri"/>
              </a:rPr>
              <a:t>Шестой уровень структуры</a:t>
            </a:r>
          </a:p>
          <a:p>
            <a:pPr marL="3023870" lvl="6" indent="-215900">
              <a:spcBef>
                <a:spcPts val="285"/>
              </a:spcBef>
              <a:buClr>
                <a:srgbClr val="000000"/>
              </a:buClr>
              <a:buSzPct val="45000"/>
              <a:buFont typeface="Wingdings" charset="2"/>
              <a:buChar char=""/>
              <a:defRP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4680"/>
            <a:ext cx="8229240" cy="1142640"/>
          </a:xfrm>
          <a:prstGeom prst="rect">
            <a:avLst/>
          </a:prstGeom>
        </p:spPr>
        <p:txBody>
          <a:bodyPr anchor="ctr"/>
          <a:lstStyle/>
          <a:p>
            <a:pPr algn="ctr">
              <a:lnSpc>
                <a:spcPct val="100000"/>
              </a:lnSpc>
              <a:defRPr/>
            </a:pPr>
            <a:r>
              <a:rPr lang="ru-RU" sz="4400" b="0" strike="noStrike" spc="-1">
                <a:solidFill>
                  <a:srgbClr val="000000"/>
                </a:solidFill>
                <a:latin typeface="Calibri"/>
              </a:rPr>
              <a:t>Образец заголовка</a:t>
            </a:r>
          </a:p>
        </p:txBody>
      </p:sp>
      <p:sp>
        <p:nvSpPr>
          <p:cNvPr id="5" name="PlaceHolder 2"/>
          <p:cNvSpPr>
            <a:spLocks noGrp="1"/>
          </p:cNvSpPr>
          <p:nvPr>
            <p:ph type="dt"/>
          </p:nvPr>
        </p:nvSpPr>
        <p:spPr bwMode="auto">
          <a:xfrm>
            <a:off x="457200" y="6356520"/>
            <a:ext cx="213336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6" name="PlaceHolder 3"/>
          <p:cNvSpPr>
            <a:spLocks noGrp="1"/>
          </p:cNvSpPr>
          <p:nvPr>
            <p:ph type="ftr"/>
          </p:nvPr>
        </p:nvSpPr>
        <p:spPr bwMode="auto">
          <a:xfrm>
            <a:off x="3124080" y="6356520"/>
            <a:ext cx="289512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7" name="PlaceHolder 4"/>
          <p:cNvSpPr>
            <a:spLocks noGrp="1"/>
          </p:cNvSpPr>
          <p:nvPr>
            <p:ph type="sldNum"/>
          </p:nvPr>
        </p:nvSpPr>
        <p:spPr bwMode="auto">
          <a:xfrm>
            <a:off x="6553080" y="6356520"/>
            <a:ext cx="2133360" cy="364680"/>
          </a:xfrm>
          <a:prstGeom prst="rect">
            <a:avLst/>
          </a:prstGeom>
        </p:spPr>
        <p:txBody>
          <a:bodyPr anchor="ctr"/>
          <a:lstStyle/>
          <a:p>
            <a:pPr>
              <a:defRPr/>
            </a:pPr>
            <a:endParaRPr lang="ru-RU" sz="2400" b="0" strike="noStrike" spc="-1">
              <a:solidFill>
                <a:srgbClr val="000000"/>
              </a:solidFill>
              <a:latin typeface="Times New Roman"/>
            </a:endParaRPr>
          </a:p>
        </p:txBody>
      </p:sp>
      <p:sp>
        <p:nvSpPr>
          <p:cNvPr id="8" name="PlaceHolder 5"/>
          <p:cNvSpPr>
            <a:spLocks noGrp="1"/>
          </p:cNvSpPr>
          <p:nvPr>
            <p:ph type="body"/>
          </p:nvPr>
        </p:nvSpPr>
        <p:spPr bwMode="auto">
          <a:xfrm>
            <a:off x="457200" y="1604520"/>
            <a:ext cx="8229240" cy="3977280"/>
          </a:xfrm>
          <a:prstGeom prst="rect">
            <a:avLst/>
          </a:prstGeom>
        </p:spPr>
        <p:txBody>
          <a:bodyPr lIns="0" tIns="0" rIns="0" bIns="0">
            <a:normAutofit/>
          </a:bodyPr>
          <a:lstStyle/>
          <a:p>
            <a:pPr marL="431800" indent="-323850">
              <a:spcBef>
                <a:spcPts val="1415"/>
              </a:spcBef>
              <a:buClr>
                <a:srgbClr val="000000"/>
              </a:buClr>
              <a:buSzPct val="45000"/>
              <a:buFont typeface="Wingdings" charset="2"/>
              <a:buChar char=""/>
              <a:defRPr/>
            </a:pPr>
            <a:r>
              <a:rPr lang="ru-RU" sz="3200" b="0" strike="noStrike" spc="-1">
                <a:solidFill>
                  <a:srgbClr val="000000"/>
                </a:solidFill>
                <a:latin typeface="Calibri"/>
              </a:rPr>
              <a:t>Для правки структуры щёлкните мышью</a:t>
            </a:r>
          </a:p>
          <a:p>
            <a:pPr marL="864235" lvl="1" indent="-323850">
              <a:spcBef>
                <a:spcPts val="1135"/>
              </a:spcBef>
              <a:buClr>
                <a:srgbClr val="000000"/>
              </a:buClr>
              <a:buSzPct val="75000"/>
              <a:buFont typeface="Symbol"/>
              <a:buChar char=""/>
              <a:defRPr/>
            </a:pPr>
            <a:r>
              <a:rPr lang="ru-RU" sz="2400" b="0" strike="noStrike" spc="-1">
                <a:solidFill>
                  <a:srgbClr val="000000"/>
                </a:solidFill>
                <a:latin typeface="Calibri"/>
              </a:rPr>
              <a:t>Второй уровень структуры</a:t>
            </a:r>
          </a:p>
          <a:p>
            <a:pPr marL="1296035" lvl="2" indent="-288290">
              <a:spcBef>
                <a:spcPts val="850"/>
              </a:spcBef>
              <a:buClr>
                <a:srgbClr val="000000"/>
              </a:buClr>
              <a:buSzPct val="45000"/>
              <a:buFont typeface="Wingdings" charset="2"/>
              <a:buChar char=""/>
              <a:defRPr/>
            </a:pPr>
            <a:r>
              <a:rPr lang="ru-RU" sz="2000" b="0" strike="noStrike" spc="-1">
                <a:solidFill>
                  <a:srgbClr val="000000"/>
                </a:solidFill>
                <a:latin typeface="Calibri"/>
              </a:rPr>
              <a:t>Третий уровень структуры</a:t>
            </a:r>
          </a:p>
          <a:p>
            <a:pPr marL="1727835" lvl="3" indent="-215900">
              <a:spcBef>
                <a:spcPts val="565"/>
              </a:spcBef>
              <a:buClr>
                <a:srgbClr val="000000"/>
              </a:buClr>
              <a:buSzPct val="75000"/>
              <a:buFont typeface="Symbol"/>
              <a:buChar char=""/>
              <a:defRPr/>
            </a:pPr>
            <a:r>
              <a:rPr lang="ru-RU" sz="2000" b="0" strike="noStrike" spc="-1">
                <a:solidFill>
                  <a:srgbClr val="000000"/>
                </a:solidFill>
                <a:latin typeface="Calibri"/>
              </a:rPr>
              <a:t>Четвёртый уровень структуры</a:t>
            </a:r>
          </a:p>
          <a:p>
            <a:pPr marL="2160270" lvl="4" indent="-215900">
              <a:spcBef>
                <a:spcPts val="285"/>
              </a:spcBef>
              <a:buClr>
                <a:srgbClr val="000000"/>
              </a:buClr>
              <a:buSzPct val="45000"/>
              <a:buFont typeface="Wingdings" charset="2"/>
              <a:buChar char=""/>
              <a:defRPr/>
            </a:pPr>
            <a:r>
              <a:rPr lang="ru-RU" sz="2000" b="0" strike="noStrike" spc="-1">
                <a:solidFill>
                  <a:srgbClr val="000000"/>
                </a:solidFill>
                <a:latin typeface="Calibri"/>
              </a:rPr>
              <a:t>Пятый уровень структуры</a:t>
            </a:r>
          </a:p>
          <a:p>
            <a:pPr marL="2592070" lvl="5" indent="-215900">
              <a:spcBef>
                <a:spcPts val="285"/>
              </a:spcBef>
              <a:buClr>
                <a:srgbClr val="000000"/>
              </a:buClr>
              <a:buSzPct val="45000"/>
              <a:buFont typeface="Wingdings" charset="2"/>
              <a:buChar char=""/>
              <a:defRPr/>
            </a:pPr>
            <a:r>
              <a:rPr lang="ru-RU" sz="2000" b="0" strike="noStrike" spc="-1">
                <a:solidFill>
                  <a:srgbClr val="000000"/>
                </a:solidFill>
                <a:latin typeface="Calibri"/>
              </a:rPr>
              <a:t>Шестой уровень структуры</a:t>
            </a:r>
          </a:p>
          <a:p>
            <a:pPr marL="3023870" lvl="6" indent="-215900">
              <a:spcBef>
                <a:spcPts val="285"/>
              </a:spcBef>
              <a:buClr>
                <a:srgbClr val="000000"/>
              </a:buClr>
              <a:buSzPct val="45000"/>
              <a:buFont typeface="Wingdings" charset="2"/>
              <a:buChar char=""/>
              <a:defRP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46.wmf"/><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79.wmf"/><Relationship Id="rId1" Type="http://schemas.openxmlformats.org/officeDocument/2006/relationships/slideLayout" Target="../slideLayouts/slideLayout25.xml"/><Relationship Id="rId4" Type="http://schemas.openxmlformats.org/officeDocument/2006/relationships/image" Target="../media/image173.jpeg"/></Relationships>
</file>

<file path=ppt/slides/_rels/slide10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0.jpeg"/><Relationship Id="rId1" Type="http://schemas.openxmlformats.org/officeDocument/2006/relationships/slideLayout" Target="../slideLayouts/slideLayout25.xml"/><Relationship Id="rId4" Type="http://schemas.openxmlformats.org/officeDocument/2006/relationships/image" Target="../media/image152.wmf"/></Relationships>
</file>

<file path=ppt/slides/_rels/slide103.x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195.png"/><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184.jpeg"/><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3" Type="http://schemas.openxmlformats.org/officeDocument/2006/relationships/image" Target="../media/image207.jpeg"/><Relationship Id="rId2" Type="http://schemas.openxmlformats.org/officeDocument/2006/relationships/image" Target="../media/image206.wmf"/><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8.wmf"/><Relationship Id="rId1" Type="http://schemas.openxmlformats.org/officeDocument/2006/relationships/slideLayout" Target="../slideLayouts/slideLayout25.xml"/><Relationship Id="rId4" Type="http://schemas.openxmlformats.org/officeDocument/2006/relationships/image" Target="../media/image16.wmf"/></Relationships>
</file>

<file path=ppt/slides/_rels/slide10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3" Type="http://schemas.openxmlformats.org/officeDocument/2006/relationships/image" Target="../media/image209.jpeg"/><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210.jpeg"/><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211.jpeg"/><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12.jpeg"/><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13.emf"/><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6.wmf"/><Relationship Id="rId1" Type="http://schemas.openxmlformats.org/officeDocument/2006/relationships/slideLayout" Target="../slideLayouts/slideLayout25.xml"/></Relationships>
</file>

<file path=ppt/slides/_rels/slide115.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3.jpeg"/><Relationship Id="rId1" Type="http://schemas.openxmlformats.org/officeDocument/2006/relationships/slideLayout" Target="../slideLayouts/slideLayout25.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8.png"/><Relationship Id="rId1" Type="http://schemas.openxmlformats.org/officeDocument/2006/relationships/slideLayout" Target="../slideLayouts/slideLayout38.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8.png"/><Relationship Id="rId1" Type="http://schemas.openxmlformats.org/officeDocument/2006/relationships/slideLayout" Target="../slideLayouts/slideLayout38.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5.xml"/><Relationship Id="rId4" Type="http://schemas.openxmlformats.org/officeDocument/2006/relationships/image" Target="../media/image48.wmf"/></Relationships>
</file>

<file path=ppt/slides/_rels/slide32.xml.rels><?xml version="1.0" encoding="UTF-8" standalone="yes"?>
<Relationships xmlns="http://schemas.openxmlformats.org/package/2006/relationships"><Relationship Id="rId26" Type="http://schemas.openxmlformats.org/officeDocument/2006/relationships/image" Target="../media/image72.emf"/><Relationship Id="rId21" Type="http://schemas.openxmlformats.org/officeDocument/2006/relationships/image" Target="../media/image67.emf"/><Relationship Id="rId42" Type="http://schemas.openxmlformats.org/officeDocument/2006/relationships/image" Target="../media/image88.emf"/><Relationship Id="rId47" Type="http://schemas.openxmlformats.org/officeDocument/2006/relationships/image" Target="../media/image93.emf"/><Relationship Id="rId63" Type="http://schemas.openxmlformats.org/officeDocument/2006/relationships/image" Target="../media/image109.emf"/><Relationship Id="rId68" Type="http://schemas.openxmlformats.org/officeDocument/2006/relationships/image" Target="../media/image114.emf"/><Relationship Id="rId84" Type="http://schemas.openxmlformats.org/officeDocument/2006/relationships/image" Target="../media/image130.emf"/><Relationship Id="rId89" Type="http://schemas.openxmlformats.org/officeDocument/2006/relationships/image" Target="../media/image135.emf"/><Relationship Id="rId16" Type="http://schemas.openxmlformats.org/officeDocument/2006/relationships/image" Target="../media/image62.emf"/><Relationship Id="rId11" Type="http://schemas.openxmlformats.org/officeDocument/2006/relationships/image" Target="../media/image57.emf"/><Relationship Id="rId32" Type="http://schemas.openxmlformats.org/officeDocument/2006/relationships/image" Target="../media/image78.emf"/><Relationship Id="rId37" Type="http://schemas.openxmlformats.org/officeDocument/2006/relationships/image" Target="../media/image83.emf"/><Relationship Id="rId53" Type="http://schemas.openxmlformats.org/officeDocument/2006/relationships/image" Target="../media/image99.emf"/><Relationship Id="rId58" Type="http://schemas.openxmlformats.org/officeDocument/2006/relationships/image" Target="../media/image104.emf"/><Relationship Id="rId74" Type="http://schemas.openxmlformats.org/officeDocument/2006/relationships/image" Target="../media/image120.emf"/><Relationship Id="rId79" Type="http://schemas.openxmlformats.org/officeDocument/2006/relationships/image" Target="../media/image125.emf"/><Relationship Id="rId5" Type="http://schemas.openxmlformats.org/officeDocument/2006/relationships/image" Target="../media/image51.emf"/><Relationship Id="rId90" Type="http://schemas.openxmlformats.org/officeDocument/2006/relationships/image" Target="../media/image136.emf"/><Relationship Id="rId95" Type="http://schemas.openxmlformats.org/officeDocument/2006/relationships/image" Target="../media/image141.png"/><Relationship Id="rId22" Type="http://schemas.openxmlformats.org/officeDocument/2006/relationships/image" Target="../media/image68.emf"/><Relationship Id="rId27" Type="http://schemas.openxmlformats.org/officeDocument/2006/relationships/image" Target="../media/image73.emf"/><Relationship Id="rId43" Type="http://schemas.openxmlformats.org/officeDocument/2006/relationships/image" Target="../media/image89.emf"/><Relationship Id="rId48" Type="http://schemas.openxmlformats.org/officeDocument/2006/relationships/image" Target="../media/image94.emf"/><Relationship Id="rId64" Type="http://schemas.openxmlformats.org/officeDocument/2006/relationships/image" Target="../media/image110.emf"/><Relationship Id="rId69" Type="http://schemas.openxmlformats.org/officeDocument/2006/relationships/image" Target="../media/image115.emf"/><Relationship Id="rId8" Type="http://schemas.openxmlformats.org/officeDocument/2006/relationships/image" Target="../media/image54.emf"/><Relationship Id="rId51" Type="http://schemas.openxmlformats.org/officeDocument/2006/relationships/image" Target="../media/image97.emf"/><Relationship Id="rId72" Type="http://schemas.openxmlformats.org/officeDocument/2006/relationships/image" Target="../media/image118.emf"/><Relationship Id="rId80" Type="http://schemas.openxmlformats.org/officeDocument/2006/relationships/image" Target="../media/image126.emf"/><Relationship Id="rId85" Type="http://schemas.openxmlformats.org/officeDocument/2006/relationships/image" Target="../media/image131.emf"/><Relationship Id="rId93" Type="http://schemas.openxmlformats.org/officeDocument/2006/relationships/image" Target="../media/image139.emf"/><Relationship Id="rId3" Type="http://schemas.openxmlformats.org/officeDocument/2006/relationships/image" Target="../media/image9.wmf"/><Relationship Id="rId12" Type="http://schemas.openxmlformats.org/officeDocument/2006/relationships/image" Target="../media/image58.emf"/><Relationship Id="rId17" Type="http://schemas.openxmlformats.org/officeDocument/2006/relationships/image" Target="../media/image63.emf"/><Relationship Id="rId25" Type="http://schemas.openxmlformats.org/officeDocument/2006/relationships/image" Target="../media/image71.emf"/><Relationship Id="rId33" Type="http://schemas.openxmlformats.org/officeDocument/2006/relationships/image" Target="../media/image79.emf"/><Relationship Id="rId38" Type="http://schemas.openxmlformats.org/officeDocument/2006/relationships/image" Target="../media/image84.emf"/><Relationship Id="rId46" Type="http://schemas.openxmlformats.org/officeDocument/2006/relationships/image" Target="../media/image92.emf"/><Relationship Id="rId59" Type="http://schemas.openxmlformats.org/officeDocument/2006/relationships/image" Target="../media/image105.emf"/><Relationship Id="rId67" Type="http://schemas.openxmlformats.org/officeDocument/2006/relationships/image" Target="../media/image113.emf"/><Relationship Id="rId20" Type="http://schemas.openxmlformats.org/officeDocument/2006/relationships/image" Target="../media/image66.emf"/><Relationship Id="rId41" Type="http://schemas.openxmlformats.org/officeDocument/2006/relationships/image" Target="../media/image87.emf"/><Relationship Id="rId54" Type="http://schemas.openxmlformats.org/officeDocument/2006/relationships/image" Target="../media/image100.emf"/><Relationship Id="rId62" Type="http://schemas.openxmlformats.org/officeDocument/2006/relationships/image" Target="../media/image108.emf"/><Relationship Id="rId70" Type="http://schemas.openxmlformats.org/officeDocument/2006/relationships/image" Target="../media/image116.emf"/><Relationship Id="rId75" Type="http://schemas.openxmlformats.org/officeDocument/2006/relationships/image" Target="../media/image121.emf"/><Relationship Id="rId83" Type="http://schemas.openxmlformats.org/officeDocument/2006/relationships/image" Target="../media/image129.emf"/><Relationship Id="rId88" Type="http://schemas.openxmlformats.org/officeDocument/2006/relationships/image" Target="../media/image134.emf"/><Relationship Id="rId91" Type="http://schemas.openxmlformats.org/officeDocument/2006/relationships/image" Target="../media/image137.emf"/><Relationship Id="rId1" Type="http://schemas.openxmlformats.org/officeDocument/2006/relationships/slideLayout" Target="../slideLayouts/slideLayout25.xml"/><Relationship Id="rId6" Type="http://schemas.openxmlformats.org/officeDocument/2006/relationships/image" Target="../media/image52.emf"/><Relationship Id="rId15" Type="http://schemas.openxmlformats.org/officeDocument/2006/relationships/image" Target="../media/image61.emf"/><Relationship Id="rId23" Type="http://schemas.openxmlformats.org/officeDocument/2006/relationships/image" Target="../media/image69.emf"/><Relationship Id="rId28" Type="http://schemas.openxmlformats.org/officeDocument/2006/relationships/image" Target="../media/image74.emf"/><Relationship Id="rId36" Type="http://schemas.openxmlformats.org/officeDocument/2006/relationships/image" Target="../media/image82.emf"/><Relationship Id="rId49" Type="http://schemas.openxmlformats.org/officeDocument/2006/relationships/image" Target="../media/image95.emf"/><Relationship Id="rId57" Type="http://schemas.openxmlformats.org/officeDocument/2006/relationships/image" Target="../media/image103.emf"/><Relationship Id="rId10" Type="http://schemas.openxmlformats.org/officeDocument/2006/relationships/image" Target="../media/image56.emf"/><Relationship Id="rId31" Type="http://schemas.openxmlformats.org/officeDocument/2006/relationships/image" Target="../media/image77.emf"/><Relationship Id="rId44" Type="http://schemas.openxmlformats.org/officeDocument/2006/relationships/image" Target="../media/image90.emf"/><Relationship Id="rId52" Type="http://schemas.openxmlformats.org/officeDocument/2006/relationships/image" Target="../media/image98.emf"/><Relationship Id="rId60" Type="http://schemas.openxmlformats.org/officeDocument/2006/relationships/image" Target="../media/image106.emf"/><Relationship Id="rId65" Type="http://schemas.openxmlformats.org/officeDocument/2006/relationships/image" Target="../media/image111.emf"/><Relationship Id="rId73" Type="http://schemas.openxmlformats.org/officeDocument/2006/relationships/image" Target="../media/image119.emf"/><Relationship Id="rId78" Type="http://schemas.openxmlformats.org/officeDocument/2006/relationships/image" Target="../media/image124.emf"/><Relationship Id="rId81" Type="http://schemas.openxmlformats.org/officeDocument/2006/relationships/image" Target="../media/image127.emf"/><Relationship Id="rId86" Type="http://schemas.openxmlformats.org/officeDocument/2006/relationships/image" Target="../media/image132.emf"/><Relationship Id="rId94" Type="http://schemas.openxmlformats.org/officeDocument/2006/relationships/image" Target="../media/image140.emf"/><Relationship Id="rId4" Type="http://schemas.openxmlformats.org/officeDocument/2006/relationships/image" Target="../media/image50.emf"/><Relationship Id="rId9" Type="http://schemas.openxmlformats.org/officeDocument/2006/relationships/image" Target="../media/image55.emf"/><Relationship Id="rId13" Type="http://schemas.openxmlformats.org/officeDocument/2006/relationships/image" Target="../media/image59.emf"/><Relationship Id="rId18" Type="http://schemas.openxmlformats.org/officeDocument/2006/relationships/image" Target="../media/image64.emf"/><Relationship Id="rId39" Type="http://schemas.openxmlformats.org/officeDocument/2006/relationships/image" Target="../media/image85.emf"/><Relationship Id="rId34" Type="http://schemas.openxmlformats.org/officeDocument/2006/relationships/image" Target="../media/image80.emf"/><Relationship Id="rId50" Type="http://schemas.openxmlformats.org/officeDocument/2006/relationships/image" Target="../media/image96.emf"/><Relationship Id="rId55" Type="http://schemas.openxmlformats.org/officeDocument/2006/relationships/image" Target="../media/image101.emf"/><Relationship Id="rId76" Type="http://schemas.openxmlformats.org/officeDocument/2006/relationships/image" Target="../media/image122.emf"/><Relationship Id="rId7" Type="http://schemas.openxmlformats.org/officeDocument/2006/relationships/image" Target="../media/image53.emf"/><Relationship Id="rId71" Type="http://schemas.openxmlformats.org/officeDocument/2006/relationships/image" Target="../media/image117.emf"/><Relationship Id="rId92" Type="http://schemas.openxmlformats.org/officeDocument/2006/relationships/image" Target="../media/image138.emf"/><Relationship Id="rId2" Type="http://schemas.openxmlformats.org/officeDocument/2006/relationships/image" Target="../media/image49.emf"/><Relationship Id="rId29" Type="http://schemas.openxmlformats.org/officeDocument/2006/relationships/image" Target="../media/image75.emf"/><Relationship Id="rId24" Type="http://schemas.openxmlformats.org/officeDocument/2006/relationships/image" Target="../media/image70.emf"/><Relationship Id="rId40" Type="http://schemas.openxmlformats.org/officeDocument/2006/relationships/image" Target="../media/image86.emf"/><Relationship Id="rId45" Type="http://schemas.openxmlformats.org/officeDocument/2006/relationships/image" Target="../media/image91.emf"/><Relationship Id="rId66" Type="http://schemas.openxmlformats.org/officeDocument/2006/relationships/image" Target="../media/image112.emf"/><Relationship Id="rId87" Type="http://schemas.openxmlformats.org/officeDocument/2006/relationships/image" Target="../media/image133.emf"/><Relationship Id="rId61" Type="http://schemas.openxmlformats.org/officeDocument/2006/relationships/image" Target="../media/image107.emf"/><Relationship Id="rId82" Type="http://schemas.openxmlformats.org/officeDocument/2006/relationships/image" Target="../media/image128.emf"/><Relationship Id="rId19" Type="http://schemas.openxmlformats.org/officeDocument/2006/relationships/image" Target="../media/image65.emf"/><Relationship Id="rId14" Type="http://schemas.openxmlformats.org/officeDocument/2006/relationships/image" Target="../media/image60.emf"/><Relationship Id="rId30" Type="http://schemas.openxmlformats.org/officeDocument/2006/relationships/image" Target="../media/image76.emf"/><Relationship Id="rId35" Type="http://schemas.openxmlformats.org/officeDocument/2006/relationships/image" Target="../media/image81.emf"/><Relationship Id="rId56" Type="http://schemas.openxmlformats.org/officeDocument/2006/relationships/image" Target="../media/image102.emf"/><Relationship Id="rId77" Type="http://schemas.openxmlformats.org/officeDocument/2006/relationships/image" Target="../media/image123.emf"/></Relationships>
</file>

<file path=ppt/slides/_rels/slide33.x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slideLayout" Target="../slideLayouts/slideLayout25.xml"/><Relationship Id="rId4" Type="http://schemas.openxmlformats.org/officeDocument/2006/relationships/image" Target="../media/image144.jpeg"/></Relationships>
</file>

<file path=ppt/slides/_rels/slide3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6.wmf"/><Relationship Id="rId1" Type="http://schemas.openxmlformats.org/officeDocument/2006/relationships/slideLayout" Target="../slideLayouts/slideLayout25.xml"/><Relationship Id="rId4" Type="http://schemas.openxmlformats.org/officeDocument/2006/relationships/image" Target="../media/image147.jpeg"/></Relationships>
</file>

<file path=ppt/slides/_rels/slide3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3.wmf"/><Relationship Id="rId1" Type="http://schemas.openxmlformats.org/officeDocument/2006/relationships/slideLayout" Target="../slideLayouts/slideLayout25.xml"/><Relationship Id="rId4" Type="http://schemas.openxmlformats.org/officeDocument/2006/relationships/image" Target="../media/image151.png"/></Relationships>
</file>

<file path=ppt/slides/_rels/slide3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52.wmf"/><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5.xml"/><Relationship Id="rId4" Type="http://schemas.openxmlformats.org/officeDocument/2006/relationships/image" Target="../media/image155.pn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jpe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image" Target="../media/image160.png"/><Relationship Id="rId1" Type="http://schemas.openxmlformats.org/officeDocument/2006/relationships/slideLayout" Target="../slideLayouts/slideLayout25.xml"/><Relationship Id="rId4" Type="http://schemas.openxmlformats.org/officeDocument/2006/relationships/image" Target="../media/image162.png"/></Relationships>
</file>

<file path=ppt/slides/_rels/slide43.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file:///D:\npa-2\pz_290n_ciz.rtf" TargetMode="External"/><Relationship Id="rId2" Type="http://schemas.openxmlformats.org/officeDocument/2006/relationships/hyperlink" Target="file:///D:\npa-2\post_1160.rtf" TargetMode="Externa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65.w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6.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8.w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jpeg"/><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3.jpeg"/><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4.jpeg"/><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image" Target="../media/image175.jpeg"/><Relationship Id="rId1" Type="http://schemas.openxmlformats.org/officeDocument/2006/relationships/slideLayout" Target="../slideLayouts/slideLayout53.xml"/><Relationship Id="rId4" Type="http://schemas.openxmlformats.org/officeDocument/2006/relationships/image" Target="../media/image177.jpeg"/></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8.jpeg"/><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79.wmf"/><Relationship Id="rId1" Type="http://schemas.openxmlformats.org/officeDocument/2006/relationships/slideLayout" Target="../slideLayouts/slideLayout25.xml"/><Relationship Id="rId4" Type="http://schemas.openxmlformats.org/officeDocument/2006/relationships/image" Target="../media/image180.png"/></Relationships>
</file>

<file path=ppt/slides/_rels/slide6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81.png"/><Relationship Id="rId1" Type="http://schemas.openxmlformats.org/officeDocument/2006/relationships/slideLayout" Target="../slideLayouts/slideLayout25.xml"/><Relationship Id="rId4" Type="http://schemas.openxmlformats.org/officeDocument/2006/relationships/image" Target="../media/image165.wmf"/></Relationships>
</file>

<file path=ppt/slides/_rels/slide6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46.wmf"/><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65.wmf"/><Relationship Id="rId1" Type="http://schemas.openxmlformats.org/officeDocument/2006/relationships/slideLayout" Target="../slideLayouts/slideLayout25.xml"/><Relationship Id="rId4" Type="http://schemas.openxmlformats.org/officeDocument/2006/relationships/image" Target="../media/image9.wmf"/></Relationships>
</file>

<file path=ppt/slides/_rels/slide65.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76.jpe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image" Target="../media/image175.jpeg"/><Relationship Id="rId1" Type="http://schemas.openxmlformats.org/officeDocument/2006/relationships/slideLayout" Target="../slideLayouts/slideLayout25.xml"/><Relationship Id="rId4" Type="http://schemas.openxmlformats.org/officeDocument/2006/relationships/image" Target="../media/image16.wmf"/></Relationships>
</file>

<file path=ppt/slides/_rels/slide67.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9.wmf"/><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84.jpe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85.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5.jpe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image" Target="../media/image16.wmf"/><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image" Target="../media/image184.jpeg"/><Relationship Id="rId1" Type="http://schemas.openxmlformats.org/officeDocument/2006/relationships/slideLayout" Target="../slideLayouts/slideLayout25.xml"/><Relationship Id="rId4" Type="http://schemas.openxmlformats.org/officeDocument/2006/relationships/image" Target="../media/image16.wmf"/></Relationships>
</file>

<file path=ppt/slides/_rels/slide73.x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8.wmf"/><Relationship Id="rId1" Type="http://schemas.openxmlformats.org/officeDocument/2006/relationships/slideLayout" Target="../slideLayouts/slideLayout25.xml"/><Relationship Id="rId4" Type="http://schemas.openxmlformats.org/officeDocument/2006/relationships/image" Target="../media/image165.wmf"/></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75.x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88.wmf"/><Relationship Id="rId1" Type="http://schemas.openxmlformats.org/officeDocument/2006/relationships/slideLayout" Target="../slideLayouts/slideLayout25.xml"/><Relationship Id="rId4" Type="http://schemas.openxmlformats.org/officeDocument/2006/relationships/image" Target="../media/image16.wmf"/></Relationships>
</file>

<file path=ppt/slides/_rels/slide76.x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78.jpeg"/><Relationship Id="rId1" Type="http://schemas.openxmlformats.org/officeDocument/2006/relationships/slideLayout" Target="../slideLayouts/slideLayout25.xml"/><Relationship Id="rId4" Type="http://schemas.openxmlformats.org/officeDocument/2006/relationships/image" Target="../media/image9.wmf"/></Relationships>
</file>

<file path=ppt/slides/_rels/slide77.xml.rels><?xml version="1.0" encoding="UTF-8" standalone="yes"?>
<Relationships xmlns="http://schemas.openxmlformats.org/package/2006/relationships"><Relationship Id="rId2" Type="http://schemas.openxmlformats.org/officeDocument/2006/relationships/image" Target="../media/image179.wmf"/><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89.png"/><Relationship Id="rId1" Type="http://schemas.openxmlformats.org/officeDocument/2006/relationships/slideLayout" Target="../slideLayouts/slideLayout25.xml"/><Relationship Id="rId4" Type="http://schemas.openxmlformats.org/officeDocument/2006/relationships/image" Target="../media/image152.wmf"/></Relationships>
</file>

<file path=ppt/slides/_rels/slide7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90.wmf"/><Relationship Id="rId1" Type="http://schemas.openxmlformats.org/officeDocument/2006/relationships/slideLayout" Target="../slideLayouts/slideLayout25.xml"/><Relationship Id="rId4" Type="http://schemas.openxmlformats.org/officeDocument/2006/relationships/image" Target="../media/image152.wmf"/></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4.png"/><Relationship Id="rId1" Type="http://schemas.openxmlformats.org/officeDocument/2006/relationships/slideLayout" Target="../slideLayouts/slideLayout25.xml"/><Relationship Id="rId4" Type="http://schemas.openxmlformats.org/officeDocument/2006/relationships/image" Target="../media/image192.jpeg"/></Relationships>
</file>

<file path=ppt/slides/_rels/slide8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179.wmf"/><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48.wmf"/><Relationship Id="rId1" Type="http://schemas.openxmlformats.org/officeDocument/2006/relationships/slideLayout" Target="../slideLayouts/slideLayout38.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hyperlink" Target="file:///D:\npa-2\302&#1085;-&#1055;&#1088;&#1080;&#1082;&#1072;&#1079;.doc" TargetMode="External"/><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3" Type="http://schemas.openxmlformats.org/officeDocument/2006/relationships/image" Target="../media/image194.wmf"/><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79.wmf"/><Relationship Id="rId1" Type="http://schemas.openxmlformats.org/officeDocument/2006/relationships/slideLayout" Target="../slideLayouts/slideLayout25.xml"/><Relationship Id="rId4" Type="http://schemas.openxmlformats.org/officeDocument/2006/relationships/image" Target="../media/image195.png"/></Relationships>
</file>

<file path=ppt/slides/_rels/slide86.xml.rels><?xml version="1.0" encoding="UTF-8" standalone="yes"?>
<Relationships xmlns="http://schemas.openxmlformats.org/package/2006/relationships"><Relationship Id="rId3" Type="http://schemas.openxmlformats.org/officeDocument/2006/relationships/hyperlink" Target="file:///D:\npa-2\pz_46n_LPP.doc" TargetMode="External"/><Relationship Id="rId2" Type="http://schemas.openxmlformats.org/officeDocument/2006/relationships/hyperlink" Target="file:///D:\npa-2\pz_45n_moloko.rtf" TargetMode="External"/><Relationship Id="rId1" Type="http://schemas.openxmlformats.org/officeDocument/2006/relationships/slideLayout" Target="../slideLayouts/slideLayout25.xml"/><Relationship Id="rId5" Type="http://schemas.openxmlformats.org/officeDocument/2006/relationships/image" Target="../media/image9.wmf"/><Relationship Id="rId4" Type="http://schemas.openxmlformats.org/officeDocument/2006/relationships/image" Target="../media/image196.png"/></Relationships>
</file>

<file path=ppt/slides/_rels/slide87.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image" Target="../media/image186.jpeg"/><Relationship Id="rId1" Type="http://schemas.openxmlformats.org/officeDocument/2006/relationships/slideLayout" Target="../slideLayouts/slideLayout53.xml"/><Relationship Id="rId4" Type="http://schemas.openxmlformats.org/officeDocument/2006/relationships/image" Target="../media/image165.wmf"/></Relationships>
</file>

<file path=ppt/slides/_rels/slide8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173.jpeg"/><Relationship Id="rId1" Type="http://schemas.openxmlformats.org/officeDocument/2006/relationships/slideLayout" Target="../slideLayouts/slideLayout38.xml"/><Relationship Id="rId4" Type="http://schemas.openxmlformats.org/officeDocument/2006/relationships/image" Target="../media/image19.jpeg"/></Relationships>
</file>

<file path=ppt/slides/_rels/slide8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46.wmf"/><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image" Target="../media/image9.wmf"/><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png"/><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7.wmf"/><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46.wmf"/><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wmf"/><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03.jpeg"/><Relationship Id="rId1" Type="http://schemas.openxmlformats.org/officeDocument/2006/relationships/slideLayout" Target="../slideLayouts/slideLayout25.xml"/><Relationship Id="rId4" Type="http://schemas.openxmlformats.org/officeDocument/2006/relationships/image" Target="../media/image20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1116360" y="0"/>
            <a:ext cx="7344720" cy="3803400"/>
          </a:xfrm>
          <a:prstGeom prst="rect">
            <a:avLst/>
          </a:prstGeom>
          <a:noFill/>
          <a:ln>
            <a:noFill/>
          </a:ln>
        </p:spPr>
        <p:txBody>
          <a:bodyPr anchor="b"/>
          <a:lstStyle/>
          <a:p>
            <a:pPr algn="ctr">
              <a:lnSpc>
                <a:spcPct val="100000"/>
              </a:lnSpc>
              <a:spcBef>
                <a:spcPts val="880"/>
              </a:spcBef>
              <a:defRPr/>
            </a:pPr>
            <a:r>
              <a:rPr lang="ru-RU" sz="4400" b="1" u="sng" strike="noStrike" spc="-1">
                <a:solidFill>
                  <a:srgbClr val="376092"/>
                </a:solidFill>
                <a:latin typeface="Calibri"/>
              </a:rPr>
              <a:t> </a:t>
            </a:r>
            <a:r>
              <a:rPr lang="ru-RU" sz="4400" b="1" u="sng" strike="noStrike" spc="-1">
                <a:solidFill>
                  <a:srgbClr val="376092"/>
                </a:solidFill>
                <a:latin typeface="Arial" charset="0"/>
              </a:rPr>
              <a:t>Государственные нормативные требования </a:t>
            </a:r>
            <a:r>
              <a:rPr lang="ru-RU" sz="4400" b="1" u="sng" strike="noStrike" spc="-1">
                <a:solidFill>
                  <a:srgbClr val="376092"/>
                </a:solidFill>
                <a:latin typeface="Calibri"/>
              </a:rPr>
              <a:t>охран</a:t>
            </a:r>
            <a:r>
              <a:rPr lang="ru-RU" sz="4400" b="1" u="sng" strike="noStrike" spc="-1">
                <a:solidFill>
                  <a:srgbClr val="376092"/>
                </a:solidFill>
                <a:latin typeface="Arial" charset="0"/>
              </a:rPr>
              <a:t>ы</a:t>
            </a:r>
            <a:r>
              <a:rPr lang="ru-RU" sz="4400" b="1" u="sng" strike="noStrike" spc="-1">
                <a:solidFill>
                  <a:srgbClr val="376092"/>
                </a:solidFill>
                <a:latin typeface="Calibri"/>
              </a:rPr>
              <a:t> труда </a:t>
            </a:r>
            <a:endParaRPr lang="ru-RU" sz="4400" b="0" strike="noStrike" spc="-1">
              <a:solidFill>
                <a:srgbClr val="000000"/>
              </a:solidFill>
              <a:latin typeface="Calibri"/>
            </a:endParaRPr>
          </a:p>
        </p:txBody>
      </p:sp>
      <p:pic>
        <p:nvPicPr>
          <p:cNvPr id="5" name="Объект 17"/>
          <p:cNvPicPr/>
          <p:nvPr/>
        </p:nvPicPr>
        <p:blipFill>
          <a:blip r:embed="rId2"/>
          <a:stretch>
            <a:fillRect/>
          </a:stretch>
        </p:blipFill>
        <p:spPr bwMode="auto">
          <a:xfrm>
            <a:off x="323640" y="3933000"/>
            <a:ext cx="1604520" cy="2281320"/>
          </a:xfrm>
          <a:prstGeom prst="rect">
            <a:avLst/>
          </a:prstGeom>
          <a:ln>
            <a:noFill/>
          </a:ln>
        </p:spPr>
      </p:pic>
      <p:sp>
        <p:nvSpPr>
          <p:cNvPr id="6" name="CustomShape 2"/>
          <p:cNvSpPr/>
          <p:nvPr/>
        </p:nvSpPr>
        <p:spPr bwMode="auto">
          <a:xfrm>
            <a:off x="900000" y="117000"/>
            <a:ext cx="8137080" cy="37720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algn="ctr">
              <a:lnSpc>
                <a:spcPct val="100000"/>
              </a:lnSpc>
              <a:defRPr/>
            </a:pP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0" strike="noStrike" spc="-1">
                <a:solidFill>
                  <a:srgbClr val="000000"/>
                </a:solidFill>
                <a:latin typeface="Arial" charset="0"/>
              </a:rPr>
              <a:t>	</a:t>
            </a:r>
          </a:p>
          <a:p>
            <a:pPr algn="ctr">
              <a:lnSpc>
                <a:spcPct val="100000"/>
              </a:lnSpc>
              <a:defRPr/>
            </a:pP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a:p>
            <a:pPr>
              <a:lnSpc>
                <a:spcPct val="90000"/>
              </a:lnSpc>
              <a:spcBef>
                <a:spcPts val="480"/>
              </a:spcBef>
              <a:defRPr/>
            </a:pPr>
            <a:endParaRPr lang="ru-RU" sz="1800" b="0" strike="noStrike" spc="-1">
              <a:solidFill>
                <a:srgbClr val="000000"/>
              </a:solidFill>
              <a:latin typeface="Arial" charset="0"/>
            </a:endParaRPr>
          </a:p>
          <a:p>
            <a:pPr>
              <a:lnSpc>
                <a:spcPct val="100000"/>
              </a:lnSpc>
              <a:defRPr/>
            </a:pPr>
            <a:r>
              <a:rPr lang="ru-RU" sz="1800" b="1" strike="noStrike" spc="-1">
                <a:solidFill>
                  <a:srgbClr val="000000"/>
                </a:solidFill>
                <a:latin typeface="Arial" charset="0"/>
              </a:rPr>
              <a:t>	</a:t>
            </a:r>
            <a:endParaRPr lang="ru-RU" sz="1800" b="0" strike="noStrike" spc="-1">
              <a:solidFill>
                <a:srgbClr val="000000"/>
              </a:solidFill>
              <a:latin typeface="Arial" charset="0"/>
            </a:endParaRPr>
          </a:p>
        </p:txBody>
      </p:sp>
      <p:pic>
        <p:nvPicPr>
          <p:cNvPr id="7" name="Picture 6"/>
          <p:cNvPicPr/>
          <p:nvPr/>
        </p:nvPicPr>
        <p:blipFill>
          <a:blip r:embed="rId3"/>
          <a:stretch>
            <a:fillRect/>
          </a:stretch>
        </p:blipFill>
        <p:spPr bwMode="auto">
          <a:xfrm>
            <a:off x="7812360" y="188640"/>
            <a:ext cx="1142640" cy="1047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d"/>
      </p:transition>
    </mc:Choice>
    <mc:Fallback xmlns="">
      <p:transition spd="med">
        <p:pull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7215120" y="6442200"/>
            <a:ext cx="1904759" cy="380520"/>
          </a:xfrm>
          <a:prstGeom prst="rect">
            <a:avLst/>
          </a:prstGeom>
          <a:noFill/>
          <a:ln>
            <a:noFill/>
          </a:ln>
        </p:spPr>
        <p:style>
          <a:lnRef idx="0">
            <a:srgbClr val="FFFFFF"/>
          </a:lnRef>
          <a:fillRef idx="0">
            <a:srgbClr val="FFFFFF"/>
          </a:fillRef>
          <a:effectRef idx="0">
            <a:srgbClr val="FFFFFF"/>
          </a:effectRef>
          <a:fontRef idx="minor"/>
        </p:style>
      </p:sp>
      <p:sp>
        <p:nvSpPr>
          <p:cNvPr id="5" name="TextShape 2"/>
          <p:cNvSpPr/>
          <p:nvPr/>
        </p:nvSpPr>
        <p:spPr bwMode="auto">
          <a:xfrm>
            <a:off x="755640" y="27720"/>
            <a:ext cx="8209080" cy="6640560"/>
          </a:xfrm>
          <a:prstGeom prst="rect">
            <a:avLst/>
          </a:prstGeom>
          <a:solidFill>
            <a:srgbClr val="C4BD97"/>
          </a:solidFill>
          <a:ln>
            <a:noFill/>
          </a:ln>
        </p:spPr>
        <p:txBody>
          <a:bodyPr lIns="92160" tIns="46080" rIns="92160" bIns="46080" anchor="ctr"/>
          <a:lstStyle/>
          <a:p>
            <a:pPr algn="ctr">
              <a:lnSpc>
                <a:spcPct val="100000"/>
              </a:lnSpc>
              <a:defRPr/>
            </a:pPr>
            <a:r>
              <a:rPr lang="ru-RU" sz="2000" b="1" strike="noStrike" spc="-1">
                <a:solidFill>
                  <a:srgbClr val="000000"/>
                </a:solidFill>
                <a:latin typeface="Calibri"/>
              </a:rPr>
              <a:t>Приложение N 2 к Приказу Минздравсоцразвития России </a:t>
            </a:r>
            <a:br>
              <a:rPr lang="ru-RU" sz="2000" b="1" strike="noStrike" spc="-1">
                <a:solidFill>
                  <a:srgbClr val="000000"/>
                </a:solidFill>
                <a:latin typeface="Calibri"/>
              </a:rPr>
            </a:br>
            <a:r>
              <a:rPr lang="ru-RU" sz="2000" b="1" strike="noStrike" spc="-1">
                <a:solidFill>
                  <a:srgbClr val="000000"/>
                </a:solidFill>
                <a:latin typeface="Calibri"/>
              </a:rPr>
              <a:t>от 17 декабря 2010 г. N 1122н</a:t>
            </a:r>
            <a:br>
              <a:rPr lang="ru-RU" sz="2000" b="1" strike="noStrike" spc="-1">
                <a:solidFill>
                  <a:srgbClr val="000000"/>
                </a:solidFill>
                <a:latin typeface="Calibri"/>
              </a:rPr>
            </a:br>
            <a:r>
              <a:rPr lang="ru-RU" sz="2000" b="1" strike="noStrike" spc="-1">
                <a:solidFill>
                  <a:srgbClr val="000000"/>
                </a:solidFill>
                <a:latin typeface="Calibri"/>
              </a:rPr>
              <a:t/>
            </a:r>
            <a:br>
              <a:rPr lang="ru-RU" sz="2000" b="1" strike="noStrike" spc="-1">
                <a:solidFill>
                  <a:srgbClr val="000000"/>
                </a:solidFill>
                <a:latin typeface="Calibri"/>
              </a:rPr>
            </a:br>
            <a:r>
              <a:rPr lang="ru-RU" sz="1600" b="1" i="1" strike="noStrike" spc="-1">
                <a:solidFill>
                  <a:srgbClr val="004442"/>
                </a:solidFill>
                <a:latin typeface="Calibri"/>
              </a:rPr>
              <a:t>СТАНДАРТ БЕЗОПАСНОСТИ ТРУДА "ОБЕСПЕЧЕНИЕ РАБОТНИКОВ СМЫВАЮЩИМИ И (ИЛИ) ОБЕЗВРЕЖИВАЮЩИМИ СРЕДСТВАМИ"</a:t>
            </a:r>
            <a:br>
              <a:rPr lang="ru-RU" sz="1600" b="1" i="1" strike="noStrike" spc="-1">
                <a:solidFill>
                  <a:srgbClr val="004442"/>
                </a:solidFill>
                <a:latin typeface="Calibri"/>
              </a:rPr>
            </a:br>
            <a:r>
              <a:rPr lang="ru-RU" sz="1600" b="1" i="1" strike="noStrike" spc="-1">
                <a:solidFill>
                  <a:srgbClr val="004442"/>
                </a:solidFill>
                <a:latin typeface="Calibri"/>
              </a:rPr>
              <a:t>Стандарт устанавливает правила приобретения, выдачи, применения и организации хранения смывающих и (или) обезвреживающих средств.</a:t>
            </a:r>
            <a:br>
              <a:rPr lang="ru-RU" sz="1600" b="1" i="1" strike="noStrike" spc="-1">
                <a:solidFill>
                  <a:srgbClr val="004442"/>
                </a:solidFill>
                <a:latin typeface="Calibri"/>
              </a:rPr>
            </a:br>
            <a:r>
              <a:rPr lang="ru-RU" sz="1600" b="1" i="1" strike="noStrike" spc="-1">
                <a:solidFill>
                  <a:srgbClr val="3F0D05"/>
                </a:solidFill>
                <a:latin typeface="Calibri"/>
              </a:rPr>
              <a:t>Стандарт распространяется на работодателей - юридических и физических лиц независимо от их организационно-правовых форм и форм собственности.</a:t>
            </a:r>
            <a:br>
              <a:rPr lang="ru-RU" sz="1600" b="1" i="1" strike="noStrike" spc="-1">
                <a:solidFill>
                  <a:srgbClr val="3F0D05"/>
                </a:solidFill>
                <a:latin typeface="Calibri"/>
              </a:rPr>
            </a:br>
            <a:r>
              <a:rPr lang="ru-RU" sz="1600" b="1" i="1" strike="noStrike" spc="-1">
                <a:solidFill>
                  <a:srgbClr val="004442"/>
                </a:solidFill>
                <a:latin typeface="Calibri"/>
              </a:rPr>
              <a:t>Приобретение смывающих и (или) обезвреживающих средств осуществляется за счет средств работодателя.</a:t>
            </a:r>
            <a:br>
              <a:rPr lang="ru-RU" sz="1600" b="1" i="1" strike="noStrike" spc="-1">
                <a:solidFill>
                  <a:srgbClr val="004442"/>
                </a:solidFill>
                <a:latin typeface="Calibri"/>
              </a:rPr>
            </a:br>
            <a:r>
              <a:rPr lang="ru-RU" sz="1600" b="1" i="1" strike="noStrike" spc="-1">
                <a:solidFill>
                  <a:srgbClr val="004442"/>
                </a:solidFill>
                <a:latin typeface="Calibri"/>
              </a:rPr>
              <a:t>Смывающие и (или) обезвреживающие средства подразделяются на защитные средства, очищающие средства и средства восстанавливающего, регенерирующего действия.</a:t>
            </a:r>
            <a:br>
              <a:rPr lang="ru-RU" sz="1600" b="1" i="1" strike="noStrike" spc="-1">
                <a:solidFill>
                  <a:srgbClr val="004442"/>
                </a:solidFill>
                <a:latin typeface="Calibri"/>
              </a:rPr>
            </a:br>
            <a:r>
              <a:rPr lang="ru-RU" sz="1600" b="1" i="1" strike="noStrike" spc="-1">
                <a:solidFill>
                  <a:srgbClr val="C00000"/>
                </a:solidFill>
                <a:latin typeface="Calibri"/>
              </a:rPr>
              <a:t>Смывающие и (или) обезвреживающие средства предоставляются работникам в соответствии с типовыми нормами бесплатной выдачи работникам смывающих и (или) обезвреживающих средств согласно приложению N 1 к настоящему Приказу </a:t>
            </a:r>
            <a:br>
              <a:rPr lang="ru-RU" sz="1600" b="1" i="1" strike="noStrike" spc="-1">
                <a:solidFill>
                  <a:srgbClr val="C00000"/>
                </a:solidFill>
                <a:latin typeface="Calibri"/>
              </a:rPr>
            </a:br>
            <a:r>
              <a:rPr lang="ru-RU" sz="1600" b="1" i="1" strike="noStrike" spc="-1">
                <a:solidFill>
                  <a:srgbClr val="004442"/>
                </a:solidFill>
                <a:latin typeface="Calibri"/>
              </a:rPr>
              <a:t>Смывающие и (или) обезвреживающие средства, оставшиеся неиспользованными по истечении отчетного периода (один месяц), могут быть использованы в следующем месяце при соблюдении их срока годности.</a:t>
            </a:r>
            <a:br>
              <a:rPr lang="ru-RU" sz="1600" b="1" i="1" strike="noStrike" spc="-1">
                <a:solidFill>
                  <a:srgbClr val="004442"/>
                </a:solidFill>
                <a:latin typeface="Calibri"/>
              </a:rPr>
            </a:br>
            <a:endParaRPr lang="ru-RU" sz="1600" b="0" strike="noStrike" spc="-1">
              <a:solidFill>
                <a:srgbClr val="000000"/>
              </a:solidFill>
              <a:latin typeface="Calibri"/>
            </a:endParaRPr>
          </a:p>
        </p:txBody>
      </p:sp>
      <p:sp>
        <p:nvSpPr>
          <p:cNvPr id="6" name="TextShape 3"/>
          <p:cNvSpPr/>
          <p:nvPr/>
        </p:nvSpPr>
        <p:spPr bwMode="auto">
          <a:xfrm>
            <a:off x="539640" y="957960"/>
            <a:ext cx="8229240" cy="4525560"/>
          </a:xfrm>
          <a:prstGeom prst="rect">
            <a:avLst/>
          </a:prstGeom>
          <a:noFill/>
          <a:ln>
            <a:noFill/>
          </a:ln>
        </p:spPr>
        <p:txBody>
          <a:bodyPr lIns="182520" tIns="46080" rIns="182520" bIns="46080"/>
          <a:lstStyle/>
          <a:p>
            <a:pPr algn="ctr">
              <a:lnSpc>
                <a:spcPct val="100000"/>
              </a:lnSpc>
              <a:spcBef>
                <a:spcPts val="640"/>
              </a:spcBef>
              <a:defRPr/>
            </a:pPr>
            <a:r>
              <a:rPr lang="ru-RU" sz="3200" b="0" strike="noStrike" spc="-1">
                <a:solidFill>
                  <a:srgbClr val="C00000"/>
                </a:solidFill>
                <a:latin typeface="Calibri"/>
              </a:rPr>
              <a:t> </a:t>
            </a:r>
            <a:endParaRPr lang="ru-RU" sz="3200" b="0" strike="noStrike" spc="-1">
              <a:solidFill>
                <a:srgbClr val="000000"/>
              </a:solidFill>
              <a:latin typeface="Calibri"/>
            </a:endParaRPr>
          </a:p>
        </p:txBody>
      </p:sp>
      <p:pic>
        <p:nvPicPr>
          <p:cNvPr id="7" name="Picture 16"/>
          <p:cNvPicPr/>
          <p:nvPr/>
        </p:nvPicPr>
        <p:blipFill>
          <a:blip r:embed="rId2"/>
          <a:stretch>
            <a:fillRect/>
          </a:stretch>
        </p:blipFill>
        <p:spPr bwMode="auto">
          <a:xfrm>
            <a:off x="174960" y="2952000"/>
            <a:ext cx="1036800" cy="969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323640" y="116640"/>
            <a:ext cx="8568720" cy="1079640"/>
          </a:xfrm>
          <a:prstGeom prst="ellipse">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800" b="1" strike="noStrike" spc="-1">
                <a:solidFill>
                  <a:srgbClr val="4A452A"/>
                </a:solidFill>
                <a:latin typeface="Calibri"/>
              </a:rPr>
              <a:t>Статья 5.27.1 ч.1  Нарушение государственных нормативных требований охраны труда, содержащихся в федеральных законах и иных нормативных правовых актах РФ.</a:t>
            </a:r>
            <a:endParaRPr lang="ru-RU" sz="1800" b="0" strike="noStrike" spc="-1">
              <a:solidFill>
                <a:srgbClr val="000000"/>
              </a:solidFill>
              <a:latin typeface="Arial" charset="0"/>
            </a:endParaRPr>
          </a:p>
        </p:txBody>
      </p:sp>
      <p:pic>
        <p:nvPicPr>
          <p:cNvPr id="7" name="Picture 14"/>
          <p:cNvPicPr/>
          <p:nvPr/>
        </p:nvPicPr>
        <p:blipFill>
          <a:blip r:embed="rId2"/>
          <a:stretch>
            <a:fillRect/>
          </a:stretch>
        </p:blipFill>
        <p:spPr bwMode="auto">
          <a:xfrm>
            <a:off x="0" y="1052640"/>
            <a:ext cx="1655280" cy="1471320"/>
          </a:xfrm>
          <a:prstGeom prst="rect">
            <a:avLst/>
          </a:prstGeom>
          <a:ln>
            <a:noFill/>
          </a:ln>
        </p:spPr>
      </p:pic>
      <p:pic>
        <p:nvPicPr>
          <p:cNvPr id="8" name="Picture 4"/>
          <p:cNvPicPr/>
          <p:nvPr/>
        </p:nvPicPr>
        <p:blipFill>
          <a:blip r:embed="rId3"/>
          <a:stretch>
            <a:fillRect/>
          </a:stretch>
        </p:blipFill>
        <p:spPr bwMode="auto">
          <a:xfrm>
            <a:off x="307800" y="4689360"/>
            <a:ext cx="1039320" cy="1079280"/>
          </a:xfrm>
          <a:prstGeom prst="rect">
            <a:avLst/>
          </a:prstGeom>
          <a:ln>
            <a:noFill/>
          </a:ln>
        </p:spPr>
      </p:pic>
      <p:sp>
        <p:nvSpPr>
          <p:cNvPr id="9" name="CustomShape 4"/>
          <p:cNvSpPr/>
          <p:nvPr/>
        </p:nvSpPr>
        <p:spPr bwMode="auto">
          <a:xfrm>
            <a:off x="1763640" y="1268640"/>
            <a:ext cx="6840360" cy="2232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80000"/>
              </a:lnSpc>
              <a:spcBef>
                <a:spcPts val="400"/>
              </a:spcBef>
              <a:buClr>
                <a:srgbClr val="660066"/>
              </a:buClr>
              <a:buFont typeface="Arial" charset="0"/>
              <a:buChar char="•"/>
              <a:defRPr/>
            </a:pPr>
            <a:r>
              <a:rPr lang="ru-RU" sz="2000" b="1" i="1" strike="noStrike" spc="-1">
                <a:solidFill>
                  <a:srgbClr val="660066"/>
                </a:solidFill>
                <a:latin typeface="Calibri"/>
              </a:rPr>
              <a:t> </a:t>
            </a:r>
            <a:r>
              <a:rPr lang="ru-RU" b="1" i="1" strike="noStrike" spc="-1">
                <a:solidFill>
                  <a:srgbClr val="660066"/>
                </a:solidFill>
                <a:latin typeface="Calibri"/>
              </a:rPr>
              <a:t>влечет предупреждение или наложение административного штрафа на должностных лиц в размере от двух тысяч до пяти тысяч рублей;</a:t>
            </a:r>
            <a:endParaRPr lang="ru-RU" b="0" strike="noStrike" spc="-1">
              <a:solidFill>
                <a:srgbClr val="000000"/>
              </a:solidFill>
              <a:latin typeface="Arial" charset="0"/>
            </a:endParaRPr>
          </a:p>
          <a:p>
            <a:pPr marL="342900" indent="-342900" algn="ctr">
              <a:lnSpc>
                <a:spcPct val="80000"/>
              </a:lnSpc>
              <a:spcBef>
                <a:spcPts val="400"/>
              </a:spcBef>
              <a:buClr>
                <a:srgbClr val="17375E"/>
              </a:buClr>
              <a:buFont typeface="Arial" charset="0"/>
              <a:buChar char="•"/>
              <a:defRPr/>
            </a:pPr>
            <a:r>
              <a:rPr lang="ru-RU" b="1" i="1" strike="noStrike" spc="-1">
                <a:solidFill>
                  <a:srgbClr val="17375E"/>
                </a:solidFill>
                <a:latin typeface="Calibri"/>
              </a:rPr>
              <a:t> </a:t>
            </a:r>
            <a:r>
              <a:rPr lang="ru-RU" b="1" i="1" strike="noStrike" spc="-1">
                <a:solidFill>
                  <a:srgbClr val="254061"/>
                </a:solidFill>
                <a:latin typeface="Calibri"/>
              </a:rPr>
              <a:t>на лиц, осуществляющих предпринимательскую деятельность без образования юридического лица, - от двух тысяч до пяти тысяч рублей;</a:t>
            </a:r>
            <a:endParaRPr lang="ru-RU" b="0" strike="noStrike" spc="-1">
              <a:solidFill>
                <a:srgbClr val="000000"/>
              </a:solidFill>
              <a:latin typeface="Arial" charset="0"/>
            </a:endParaRPr>
          </a:p>
          <a:p>
            <a:pPr marL="342900" indent="-342900" algn="ctr">
              <a:lnSpc>
                <a:spcPct val="80000"/>
              </a:lnSpc>
              <a:spcBef>
                <a:spcPts val="400"/>
              </a:spcBef>
              <a:buClr>
                <a:srgbClr val="984807"/>
              </a:buClr>
              <a:buFont typeface="Arial" charset="0"/>
              <a:buChar char="•"/>
              <a:defRPr/>
            </a:pPr>
            <a:r>
              <a:rPr lang="ru-RU" b="1" i="1" strike="noStrike" spc="-1">
                <a:solidFill>
                  <a:srgbClr val="984807"/>
                </a:solidFill>
                <a:latin typeface="Calibri"/>
              </a:rPr>
              <a:t> на юридических лиц - от пятидесяти тысяч до восьмидесяти тысяч рублей.</a:t>
            </a:r>
            <a:endParaRPr lang="ru-RU" b="0" strike="noStrike" spc="-1">
              <a:solidFill>
                <a:srgbClr val="000000"/>
              </a:solidFill>
              <a:latin typeface="Arial" charset="0"/>
            </a:endParaRPr>
          </a:p>
        </p:txBody>
      </p:sp>
      <p:sp>
        <p:nvSpPr>
          <p:cNvPr id="10" name="CustomShape 5"/>
          <p:cNvSpPr/>
          <p:nvPr/>
        </p:nvSpPr>
        <p:spPr bwMode="auto">
          <a:xfrm>
            <a:off x="700200" y="3501000"/>
            <a:ext cx="8064360" cy="1188000"/>
          </a:xfrm>
          <a:prstGeom prst="ellipse">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4A452A"/>
                </a:solidFill>
                <a:latin typeface="Calibri"/>
              </a:rPr>
              <a:t>Ст.5.27.1 ч.2 Нарушение работодателем установленного порядка проведения специальной оценки условий труда на рабочих местах или ее непроведение </a:t>
            </a:r>
            <a:endParaRPr lang="ru-RU" sz="1800" b="0" strike="noStrike" spc="-1">
              <a:solidFill>
                <a:srgbClr val="000000"/>
              </a:solidFill>
              <a:latin typeface="Arial" charset="0"/>
            </a:endParaRPr>
          </a:p>
        </p:txBody>
      </p:sp>
      <p:sp>
        <p:nvSpPr>
          <p:cNvPr id="11" name="CustomShape 6"/>
          <p:cNvSpPr/>
          <p:nvPr/>
        </p:nvSpPr>
        <p:spPr bwMode="auto">
          <a:xfrm>
            <a:off x="1655640" y="4797000"/>
            <a:ext cx="6948360" cy="194400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800" b="1" strike="noStrike" spc="-1">
                <a:solidFill>
                  <a:srgbClr val="604A7B"/>
                </a:solidFill>
                <a:latin typeface="Calibri"/>
              </a:rPr>
              <a:t>влечет предупреждение или наложение административного штрафа на должностных лиц в размере от пяти тысяч до десяти тысяч рублей;</a:t>
            </a:r>
            <a:endParaRPr lang="ru-RU" sz="1800" b="0" strike="noStrike" spc="-1">
              <a:solidFill>
                <a:srgbClr val="000000"/>
              </a:solidFill>
              <a:latin typeface="Arial" charset="0"/>
            </a:endParaRPr>
          </a:p>
          <a:p>
            <a:pPr algn="ctr">
              <a:lnSpc>
                <a:spcPct val="80000"/>
              </a:lnSpc>
              <a:defRPr/>
            </a:pPr>
            <a:r>
              <a:rPr lang="ru-RU" sz="1800" b="1" i="1" strike="noStrike" spc="-1">
                <a:solidFill>
                  <a:srgbClr val="CC0099"/>
                </a:solidFill>
                <a:latin typeface="Calibri"/>
              </a:rPr>
              <a:t> </a:t>
            </a:r>
            <a:r>
              <a:rPr lang="ru-RU" sz="1800" b="1" strike="noStrike" spc="-1">
                <a:solidFill>
                  <a:srgbClr val="984807"/>
                </a:solidFill>
                <a:latin typeface="Calibri"/>
              </a:rPr>
              <a:t>на лиц, осуществляющих предпринимательскую деятельность без образования юридического лица, - от пяти тысяч до десяти тысяч рублей</a:t>
            </a:r>
            <a:r>
              <a:rPr lang="ru-RU" sz="1800" b="1" i="1" strike="noStrike" spc="-1">
                <a:solidFill>
                  <a:srgbClr val="CC0099"/>
                </a:solidFill>
                <a:latin typeface="Calibri"/>
              </a:rPr>
              <a:t>;</a:t>
            </a:r>
            <a:endParaRPr lang="ru-RU" sz="1800" b="0" strike="noStrike" spc="-1">
              <a:solidFill>
                <a:srgbClr val="000000"/>
              </a:solidFill>
              <a:latin typeface="Arial" charset="0"/>
            </a:endParaRPr>
          </a:p>
          <a:p>
            <a:pPr algn="ctr">
              <a:lnSpc>
                <a:spcPct val="80000"/>
              </a:lnSpc>
              <a:defRPr/>
            </a:pPr>
            <a:r>
              <a:rPr lang="ru-RU" sz="1800" b="1" strike="noStrike" spc="-1">
                <a:solidFill>
                  <a:srgbClr val="403152"/>
                </a:solidFill>
                <a:latin typeface="Calibri"/>
              </a:rPr>
              <a:t> на юридических лиц - от шестидесяти тысяч до восьмидесяти тысяч рублей</a:t>
            </a:r>
            <a:endParaRPr lang="ru-RU" sz="1800" b="0" strike="noStrike" spc="-1">
              <a:solidFill>
                <a:srgbClr val="000000"/>
              </a:solidFill>
              <a:latin typeface="Arial" charset="0"/>
            </a:endParaRPr>
          </a:p>
        </p:txBody>
      </p:sp>
      <p:sp>
        <p:nvSpPr>
          <p:cNvPr id="12" name="CustomShape 7"/>
          <p:cNvSpPr/>
          <p:nvPr/>
        </p:nvSpPr>
        <p:spPr bwMode="auto">
          <a:xfrm>
            <a:off x="700200" y="2819880"/>
            <a:ext cx="914040" cy="914040"/>
          </a:xfrm>
          <a:prstGeom prst="lightningBolt">
            <a:avLst/>
          </a:prstGeom>
          <a:solidFill>
            <a:schemeClr val="accent6">
              <a:lumMod val="75000"/>
            </a:schemeClr>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1403640" y="116640"/>
            <a:ext cx="7488360" cy="3960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nSpc>
                <a:spcPct val="80000"/>
              </a:lnSpc>
              <a:spcBef>
                <a:spcPts val="360"/>
              </a:spcBef>
              <a:buClr>
                <a:srgbClr val="CC3300"/>
              </a:buClr>
              <a:buFont typeface="Arial" charset="0"/>
              <a:buChar char="•"/>
              <a:defRPr/>
            </a:pPr>
            <a:r>
              <a:rPr lang="ru-RU" sz="1600" b="1" strike="noStrike" spc="-1">
                <a:solidFill>
                  <a:srgbClr val="CC3300"/>
                </a:solidFill>
                <a:latin typeface="Calibri"/>
              </a:rPr>
              <a:t>Ст. 5.27.1 ч.3  </a:t>
            </a:r>
            <a:r>
              <a:rPr lang="ru-RU" sz="1600" b="1" strike="noStrike" spc="-1">
                <a:solidFill>
                  <a:srgbClr val="17375E"/>
                </a:solidFill>
                <a:latin typeface="Calibri"/>
              </a:rPr>
              <a:t>Допуск работника к исполнению им трудовых обязанностей без прохождения в установленном порядке обучения и проверки знаний требований охраны труда, а также обязательных предварительных (при поступлении на работу) и периодических (в течение трудовой деятельности) медицинских осмотров, обязательных медицинских осмотров в начале рабочего дня (смены), обязательных психиатрических освидетельствований или при наличии медицинских противопоказаний –</a:t>
            </a:r>
            <a:endParaRPr lang="ru-RU" sz="1600" b="0" strike="noStrike" spc="-1">
              <a:solidFill>
                <a:srgbClr val="000000"/>
              </a:solidFill>
              <a:latin typeface="Arial" charset="0"/>
            </a:endParaRPr>
          </a:p>
          <a:p>
            <a:pPr marL="342900" indent="-342900" algn="ctr">
              <a:lnSpc>
                <a:spcPct val="80000"/>
              </a:lnSpc>
              <a:spcBef>
                <a:spcPts val="360"/>
              </a:spcBef>
              <a:buClr>
                <a:srgbClr val="000000"/>
              </a:buClr>
              <a:buFont typeface="Arial" charset="0"/>
              <a:buChar char="•"/>
              <a:defRPr/>
            </a:pPr>
            <a:r>
              <a:rPr lang="ru-RU" sz="1600" b="1" i="1" strike="noStrike" spc="-1">
                <a:solidFill>
                  <a:srgbClr val="000000"/>
                </a:solidFill>
                <a:latin typeface="Calibri"/>
              </a:rPr>
              <a:t>влечет наложение административного штрафа на должностных лиц в размере от пятнадцати тысяч до двадцати пяти тысяч рублей;</a:t>
            </a:r>
            <a:endParaRPr lang="ru-RU" sz="1600" b="0" strike="noStrike" spc="-1">
              <a:solidFill>
                <a:srgbClr val="000000"/>
              </a:solidFill>
              <a:latin typeface="Arial" charset="0"/>
            </a:endParaRPr>
          </a:p>
          <a:p>
            <a:pPr marL="342900" indent="-342900" algn="ctr">
              <a:lnSpc>
                <a:spcPct val="80000"/>
              </a:lnSpc>
              <a:spcBef>
                <a:spcPts val="360"/>
              </a:spcBef>
              <a:buClr>
                <a:srgbClr val="17375E"/>
              </a:buClr>
              <a:buFont typeface="Arial" charset="0"/>
              <a:buChar char="•"/>
              <a:defRPr/>
            </a:pPr>
            <a:r>
              <a:rPr lang="ru-RU" sz="1600" b="1" strike="noStrike" spc="-1">
                <a:solidFill>
                  <a:srgbClr val="17375E"/>
                </a:solidFill>
                <a:latin typeface="Calibri"/>
              </a:rPr>
              <a:t> на лиц, осуществляющих предпринимательскую деятельность без образования юридического лица, - от пятнадцати тысяч до двадцати пяти тысяч рублей;</a:t>
            </a:r>
            <a:endParaRPr lang="ru-RU" sz="1600" b="0" strike="noStrike" spc="-1">
              <a:solidFill>
                <a:srgbClr val="000000"/>
              </a:solidFill>
              <a:latin typeface="Arial" charset="0"/>
            </a:endParaRPr>
          </a:p>
          <a:p>
            <a:pPr marL="342900" indent="-342900" algn="ctr">
              <a:lnSpc>
                <a:spcPct val="80000"/>
              </a:lnSpc>
              <a:spcBef>
                <a:spcPts val="360"/>
              </a:spcBef>
              <a:buClr>
                <a:srgbClr val="000000"/>
              </a:buClr>
              <a:buFont typeface="Arial" charset="0"/>
              <a:buChar char="•"/>
              <a:defRPr/>
            </a:pPr>
            <a:r>
              <a:rPr lang="ru-RU" sz="1600" b="1" i="1" strike="noStrike" spc="-1">
                <a:solidFill>
                  <a:srgbClr val="000000"/>
                </a:solidFill>
                <a:latin typeface="Calibri"/>
              </a:rPr>
              <a:t> </a:t>
            </a:r>
            <a:r>
              <a:rPr lang="ru-RU" sz="1600" b="1" i="1" strike="noStrike" spc="-1">
                <a:solidFill>
                  <a:srgbClr val="953735"/>
                </a:solidFill>
                <a:latin typeface="Calibri"/>
              </a:rPr>
              <a:t>на юридических лиц - от ста десяти тысяч до ста тридцати тысяч рублей</a:t>
            </a:r>
            <a:endParaRPr lang="ru-RU" sz="1600" b="0" strike="noStrike" spc="-1">
              <a:solidFill>
                <a:srgbClr val="000000"/>
              </a:solidFill>
              <a:latin typeface="Arial" charset="0"/>
            </a:endParaRPr>
          </a:p>
        </p:txBody>
      </p:sp>
      <p:pic>
        <p:nvPicPr>
          <p:cNvPr id="7" name="Picture 5"/>
          <p:cNvPicPr/>
          <p:nvPr/>
        </p:nvPicPr>
        <p:blipFill>
          <a:blip r:embed="rId2"/>
          <a:stretch>
            <a:fillRect/>
          </a:stretch>
        </p:blipFill>
        <p:spPr bwMode="auto">
          <a:xfrm>
            <a:off x="315720" y="2127240"/>
            <a:ext cx="714960" cy="1122480"/>
          </a:xfrm>
          <a:prstGeom prst="rect">
            <a:avLst/>
          </a:prstGeom>
          <a:ln>
            <a:noFill/>
          </a:ln>
        </p:spPr>
      </p:pic>
      <p:pic>
        <p:nvPicPr>
          <p:cNvPr id="8" name="Picture 14"/>
          <p:cNvPicPr/>
          <p:nvPr/>
        </p:nvPicPr>
        <p:blipFill>
          <a:blip r:embed="rId3"/>
          <a:stretch>
            <a:fillRect/>
          </a:stretch>
        </p:blipFill>
        <p:spPr bwMode="auto">
          <a:xfrm>
            <a:off x="179280" y="476640"/>
            <a:ext cx="987480" cy="993960"/>
          </a:xfrm>
          <a:prstGeom prst="rect">
            <a:avLst/>
          </a:prstGeom>
          <a:ln>
            <a:noFill/>
          </a:ln>
        </p:spPr>
      </p:pic>
      <p:pic>
        <p:nvPicPr>
          <p:cNvPr id="9" name="Picture 6"/>
          <p:cNvPicPr/>
          <p:nvPr/>
        </p:nvPicPr>
        <p:blipFill>
          <a:blip r:embed="rId4"/>
          <a:stretch>
            <a:fillRect/>
          </a:stretch>
        </p:blipFill>
        <p:spPr bwMode="auto">
          <a:xfrm>
            <a:off x="205200" y="4581000"/>
            <a:ext cx="936000" cy="1092960"/>
          </a:xfrm>
          <a:prstGeom prst="rect">
            <a:avLst/>
          </a:prstGeom>
          <a:ln>
            <a:noFill/>
          </a:ln>
        </p:spPr>
      </p:pic>
      <p:sp>
        <p:nvSpPr>
          <p:cNvPr id="10" name="CustomShape 4"/>
          <p:cNvSpPr/>
          <p:nvPr/>
        </p:nvSpPr>
        <p:spPr bwMode="auto">
          <a:xfrm>
            <a:off x="1403640" y="4365000"/>
            <a:ext cx="7488360" cy="237600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2000" b="1" strike="noStrike" spc="-1">
                <a:solidFill>
                  <a:srgbClr val="4A452A"/>
                </a:solidFill>
                <a:latin typeface="Calibri"/>
              </a:rPr>
              <a:t>Ст. 5.27.1 ч.4 </a:t>
            </a:r>
            <a:r>
              <a:rPr lang="ru-RU" sz="2000" b="1" i="1" strike="noStrike" spc="-1">
                <a:solidFill>
                  <a:srgbClr val="336699"/>
                </a:solidFill>
                <a:latin typeface="Calibri"/>
              </a:rPr>
              <a:t>Необеспечение работников средствами индивидуальной защиты </a:t>
            </a:r>
            <a:r>
              <a:rPr lang="ru-RU" sz="1600" b="1" strike="noStrike" spc="-1">
                <a:solidFill>
                  <a:srgbClr val="336699"/>
                </a:solidFill>
                <a:latin typeface="Calibri"/>
              </a:rPr>
              <a:t>-</a:t>
            </a:r>
            <a:endParaRPr lang="ru-RU" sz="1600" b="0" strike="noStrike" spc="-1">
              <a:solidFill>
                <a:srgbClr val="000000"/>
              </a:solidFill>
              <a:latin typeface="Arial" charset="0"/>
            </a:endParaRPr>
          </a:p>
          <a:p>
            <a:pPr algn="ctr">
              <a:lnSpc>
                <a:spcPct val="80000"/>
              </a:lnSpc>
              <a:defRPr/>
            </a:pPr>
            <a:r>
              <a:rPr lang="ru-RU" sz="1800" b="1" strike="noStrike" spc="-1">
                <a:solidFill>
                  <a:srgbClr val="4A452A"/>
                </a:solidFill>
                <a:latin typeface="Calibri"/>
              </a:rPr>
              <a:t>влечет наложение административного штрафа на должностных лиц в размере от двадцати тысяч до тридцати тысяч рублей;</a:t>
            </a:r>
            <a:endParaRPr lang="ru-RU" sz="1800" b="0" strike="noStrike" spc="-1">
              <a:solidFill>
                <a:srgbClr val="000000"/>
              </a:solidFill>
              <a:latin typeface="Arial" charset="0"/>
            </a:endParaRPr>
          </a:p>
          <a:p>
            <a:pPr algn="ctr">
              <a:lnSpc>
                <a:spcPct val="80000"/>
              </a:lnSpc>
              <a:defRPr/>
            </a:pPr>
            <a:r>
              <a:rPr lang="ru-RU" sz="1800" b="1" i="1" strike="noStrike" spc="-1">
                <a:solidFill>
                  <a:srgbClr val="CC0099"/>
                </a:solidFill>
                <a:latin typeface="Calibri"/>
              </a:rPr>
              <a:t> </a:t>
            </a:r>
            <a:r>
              <a:rPr lang="ru-RU" sz="1800" b="1" i="1" strike="noStrike" spc="-1">
                <a:solidFill>
                  <a:srgbClr val="984807"/>
                </a:solidFill>
                <a:latin typeface="Calibri"/>
              </a:rPr>
              <a:t>на лиц, осуществляющих предпринимательскую деятельность без образования юридического лица, - от двадцати тысяч до тридцати тысяч рублей;</a:t>
            </a:r>
            <a:endParaRPr lang="ru-RU" sz="1800" b="0" strike="noStrike" spc="-1">
              <a:solidFill>
                <a:srgbClr val="000000"/>
              </a:solidFill>
              <a:latin typeface="Arial" charset="0"/>
            </a:endParaRPr>
          </a:p>
          <a:p>
            <a:pPr algn="ctr">
              <a:lnSpc>
                <a:spcPct val="80000"/>
              </a:lnSpc>
              <a:defRPr/>
            </a:pPr>
            <a:r>
              <a:rPr lang="ru-RU" sz="1800" b="1" i="1" strike="noStrike" spc="-1">
                <a:solidFill>
                  <a:srgbClr val="CC0099"/>
                </a:solidFill>
                <a:latin typeface="Calibri"/>
              </a:rPr>
              <a:t> </a:t>
            </a:r>
            <a:r>
              <a:rPr lang="ru-RU" sz="2000" b="1" strike="noStrike" spc="-1">
                <a:solidFill>
                  <a:srgbClr val="17375E"/>
                </a:solidFill>
                <a:latin typeface="Calibri"/>
              </a:rPr>
              <a:t>на юридических лиц - от ста тридцати тысяч до ста пятидесяти тысяч рублей</a:t>
            </a:r>
            <a:endParaRPr lang="ru-RU" sz="2000" b="0" strike="noStrike" spc="-1">
              <a:solidFill>
                <a:srgbClr val="000000"/>
              </a:solidFill>
              <a:latin typeface="Arial" charset="0"/>
            </a:endParaRPr>
          </a:p>
        </p:txBody>
      </p:sp>
      <p:sp>
        <p:nvSpPr>
          <p:cNvPr id="11" name="CustomShape 5"/>
          <p:cNvSpPr/>
          <p:nvPr/>
        </p:nvSpPr>
        <p:spPr bwMode="auto">
          <a:xfrm>
            <a:off x="4968000" y="4077000"/>
            <a:ext cx="359640" cy="280800"/>
          </a:xfrm>
          <a:prstGeom prst="downArrow">
            <a:avLst>
              <a:gd name="adj1" fmla="val 50000"/>
              <a:gd name="adj2" fmla="val 50000"/>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323640" y="188640"/>
            <a:ext cx="8568720" cy="107964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800" b="1" strike="noStrike" spc="-1">
                <a:solidFill>
                  <a:srgbClr val="3333CC"/>
                </a:solidFill>
                <a:latin typeface="Calibri"/>
              </a:rPr>
              <a:t>Ст.5.27.1 ч.5   Совершение административных правонарушений, предусмотренных частями 1-4 настоящей статьи, лицом, ранее подвергнутым административному наказанию за аналогичное административное правонарушение, -</a:t>
            </a:r>
            <a:endParaRPr lang="ru-RU" sz="1800" b="0" strike="noStrike" spc="-1">
              <a:solidFill>
                <a:srgbClr val="000000"/>
              </a:solidFill>
              <a:latin typeface="Arial" charset="0"/>
            </a:endParaRPr>
          </a:p>
        </p:txBody>
      </p:sp>
      <p:pic>
        <p:nvPicPr>
          <p:cNvPr id="7" name="Picture 7"/>
          <p:cNvPicPr/>
          <p:nvPr/>
        </p:nvPicPr>
        <p:blipFill>
          <a:blip r:embed="rId2"/>
          <a:stretch>
            <a:fillRect/>
          </a:stretch>
        </p:blipFill>
        <p:spPr bwMode="auto">
          <a:xfrm>
            <a:off x="467640" y="5305680"/>
            <a:ext cx="1115640" cy="1027080"/>
          </a:xfrm>
          <a:prstGeom prst="rect">
            <a:avLst/>
          </a:prstGeom>
          <a:ln>
            <a:noFill/>
          </a:ln>
        </p:spPr>
      </p:pic>
      <p:pic>
        <p:nvPicPr>
          <p:cNvPr id="8" name="Picture 13"/>
          <p:cNvPicPr/>
          <p:nvPr/>
        </p:nvPicPr>
        <p:blipFill>
          <a:blip r:embed="rId3"/>
          <a:stretch>
            <a:fillRect/>
          </a:stretch>
        </p:blipFill>
        <p:spPr bwMode="auto">
          <a:xfrm>
            <a:off x="137880" y="3717000"/>
            <a:ext cx="989280" cy="804600"/>
          </a:xfrm>
          <a:prstGeom prst="rect">
            <a:avLst/>
          </a:prstGeom>
          <a:ln>
            <a:noFill/>
          </a:ln>
        </p:spPr>
      </p:pic>
      <p:sp>
        <p:nvSpPr>
          <p:cNvPr id="9" name="CustomShape 4"/>
          <p:cNvSpPr/>
          <p:nvPr/>
        </p:nvSpPr>
        <p:spPr bwMode="auto">
          <a:xfrm>
            <a:off x="1475280" y="1536840"/>
            <a:ext cx="7272360" cy="35280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2000" b="1" strike="noStrike" spc="-1">
                <a:solidFill>
                  <a:srgbClr val="4A452A"/>
                </a:solidFill>
                <a:latin typeface="Calibri"/>
              </a:rPr>
              <a:t>влечет наложение административного штрафа на должностных лиц в размере от тридцати тысяч до сорока тысяч рублей или дисквалификацию на срок от одного года до трех лет; </a:t>
            </a:r>
            <a:endParaRPr lang="ru-RU" sz="2000" b="0" strike="noStrike" spc="-1">
              <a:solidFill>
                <a:srgbClr val="000000"/>
              </a:solidFill>
              <a:latin typeface="Arial" charset="0"/>
            </a:endParaRPr>
          </a:p>
          <a:p>
            <a:pPr algn="ctr">
              <a:lnSpc>
                <a:spcPct val="80000"/>
              </a:lnSpc>
              <a:defRPr/>
            </a:pPr>
            <a:r>
              <a:rPr lang="ru-RU" sz="2000" b="1" i="1" strike="noStrike" spc="-1">
                <a:solidFill>
                  <a:srgbClr val="984807"/>
                </a:solidFill>
                <a:latin typeface="Calibri"/>
              </a:rPr>
              <a:t>на лиц, осуществляющих предпринимательскую деятельность без образования юридического лица, - от тридцати тысяч до сорока тысяч рублей или административное приостановление деятельности на срок до девяноста суток; </a:t>
            </a:r>
            <a:endParaRPr lang="ru-RU" sz="2000" b="0" strike="noStrike" spc="-1">
              <a:solidFill>
                <a:srgbClr val="000000"/>
              </a:solidFill>
              <a:latin typeface="Arial" charset="0"/>
            </a:endParaRPr>
          </a:p>
          <a:p>
            <a:pPr algn="ctr">
              <a:lnSpc>
                <a:spcPct val="80000"/>
              </a:lnSpc>
              <a:defRPr/>
            </a:pPr>
            <a:r>
              <a:rPr lang="ru-RU" sz="2000" b="1" strike="noStrike" spc="-1">
                <a:solidFill>
                  <a:srgbClr val="10243E"/>
                </a:solidFill>
                <a:latin typeface="Calibri"/>
              </a:rPr>
              <a:t>на юридических лиц - от ста тысяч до двухсот тысяч рублей или административное приостановление деятельности на срок до девяноста суток</a:t>
            </a:r>
            <a:endParaRPr lang="ru-RU" sz="2000" b="0" strike="noStrike" spc="-1">
              <a:solidFill>
                <a:srgbClr val="000000"/>
              </a:solidFill>
              <a:latin typeface="Arial" charset="0"/>
            </a:endParaRPr>
          </a:p>
        </p:txBody>
      </p:sp>
      <p:sp>
        <p:nvSpPr>
          <p:cNvPr id="10" name="CustomShape 5"/>
          <p:cNvSpPr/>
          <p:nvPr/>
        </p:nvSpPr>
        <p:spPr bwMode="auto">
          <a:xfrm>
            <a:off x="2051640" y="5229360"/>
            <a:ext cx="6408360" cy="151164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indent="0" algn="ctr">
              <a:lnSpc>
                <a:spcPct val="80000"/>
              </a:lnSpc>
              <a:spcBef>
                <a:spcPts val="320"/>
              </a:spcBef>
              <a:buClr>
                <a:srgbClr val="000000"/>
              </a:buClr>
              <a:buFont typeface="Arial" charset="0"/>
              <a:buNone/>
              <a:defRPr/>
            </a:pPr>
            <a:r>
              <a:rPr lang="ru-RU" sz="1600" b="1" strike="noStrike" spc="-1">
                <a:solidFill>
                  <a:srgbClr val="000000"/>
                </a:solidFill>
                <a:latin typeface="Calibri"/>
              </a:rPr>
              <a:t>Примечание. </a:t>
            </a:r>
            <a:r>
              <a:rPr lang="ru-RU" sz="1600" strike="noStrike" spc="-1">
                <a:solidFill>
                  <a:srgbClr val="000000"/>
                </a:solidFill>
                <a:latin typeface="Calibri"/>
              </a:rPr>
              <a:t>Под средствами индивидуальной защиты в части 4 статьи </a:t>
            </a:r>
            <a:r>
              <a:rPr lang="x-none" altLang="ru-RU" sz="1600" strike="noStrike" spc="-1">
                <a:solidFill>
                  <a:srgbClr val="000000"/>
                </a:solidFill>
                <a:latin typeface="Calibri"/>
              </a:rPr>
              <a:t>5.27.1 КоАП РФ</a:t>
            </a:r>
            <a:r>
              <a:rPr lang="ru-RU" sz="1600" strike="noStrike" spc="-1">
                <a:solidFill>
                  <a:srgbClr val="000000"/>
                </a:solidFill>
                <a:latin typeface="Calibri"/>
              </a:rPr>
              <a:t> следует понимать средства индивидуальной защиты, отнесенные техническим регламентом Таможенного союза </a:t>
            </a:r>
          </a:p>
          <a:p>
            <a:pPr indent="0" algn="ctr">
              <a:lnSpc>
                <a:spcPct val="80000"/>
              </a:lnSpc>
              <a:spcBef>
                <a:spcPts val="320"/>
              </a:spcBef>
              <a:buClr>
                <a:srgbClr val="000000"/>
              </a:buClr>
              <a:buFont typeface="Arial" charset="0"/>
              <a:buNone/>
              <a:defRPr/>
            </a:pPr>
            <a:r>
              <a:rPr lang="ru-RU" sz="1600" strike="noStrike" spc="-1">
                <a:solidFill>
                  <a:srgbClr val="000000"/>
                </a:solidFill>
                <a:latin typeface="Calibri"/>
              </a:rPr>
              <a:t>"О безопасности средств индивидуальной защиты" </a:t>
            </a:r>
          </a:p>
          <a:p>
            <a:pPr indent="0" algn="ctr">
              <a:lnSpc>
                <a:spcPct val="80000"/>
              </a:lnSpc>
              <a:spcBef>
                <a:spcPts val="320"/>
              </a:spcBef>
              <a:buClr>
                <a:srgbClr val="000000"/>
              </a:buClr>
              <a:buFont typeface="Arial" charset="0"/>
              <a:buNone/>
              <a:defRPr/>
            </a:pPr>
            <a:r>
              <a:rPr lang="ru-RU" sz="1600" strike="noStrike" spc="-1">
                <a:solidFill>
                  <a:srgbClr val="000000"/>
                </a:solidFill>
                <a:latin typeface="Calibri"/>
              </a:rPr>
              <a:t>ко 2 классу в зависимости от степени риска причинения вреда работнику"</a:t>
            </a:r>
            <a:endParaRPr lang="ru-RU" sz="1600" strike="noStrike" spc="-1">
              <a:solidFill>
                <a:srgbClr val="000000"/>
              </a:solidFill>
              <a:latin typeface="Arial" charset="0"/>
            </a:endParaRPr>
          </a:p>
        </p:txBody>
      </p:sp>
      <p:pic>
        <p:nvPicPr>
          <p:cNvPr id="11" name="Picture 17"/>
          <p:cNvPicPr/>
          <p:nvPr/>
        </p:nvPicPr>
        <p:blipFill>
          <a:blip r:embed="rId4"/>
          <a:stretch>
            <a:fillRect/>
          </a:stretch>
        </p:blipFill>
        <p:spPr bwMode="auto">
          <a:xfrm>
            <a:off x="291240" y="1989000"/>
            <a:ext cx="835920" cy="1098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395640" y="260640"/>
            <a:ext cx="8208720" cy="719640"/>
          </a:xfrm>
          <a:prstGeom prst="roundRect">
            <a:avLst>
              <a:gd name="adj" fmla="val 16667"/>
            </a:avLst>
          </a:prstGeom>
          <a:solidFill>
            <a:schemeClr val="bg1">
              <a:lumMod val="9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800" b="1" strike="noStrike" spc="-1">
                <a:solidFill>
                  <a:srgbClr val="3333CC"/>
                </a:solidFill>
                <a:latin typeface="Calibri"/>
              </a:rPr>
              <a:t>Статья 14.54. Нарушение установленного порядка проведения специальной оценки условий труда</a:t>
            </a:r>
            <a:endParaRPr lang="ru-RU" sz="1800" b="0" strike="noStrike" spc="-1">
              <a:solidFill>
                <a:srgbClr val="000000"/>
              </a:solidFill>
              <a:latin typeface="Arial" charset="0"/>
            </a:endParaRPr>
          </a:p>
        </p:txBody>
      </p:sp>
      <p:sp>
        <p:nvSpPr>
          <p:cNvPr id="7" name="CustomShape 4"/>
          <p:cNvSpPr/>
          <p:nvPr/>
        </p:nvSpPr>
        <p:spPr bwMode="auto">
          <a:xfrm>
            <a:off x="1331640" y="1183320"/>
            <a:ext cx="7560360" cy="2088000"/>
          </a:xfrm>
          <a:prstGeom prst="rect">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80000"/>
              </a:lnSpc>
              <a:spcBef>
                <a:spcPts val="360"/>
              </a:spcBef>
              <a:buClr>
                <a:srgbClr val="000000"/>
              </a:buClr>
              <a:buFont typeface="Arial" charset="0"/>
              <a:buChar char="•"/>
              <a:defRPr/>
            </a:pPr>
            <a:r>
              <a:rPr lang="ru-RU" sz="1800" b="1" strike="noStrike" spc="-1">
                <a:solidFill>
                  <a:srgbClr val="000000"/>
                </a:solidFill>
                <a:latin typeface="Calibri"/>
              </a:rPr>
              <a:t>. Нарушение организацией, проводившей специальную оценку условий труда, установленного порядка проведения специальной оценки условий труда -</a:t>
            </a:r>
            <a:endParaRPr lang="ru-RU" sz="1800" b="0" strike="noStrike" spc="-1">
              <a:solidFill>
                <a:srgbClr val="000000"/>
              </a:solidFill>
              <a:latin typeface="Arial" charset="0"/>
            </a:endParaRPr>
          </a:p>
          <a:p>
            <a:pPr marL="342900" indent="-342900" algn="ctr">
              <a:lnSpc>
                <a:spcPct val="80000"/>
              </a:lnSpc>
              <a:spcBef>
                <a:spcPts val="400"/>
              </a:spcBef>
              <a:buClr>
                <a:srgbClr val="984807"/>
              </a:buClr>
              <a:buFont typeface="Arial" charset="0"/>
              <a:buChar char="•"/>
              <a:defRPr/>
            </a:pPr>
            <a:r>
              <a:rPr lang="ru-RU" sz="2000" b="1" i="1" strike="noStrike" spc="-1">
                <a:solidFill>
                  <a:srgbClr val="984807"/>
                </a:solidFill>
                <a:latin typeface="Calibri"/>
              </a:rPr>
              <a:t>влечет наложение административного штрафа на должностных лиц в размере </a:t>
            </a:r>
          </a:p>
          <a:p>
            <a:pPr indent="0" algn="ctr">
              <a:lnSpc>
                <a:spcPct val="80000"/>
              </a:lnSpc>
              <a:spcBef>
                <a:spcPts val="400"/>
              </a:spcBef>
              <a:buClr>
                <a:srgbClr val="984807"/>
              </a:buClr>
              <a:buFont typeface="Arial" charset="0"/>
              <a:buNone/>
              <a:defRPr/>
            </a:pPr>
            <a:r>
              <a:rPr lang="ru-RU" sz="2000" b="1" i="1" strike="noStrike" spc="-1">
                <a:solidFill>
                  <a:srgbClr val="984807"/>
                </a:solidFill>
                <a:latin typeface="Calibri"/>
              </a:rPr>
              <a:t>от </a:t>
            </a:r>
            <a:r>
              <a:rPr lang="x-none" altLang="ru-RU" sz="2000" b="1" i="1" strike="noStrike" spc="-1">
                <a:solidFill>
                  <a:srgbClr val="984807"/>
                </a:solidFill>
                <a:latin typeface="Calibri"/>
              </a:rPr>
              <a:t>20 000</a:t>
            </a:r>
            <a:r>
              <a:rPr lang="ru-RU" sz="2000" b="1" i="1" strike="noStrike" spc="-1">
                <a:solidFill>
                  <a:srgbClr val="984807"/>
                </a:solidFill>
                <a:latin typeface="Calibri"/>
              </a:rPr>
              <a:t> до </a:t>
            </a:r>
            <a:r>
              <a:rPr lang="x-none" altLang="ru-RU" sz="2000" b="1" i="1" strike="noStrike" spc="-1">
                <a:solidFill>
                  <a:srgbClr val="984807"/>
                </a:solidFill>
                <a:latin typeface="Calibri"/>
              </a:rPr>
              <a:t>30 000</a:t>
            </a:r>
            <a:r>
              <a:rPr lang="ru-RU" sz="2000" b="1" i="1" strike="noStrike" spc="-1">
                <a:solidFill>
                  <a:srgbClr val="984807"/>
                </a:solidFill>
                <a:latin typeface="Calibri"/>
              </a:rPr>
              <a:t> рублей;</a:t>
            </a:r>
            <a:endParaRPr lang="ru-RU" sz="2000" b="0" strike="noStrike" spc="-1">
              <a:solidFill>
                <a:srgbClr val="000000"/>
              </a:solidFill>
              <a:latin typeface="Arial" charset="0"/>
            </a:endParaRPr>
          </a:p>
          <a:p>
            <a:pPr marL="342900" indent="-342900" algn="ctr">
              <a:lnSpc>
                <a:spcPct val="80000"/>
              </a:lnSpc>
              <a:spcBef>
                <a:spcPts val="400"/>
              </a:spcBef>
              <a:buClr>
                <a:srgbClr val="254061"/>
              </a:buClr>
              <a:buFont typeface="Arial" charset="0"/>
              <a:buChar char="•"/>
              <a:defRPr/>
            </a:pPr>
            <a:r>
              <a:rPr lang="ru-RU" sz="2000" b="1" strike="noStrike" spc="-1">
                <a:solidFill>
                  <a:srgbClr val="254061"/>
                </a:solidFill>
                <a:latin typeface="Calibri"/>
              </a:rPr>
              <a:t> на юридических лиц - от </a:t>
            </a:r>
            <a:r>
              <a:rPr lang="x-none" altLang="ru-RU" sz="2000" b="1" strike="noStrike" spc="-1">
                <a:solidFill>
                  <a:srgbClr val="254061"/>
                </a:solidFill>
                <a:latin typeface="Calibri"/>
              </a:rPr>
              <a:t>70 000</a:t>
            </a:r>
            <a:r>
              <a:rPr lang="ru-RU" sz="2000" b="1" strike="noStrike" spc="-1">
                <a:solidFill>
                  <a:srgbClr val="254061"/>
                </a:solidFill>
                <a:latin typeface="Calibri"/>
              </a:rPr>
              <a:t> до </a:t>
            </a:r>
            <a:r>
              <a:rPr lang="x-none" altLang="ru-RU" sz="2000" b="1" strike="noStrike" spc="-1">
                <a:solidFill>
                  <a:srgbClr val="254061"/>
                </a:solidFill>
                <a:latin typeface="Calibri"/>
              </a:rPr>
              <a:t>100 000</a:t>
            </a:r>
            <a:r>
              <a:rPr lang="ru-RU" sz="2000" b="1" strike="noStrike" spc="-1">
                <a:solidFill>
                  <a:srgbClr val="254061"/>
                </a:solidFill>
                <a:latin typeface="Calibri"/>
              </a:rPr>
              <a:t> рублей</a:t>
            </a:r>
            <a:endParaRPr lang="ru-RU" sz="2000" b="0" strike="noStrike" spc="-1">
              <a:solidFill>
                <a:srgbClr val="000000"/>
              </a:solidFill>
              <a:latin typeface="Arial" charset="0"/>
            </a:endParaRPr>
          </a:p>
        </p:txBody>
      </p:sp>
      <p:pic>
        <p:nvPicPr>
          <p:cNvPr id="8" name="Picture 4"/>
          <p:cNvPicPr/>
          <p:nvPr/>
        </p:nvPicPr>
        <p:blipFill>
          <a:blip r:embed="rId2"/>
          <a:stretch>
            <a:fillRect/>
          </a:stretch>
        </p:blipFill>
        <p:spPr bwMode="auto">
          <a:xfrm>
            <a:off x="225719" y="1510560"/>
            <a:ext cx="901440" cy="934560"/>
          </a:xfrm>
          <a:prstGeom prst="rect">
            <a:avLst/>
          </a:prstGeom>
          <a:ln>
            <a:noFill/>
          </a:ln>
        </p:spPr>
      </p:pic>
      <p:pic>
        <p:nvPicPr>
          <p:cNvPr id="9" name="Picture 5"/>
          <p:cNvPicPr/>
          <p:nvPr/>
        </p:nvPicPr>
        <p:blipFill>
          <a:blip r:embed="rId3"/>
          <a:stretch>
            <a:fillRect/>
          </a:stretch>
        </p:blipFill>
        <p:spPr bwMode="auto">
          <a:xfrm>
            <a:off x="0" y="5222880"/>
            <a:ext cx="1157040" cy="1579320"/>
          </a:xfrm>
          <a:prstGeom prst="rect">
            <a:avLst/>
          </a:prstGeom>
          <a:ln>
            <a:noFill/>
          </a:ln>
        </p:spPr>
      </p:pic>
      <p:sp>
        <p:nvSpPr>
          <p:cNvPr id="10" name="CustomShape 5"/>
          <p:cNvSpPr/>
          <p:nvPr/>
        </p:nvSpPr>
        <p:spPr bwMode="auto">
          <a:xfrm>
            <a:off x="225719" y="3357000"/>
            <a:ext cx="8666640" cy="863640"/>
          </a:xfrm>
          <a:prstGeom prst="roundRect">
            <a:avLst>
              <a:gd name="adj" fmla="val 16667"/>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80000"/>
              </a:lnSpc>
              <a:spcBef>
                <a:spcPts val="360"/>
              </a:spcBef>
              <a:buClr>
                <a:srgbClr val="632523"/>
              </a:buClr>
              <a:buFont typeface="Arial" charset="0"/>
              <a:buChar char="•"/>
              <a:defRPr/>
            </a:pPr>
            <a:r>
              <a:rPr lang="ru-RU" sz="1800" b="1" strike="noStrike" spc="-1">
                <a:solidFill>
                  <a:srgbClr val="632523"/>
                </a:solidFill>
                <a:latin typeface="Calibri"/>
              </a:rPr>
              <a:t>. Совершение административного правонарушения, предусмотренного частью 1 статьи </a:t>
            </a:r>
            <a:r>
              <a:rPr lang="x-none" altLang="ru-RU" sz="1800" b="1" strike="noStrike" spc="-1">
                <a:solidFill>
                  <a:srgbClr val="632523"/>
                </a:solidFill>
                <a:latin typeface="Calibri"/>
              </a:rPr>
              <a:t>14.54 КоАП РФ</a:t>
            </a:r>
            <a:r>
              <a:rPr lang="ru-RU" sz="1800" b="1" strike="noStrike" spc="-1">
                <a:solidFill>
                  <a:srgbClr val="632523"/>
                </a:solidFill>
                <a:latin typeface="Calibri"/>
              </a:rPr>
              <a:t>, лицом, ранее подвергнутым административному наказанию за аналогичное административное правонарушение, -</a:t>
            </a:r>
            <a:endParaRPr lang="ru-RU" sz="1800" b="0" strike="noStrike" spc="-1">
              <a:solidFill>
                <a:srgbClr val="000000"/>
              </a:solidFill>
              <a:latin typeface="Arial" charset="0"/>
            </a:endParaRPr>
          </a:p>
        </p:txBody>
      </p:sp>
      <p:sp>
        <p:nvSpPr>
          <p:cNvPr id="11" name="CustomShape 6"/>
          <p:cNvSpPr/>
          <p:nvPr/>
        </p:nvSpPr>
        <p:spPr bwMode="auto">
          <a:xfrm>
            <a:off x="1157400" y="4365000"/>
            <a:ext cx="7662960" cy="136764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800" b="1" strike="noStrike" spc="-1">
                <a:solidFill>
                  <a:srgbClr val="4A452A"/>
                </a:solidFill>
                <a:latin typeface="Calibri"/>
              </a:rPr>
              <a:t>влечет наложение административного штрафа на должностных лиц в размере от </a:t>
            </a:r>
            <a:r>
              <a:rPr lang="x-none" altLang="ru-RU" sz="1800" b="1" strike="noStrike" spc="-1">
                <a:solidFill>
                  <a:srgbClr val="4A452A"/>
                </a:solidFill>
                <a:latin typeface="Calibri"/>
              </a:rPr>
              <a:t>40 000</a:t>
            </a:r>
            <a:r>
              <a:rPr lang="ru-RU" sz="1800" b="1" strike="noStrike" spc="-1">
                <a:solidFill>
                  <a:srgbClr val="4A452A"/>
                </a:solidFill>
                <a:latin typeface="Calibri"/>
              </a:rPr>
              <a:t> до </a:t>
            </a:r>
            <a:r>
              <a:rPr lang="x-none" altLang="ru-RU" sz="1800" b="1" strike="noStrike" spc="-1">
                <a:solidFill>
                  <a:srgbClr val="4A452A"/>
                </a:solidFill>
                <a:latin typeface="Calibri"/>
              </a:rPr>
              <a:t>50 000</a:t>
            </a:r>
            <a:r>
              <a:rPr lang="ru-RU" sz="1800" b="1" strike="noStrike" spc="-1">
                <a:solidFill>
                  <a:srgbClr val="4A452A"/>
                </a:solidFill>
                <a:latin typeface="Calibri"/>
              </a:rPr>
              <a:t> рублей или дисквалификацию на срок от одного года до трех лет;</a:t>
            </a:r>
            <a:endParaRPr lang="ru-RU" sz="1800" b="0" strike="noStrike" spc="-1">
              <a:solidFill>
                <a:srgbClr val="000000"/>
              </a:solidFill>
              <a:latin typeface="Arial" charset="0"/>
            </a:endParaRPr>
          </a:p>
          <a:p>
            <a:pPr algn="ctr">
              <a:lnSpc>
                <a:spcPct val="80000"/>
              </a:lnSpc>
              <a:defRPr/>
            </a:pPr>
            <a:r>
              <a:rPr lang="ru-RU" sz="1800" b="1" i="1" strike="noStrike" spc="-1">
                <a:solidFill>
                  <a:srgbClr val="215968"/>
                </a:solidFill>
                <a:latin typeface="Calibri"/>
              </a:rPr>
              <a:t> на юридических лиц - в размере от </a:t>
            </a:r>
            <a:r>
              <a:rPr lang="x-none" altLang="ru-RU" sz="1800" b="1" i="1" strike="noStrike" spc="-1">
                <a:solidFill>
                  <a:srgbClr val="215968"/>
                </a:solidFill>
                <a:latin typeface="Calibri"/>
              </a:rPr>
              <a:t>100 000</a:t>
            </a:r>
            <a:r>
              <a:rPr lang="ru-RU" sz="1800" b="1" i="1" strike="noStrike" spc="-1">
                <a:solidFill>
                  <a:srgbClr val="215968"/>
                </a:solidFill>
                <a:latin typeface="Calibri"/>
              </a:rPr>
              <a:t> до </a:t>
            </a:r>
            <a:r>
              <a:rPr lang="x-none" altLang="ru-RU" sz="1800" b="1" i="1" strike="noStrike" spc="-1">
                <a:solidFill>
                  <a:srgbClr val="215968"/>
                </a:solidFill>
                <a:latin typeface="Calibri"/>
              </a:rPr>
              <a:t>200 000 </a:t>
            </a:r>
            <a:r>
              <a:rPr lang="ru-RU" sz="1800" b="1" i="1" strike="noStrike" spc="-1">
                <a:solidFill>
                  <a:srgbClr val="215968"/>
                </a:solidFill>
                <a:latin typeface="Calibri"/>
              </a:rPr>
              <a:t>рублей или административное приостановление деятельности на срок до девяноста суток</a:t>
            </a:r>
            <a:endParaRPr lang="ru-RU" sz="1800" b="0" strike="noStrike" spc="-1">
              <a:solidFill>
                <a:srgbClr val="000000"/>
              </a:solidFill>
              <a:latin typeface="Arial" charset="0"/>
            </a:endParaRPr>
          </a:p>
        </p:txBody>
      </p:sp>
      <p:sp>
        <p:nvSpPr>
          <p:cNvPr id="12" name="CustomShape 7"/>
          <p:cNvSpPr/>
          <p:nvPr/>
        </p:nvSpPr>
        <p:spPr bwMode="auto">
          <a:xfrm>
            <a:off x="1619640" y="5805360"/>
            <a:ext cx="7272360" cy="9360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400" b="1" strike="noStrike" spc="-1">
                <a:solidFill>
                  <a:srgbClr val="000000"/>
                </a:solidFill>
                <a:latin typeface="Calibri"/>
              </a:rPr>
              <a:t>Примечание. </a:t>
            </a:r>
            <a:r>
              <a:rPr lang="ru-RU" sz="1400" strike="noStrike" spc="-1">
                <a:solidFill>
                  <a:srgbClr val="000000"/>
                </a:solidFill>
                <a:latin typeface="Calibri"/>
              </a:rPr>
              <a:t>Эксперт организации, проводившей специальную оценку условий труда, совершивший при проведении специальной оценки условий труда административное правонарушение, предусмотренное статьей </a:t>
            </a:r>
            <a:r>
              <a:rPr lang="x-none" altLang="ru-RU" sz="1400" strike="noStrike" spc="-1">
                <a:solidFill>
                  <a:srgbClr val="000000"/>
                </a:solidFill>
                <a:latin typeface="Calibri"/>
              </a:rPr>
              <a:t>14.54 КоАП РФ</a:t>
            </a:r>
            <a:r>
              <a:rPr lang="ru-RU" sz="1400" strike="noStrike" spc="-1">
                <a:solidFill>
                  <a:srgbClr val="000000"/>
                </a:solidFill>
                <a:latin typeface="Calibri"/>
              </a:rPr>
              <a:t>, несет административную ответственность как должностное лицо"</a:t>
            </a:r>
            <a:endParaRPr lang="ru-RU" sz="140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6" name="Picture 7"/>
          <p:cNvPicPr/>
          <p:nvPr/>
        </p:nvPicPr>
        <p:blipFill>
          <a:blip r:embed="rId2"/>
          <a:stretch>
            <a:fillRect/>
          </a:stretch>
        </p:blipFill>
        <p:spPr bwMode="auto">
          <a:xfrm>
            <a:off x="0" y="0"/>
            <a:ext cx="1768680" cy="1340280"/>
          </a:xfrm>
          <a:prstGeom prst="rect">
            <a:avLst/>
          </a:prstGeom>
          <a:ln>
            <a:noFill/>
          </a:ln>
        </p:spPr>
      </p:pic>
      <p:sp>
        <p:nvSpPr>
          <p:cNvPr id="8" name="CustomShape 3"/>
          <p:cNvSpPr/>
          <p:nvPr/>
        </p:nvSpPr>
        <p:spPr bwMode="auto">
          <a:xfrm>
            <a:off x="1907640" y="116640"/>
            <a:ext cx="6984360" cy="1728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C00000"/>
                </a:solidFill>
                <a:latin typeface="Calibri"/>
              </a:rPr>
              <a:t>Ст. 19.5 ч.23 КоАП РФ  </a:t>
            </a:r>
            <a:r>
              <a:rPr lang="ru-RU" sz="1600" b="1" strike="noStrike" spc="-1">
                <a:solidFill>
                  <a:srgbClr val="102C34"/>
                </a:solidFill>
                <a:latin typeface="Calibri"/>
              </a:rPr>
              <a:t>Невыполнение в установленный срок или ненадлежащее выполнение законного предписания должностного лица федерального органа исполнительной власти, осуществляющего федеральный государственный надзор за соблюдением трудового законодательства и иных нормативных правовых актов, содержащих нормы трудового права,</a:t>
            </a:r>
            <a:r>
              <a:rPr lang="ru-RU" sz="1800" b="1" strike="noStrike" spc="-1">
                <a:solidFill>
                  <a:srgbClr val="102C34"/>
                </a:solidFill>
                <a:latin typeface="Calibri"/>
              </a:rPr>
              <a:t> </a:t>
            </a:r>
            <a:endParaRPr lang="ru-RU" sz="1800" b="0" strike="noStrike" spc="-1">
              <a:solidFill>
                <a:srgbClr val="000000"/>
              </a:solidFill>
              <a:latin typeface="Arial" charset="0"/>
            </a:endParaRPr>
          </a:p>
        </p:txBody>
      </p:sp>
      <p:sp>
        <p:nvSpPr>
          <p:cNvPr id="9" name="CustomShape 4"/>
          <p:cNvSpPr/>
          <p:nvPr/>
        </p:nvSpPr>
        <p:spPr bwMode="auto">
          <a:xfrm>
            <a:off x="1311910" y="2710180"/>
            <a:ext cx="7744460" cy="3888105"/>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80000"/>
              </a:lnSpc>
              <a:spcBef>
                <a:spcPts val="480"/>
              </a:spcBef>
              <a:buClr>
                <a:srgbClr val="403152"/>
              </a:buClr>
              <a:buFont typeface="Arial" charset="0"/>
              <a:buChar char="•"/>
              <a:defRPr/>
            </a:pPr>
            <a:r>
              <a:rPr lang="ru-RU" sz="2400" b="1" strike="noStrike" spc="-1">
                <a:solidFill>
                  <a:srgbClr val="403152"/>
                </a:solidFill>
                <a:latin typeface="Calibri"/>
              </a:rPr>
              <a:t>влечет наложение административного штрафа на должностных лиц в размере от </a:t>
            </a:r>
            <a:r>
              <a:rPr lang="x-none" altLang="ru-RU" sz="2400" b="1" strike="noStrike" spc="-1">
                <a:solidFill>
                  <a:srgbClr val="403152"/>
                </a:solidFill>
                <a:latin typeface="Calibri"/>
              </a:rPr>
              <a:t>30 000</a:t>
            </a:r>
            <a:r>
              <a:rPr lang="ru-RU" sz="2400" b="1" strike="noStrike" spc="-1">
                <a:solidFill>
                  <a:srgbClr val="403152"/>
                </a:solidFill>
                <a:latin typeface="Calibri"/>
              </a:rPr>
              <a:t> до </a:t>
            </a:r>
            <a:r>
              <a:rPr lang="x-none" altLang="ru-RU" sz="2400" b="1" strike="noStrike" spc="-1">
                <a:solidFill>
                  <a:srgbClr val="403152"/>
                </a:solidFill>
                <a:latin typeface="Calibri"/>
              </a:rPr>
              <a:t>50 000</a:t>
            </a:r>
            <a:r>
              <a:rPr lang="ru-RU" sz="2400" b="1" strike="noStrike" spc="-1">
                <a:solidFill>
                  <a:srgbClr val="403152"/>
                </a:solidFill>
                <a:latin typeface="Calibri"/>
              </a:rPr>
              <a:t> рублей или дисквалификацию на срок от </a:t>
            </a:r>
            <a:r>
              <a:rPr lang="x-none" altLang="ru-RU" sz="2400" b="1" strike="noStrike" spc="-1">
                <a:solidFill>
                  <a:srgbClr val="403152"/>
                </a:solidFill>
                <a:latin typeface="Calibri"/>
              </a:rPr>
              <a:t>1</a:t>
            </a:r>
            <a:r>
              <a:rPr lang="ru-RU" sz="2400" b="1" strike="noStrike" spc="-1">
                <a:solidFill>
                  <a:srgbClr val="403152"/>
                </a:solidFill>
                <a:latin typeface="Calibri"/>
              </a:rPr>
              <a:t> года до </a:t>
            </a:r>
            <a:r>
              <a:rPr lang="x-none" altLang="ru-RU" sz="2400" b="1" strike="noStrike" spc="-1">
                <a:solidFill>
                  <a:srgbClr val="403152"/>
                </a:solidFill>
                <a:latin typeface="Calibri"/>
              </a:rPr>
              <a:t>3</a:t>
            </a:r>
            <a:r>
              <a:rPr lang="ru-RU" sz="2400" b="1" strike="noStrike" spc="-1">
                <a:solidFill>
                  <a:srgbClr val="403152"/>
                </a:solidFill>
                <a:latin typeface="Calibri"/>
              </a:rPr>
              <a:t> лет;</a:t>
            </a:r>
            <a:endParaRPr lang="ru-RU" sz="2400" b="0" strike="noStrike" spc="-1">
              <a:solidFill>
                <a:srgbClr val="000000"/>
              </a:solidFill>
              <a:latin typeface="Arial" charset="0"/>
            </a:endParaRPr>
          </a:p>
          <a:p>
            <a:pPr marL="342900" indent="-342900" algn="ctr">
              <a:lnSpc>
                <a:spcPct val="80000"/>
              </a:lnSpc>
              <a:spcBef>
                <a:spcPts val="480"/>
              </a:spcBef>
              <a:buClr>
                <a:srgbClr val="1E1C11"/>
              </a:buClr>
              <a:buFont typeface="Arial" charset="0"/>
              <a:buChar char="•"/>
              <a:defRPr/>
            </a:pPr>
            <a:r>
              <a:rPr lang="ru-RU" sz="2400" b="1" i="1" strike="noStrike" spc="-1">
                <a:solidFill>
                  <a:srgbClr val="1E1C11"/>
                </a:solidFill>
                <a:latin typeface="Calibri"/>
              </a:rPr>
              <a:t> на лиц, осуществляющих предпринимательскую деятельность без образования юридического лица, - </a:t>
            </a:r>
          </a:p>
          <a:p>
            <a:pPr indent="0" algn="ctr">
              <a:lnSpc>
                <a:spcPct val="80000"/>
              </a:lnSpc>
              <a:spcBef>
                <a:spcPts val="480"/>
              </a:spcBef>
              <a:buClr>
                <a:srgbClr val="1E1C11"/>
              </a:buClr>
              <a:buFont typeface="Arial" charset="0"/>
              <a:buNone/>
              <a:defRPr/>
            </a:pPr>
            <a:r>
              <a:rPr lang="ru-RU" sz="2400" b="1" i="1" strike="noStrike" spc="-1">
                <a:solidFill>
                  <a:srgbClr val="1E1C11"/>
                </a:solidFill>
                <a:latin typeface="Calibri"/>
              </a:rPr>
              <a:t>от </a:t>
            </a:r>
            <a:r>
              <a:rPr lang="x-none" altLang="ru-RU" sz="2400" b="1" i="1" strike="noStrike" spc="-1">
                <a:solidFill>
                  <a:srgbClr val="1E1C11"/>
                </a:solidFill>
                <a:latin typeface="Calibri"/>
              </a:rPr>
              <a:t>30 000</a:t>
            </a:r>
            <a:r>
              <a:rPr lang="ru-RU" sz="2400" b="1" i="1" strike="noStrike" spc="-1">
                <a:solidFill>
                  <a:srgbClr val="1E1C11"/>
                </a:solidFill>
                <a:latin typeface="Calibri"/>
              </a:rPr>
              <a:t> до </a:t>
            </a:r>
            <a:r>
              <a:rPr lang="x-none" altLang="ru-RU" sz="2400" b="1" i="1" strike="noStrike" spc="-1">
                <a:solidFill>
                  <a:srgbClr val="1E1C11"/>
                </a:solidFill>
                <a:latin typeface="Calibri"/>
              </a:rPr>
              <a:t>50 000</a:t>
            </a:r>
            <a:r>
              <a:rPr lang="ru-RU" sz="2400" b="1" i="1" strike="noStrike" spc="-1">
                <a:solidFill>
                  <a:srgbClr val="1E1C11"/>
                </a:solidFill>
                <a:latin typeface="Calibri"/>
              </a:rPr>
              <a:t> рублей;</a:t>
            </a:r>
            <a:endParaRPr lang="ru-RU" sz="2400" b="0" strike="noStrike" spc="-1">
              <a:solidFill>
                <a:srgbClr val="000000"/>
              </a:solidFill>
              <a:latin typeface="Arial" charset="0"/>
            </a:endParaRPr>
          </a:p>
          <a:p>
            <a:pPr marL="342900" indent="-342900" algn="ctr">
              <a:lnSpc>
                <a:spcPct val="80000"/>
              </a:lnSpc>
              <a:spcBef>
                <a:spcPts val="480"/>
              </a:spcBef>
              <a:buClr>
                <a:srgbClr val="660033"/>
              </a:buClr>
              <a:buFont typeface="Arial" charset="0"/>
              <a:buChar char="•"/>
              <a:defRPr/>
            </a:pPr>
            <a:r>
              <a:rPr lang="ru-RU" sz="2400" b="1" i="1" strike="noStrike" spc="-1">
                <a:solidFill>
                  <a:srgbClr val="660033"/>
                </a:solidFill>
                <a:latin typeface="Calibri"/>
              </a:rPr>
              <a:t> </a:t>
            </a:r>
            <a:r>
              <a:rPr lang="ru-RU" sz="2400" b="1" strike="noStrike" spc="-1">
                <a:solidFill>
                  <a:srgbClr val="254061"/>
                </a:solidFill>
                <a:latin typeface="Calibri"/>
              </a:rPr>
              <a:t>на юридических лиц - </a:t>
            </a:r>
          </a:p>
          <a:p>
            <a:pPr indent="0" algn="ctr">
              <a:lnSpc>
                <a:spcPct val="80000"/>
              </a:lnSpc>
              <a:spcBef>
                <a:spcPts val="480"/>
              </a:spcBef>
              <a:buClr>
                <a:srgbClr val="660033"/>
              </a:buClr>
              <a:buFont typeface="Arial" charset="0"/>
              <a:buNone/>
              <a:defRPr/>
            </a:pPr>
            <a:r>
              <a:rPr lang="ru-RU" sz="2400" b="1" strike="noStrike" spc="-1">
                <a:solidFill>
                  <a:srgbClr val="254061"/>
                </a:solidFill>
                <a:latin typeface="Calibri"/>
              </a:rPr>
              <a:t>от </a:t>
            </a:r>
            <a:r>
              <a:rPr lang="x-none" altLang="ru-RU" sz="2400" b="1" strike="noStrike" spc="-1">
                <a:solidFill>
                  <a:srgbClr val="254061"/>
                </a:solidFill>
                <a:latin typeface="Calibri"/>
              </a:rPr>
              <a:t>100 000</a:t>
            </a:r>
            <a:r>
              <a:rPr lang="ru-RU" sz="2400" b="1" strike="noStrike" spc="-1">
                <a:solidFill>
                  <a:srgbClr val="254061"/>
                </a:solidFill>
                <a:latin typeface="Calibri"/>
              </a:rPr>
              <a:t> до </a:t>
            </a:r>
            <a:r>
              <a:rPr lang="x-none" altLang="ru-RU" sz="2400" b="1" strike="noStrike" spc="-1">
                <a:solidFill>
                  <a:srgbClr val="254061"/>
                </a:solidFill>
                <a:latin typeface="Calibri"/>
              </a:rPr>
              <a:t>200 000</a:t>
            </a:r>
            <a:r>
              <a:rPr lang="ru-RU" sz="2400" b="1" strike="noStrike" spc="-1">
                <a:solidFill>
                  <a:srgbClr val="254061"/>
                </a:solidFill>
                <a:latin typeface="Calibri"/>
              </a:rPr>
              <a:t> тысяч рублей</a:t>
            </a:r>
            <a:endParaRPr lang="ru-RU" sz="2400" b="0" strike="noStrike" spc="-1">
              <a:solidFill>
                <a:srgbClr val="000000"/>
              </a:solidFill>
              <a:latin typeface="Arial" charset="0"/>
            </a:endParaRPr>
          </a:p>
        </p:txBody>
      </p:sp>
      <p:sp>
        <p:nvSpPr>
          <p:cNvPr id="10" name="CustomShape 5"/>
          <p:cNvSpPr/>
          <p:nvPr/>
        </p:nvSpPr>
        <p:spPr bwMode="auto">
          <a:xfrm>
            <a:off x="5363845" y="1844365"/>
            <a:ext cx="359640" cy="854640"/>
          </a:xfrm>
          <a:prstGeom prst="downArrow">
            <a:avLst>
              <a:gd name="adj1" fmla="val 50000"/>
              <a:gd name="adj2" fmla="val 50000"/>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sp>
      <p:pic>
        <p:nvPicPr>
          <p:cNvPr id="7" name="Picture 6"/>
          <p:cNvPicPr/>
          <p:nvPr/>
        </p:nvPicPr>
        <p:blipFill>
          <a:blip r:embed="rId3"/>
          <a:stretch>
            <a:fillRect/>
          </a:stretch>
        </p:blipFill>
        <p:spPr bwMode="auto">
          <a:xfrm>
            <a:off x="10440" y="5157360"/>
            <a:ext cx="1361880" cy="872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9"/>
          <p:cNvPicPr/>
          <p:nvPr/>
        </p:nvPicPr>
        <p:blipFill>
          <a:blip r:embed="rId2"/>
          <a:stretch>
            <a:fillRect/>
          </a:stretch>
        </p:blipFill>
        <p:spPr bwMode="auto">
          <a:xfrm>
            <a:off x="108000" y="4941000"/>
            <a:ext cx="1134000" cy="1007640"/>
          </a:xfrm>
          <a:prstGeom prst="rect">
            <a:avLst/>
          </a:prstGeom>
          <a:ln>
            <a:noFill/>
          </a:ln>
        </p:spPr>
      </p:pic>
      <p:sp>
        <p:nvSpPr>
          <p:cNvPr id="5" name="TextShape 1"/>
          <p:cNvSpPr/>
          <p:nvPr/>
        </p:nvSpPr>
        <p:spPr bwMode="auto">
          <a:xfrm>
            <a:off x="1242695" y="116840"/>
            <a:ext cx="7521575" cy="908050"/>
          </a:xfrm>
          <a:prstGeom prst="rect">
            <a:avLst/>
          </a:prstGeom>
          <a:solidFill>
            <a:srgbClr val="C4BD97"/>
          </a:solidFill>
          <a:ln>
            <a:noFill/>
          </a:ln>
        </p:spPr>
        <p:txBody>
          <a:bodyPr anchor="ctr"/>
          <a:lstStyle/>
          <a:p>
            <a:pPr algn="ctr">
              <a:lnSpc>
                <a:spcPct val="100000"/>
              </a:lnSpc>
              <a:defRPr/>
            </a:pPr>
            <a:endParaRPr lang="ru-RU" sz="1800" b="1" strike="noStrike" spc="-1">
              <a:solidFill>
                <a:srgbClr val="000000"/>
              </a:solidFill>
              <a:latin typeface="Calibri"/>
            </a:endParaRPr>
          </a:p>
          <a:p>
            <a:pPr algn="ctr">
              <a:lnSpc>
                <a:spcPct val="100000"/>
              </a:lnSpc>
              <a:defRPr/>
            </a:pPr>
            <a:r>
              <a:rPr lang="ru-RU" sz="1800" b="1" strike="noStrike" spc="-1">
                <a:solidFill>
                  <a:srgbClr val="000000"/>
                </a:solidFill>
                <a:latin typeface="Calibri"/>
              </a:rPr>
              <a:t>Статья 143 Уголовного кодекса РФ</a:t>
            </a:r>
            <a:r>
              <a:rPr lang="ru-RU" sz="1800" b="1" strike="noStrike" spc="-1">
                <a:solidFill>
                  <a:srgbClr val="CC0099"/>
                </a:solidFill>
                <a:latin typeface="Calibri"/>
              </a:rPr>
              <a:t> </a:t>
            </a:r>
          </a:p>
          <a:p>
            <a:pPr algn="ctr">
              <a:lnSpc>
                <a:spcPct val="100000"/>
              </a:lnSpc>
              <a:defRPr/>
            </a:pPr>
            <a:r>
              <a:rPr lang="ru-RU" sz="1800" b="1" strike="noStrike" spc="-1">
                <a:solidFill>
                  <a:srgbClr val="CC0099"/>
                </a:solidFill>
                <a:latin typeface="Calibri"/>
              </a:rPr>
              <a:t>предусматривает уголовную ответственность </a:t>
            </a:r>
          </a:p>
          <a:p>
            <a:pPr algn="ctr">
              <a:lnSpc>
                <a:spcPct val="100000"/>
              </a:lnSpc>
              <a:defRPr/>
            </a:pPr>
            <a:r>
              <a:rPr lang="ru-RU" sz="1800" b="1" strike="noStrike" spc="-1">
                <a:solidFill>
                  <a:srgbClr val="CC0099"/>
                </a:solidFill>
                <a:latin typeface="Calibri"/>
              </a:rPr>
              <a:t>за нарушение требований охраны труда</a:t>
            </a:r>
            <a:r>
              <a:rPr lang="ru-RU" sz="1800" b="1" strike="noStrike" spc="-1">
                <a:solidFill>
                  <a:srgbClr val="000000"/>
                </a:solidFill>
                <a:latin typeface="Calibri"/>
              </a:rPr>
              <a:t>:</a:t>
            </a:r>
            <a:br>
              <a:rPr lang="ru-RU" sz="1800" b="1" strike="noStrike" spc="-1">
                <a:solidFill>
                  <a:srgbClr val="000000"/>
                </a:solidFill>
                <a:latin typeface="Calibri"/>
              </a:rPr>
            </a:br>
            <a:endParaRPr lang="ru-RU" sz="1800" b="0" strike="noStrike" spc="-1">
              <a:solidFill>
                <a:srgbClr val="000000"/>
              </a:solidFill>
              <a:latin typeface="Calibri"/>
            </a:endParaRPr>
          </a:p>
        </p:txBody>
      </p:sp>
      <p:sp>
        <p:nvSpPr>
          <p:cNvPr id="6" name="TextShape 2"/>
          <p:cNvSpPr/>
          <p:nvPr/>
        </p:nvSpPr>
        <p:spPr bwMode="auto">
          <a:xfrm>
            <a:off x="1403280" y="692280"/>
            <a:ext cx="7765560" cy="4752720"/>
          </a:xfrm>
          <a:prstGeom prst="rect">
            <a:avLst/>
          </a:prstGeom>
          <a:noFill/>
          <a:ln>
            <a:noFill/>
          </a:ln>
        </p:spPr>
        <p:txBody>
          <a:bodyPr/>
          <a:lstStyle/>
          <a:p>
            <a:pPr>
              <a:lnSpc>
                <a:spcPct val="70000"/>
              </a:lnSpc>
              <a:spcBef>
                <a:spcPts val="200"/>
              </a:spcBef>
              <a:defRPr/>
            </a:pPr>
            <a:endParaRPr lang="ru-RU" sz="3200" b="0" strike="noStrike" spc="-1">
              <a:solidFill>
                <a:srgbClr val="000000"/>
              </a:solidFill>
              <a:latin typeface="Calibri"/>
            </a:endParaRPr>
          </a:p>
          <a:p>
            <a:pPr>
              <a:lnSpc>
                <a:spcPct val="70000"/>
              </a:lnSpc>
              <a:spcBef>
                <a:spcPts val="200"/>
              </a:spcBef>
              <a:defRPr/>
            </a:pPr>
            <a:endParaRPr lang="ru-RU" sz="3200" b="0" strike="noStrike" spc="-1">
              <a:solidFill>
                <a:srgbClr val="000000"/>
              </a:solidFill>
              <a:latin typeface="Calibri"/>
            </a:endParaRPr>
          </a:p>
        </p:txBody>
      </p:sp>
      <p:pic>
        <p:nvPicPr>
          <p:cNvPr id="7" name="Picture 4"/>
          <p:cNvPicPr/>
          <p:nvPr/>
        </p:nvPicPr>
        <p:blipFill>
          <a:blip r:embed="rId3"/>
          <a:stretch>
            <a:fillRect/>
          </a:stretch>
        </p:blipFill>
        <p:spPr bwMode="auto">
          <a:xfrm>
            <a:off x="108000" y="836640"/>
            <a:ext cx="1223280" cy="1835640"/>
          </a:xfrm>
          <a:prstGeom prst="rect">
            <a:avLst/>
          </a:prstGeom>
          <a:ln>
            <a:noFill/>
          </a:ln>
        </p:spPr>
      </p:pic>
      <p:sp>
        <p:nvSpPr>
          <p:cNvPr id="8" name="CustomShape 3"/>
          <p:cNvSpPr/>
          <p:nvPr/>
        </p:nvSpPr>
        <p:spPr bwMode="auto">
          <a:xfrm>
            <a:off x="1476375" y="1149350"/>
            <a:ext cx="7488555" cy="559181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70000"/>
              </a:lnSpc>
              <a:defRPr/>
            </a:pPr>
            <a:r>
              <a:rPr lang="ru-RU" sz="1600" b="1" i="1" strike="noStrike" spc="-1">
                <a:solidFill>
                  <a:srgbClr val="800000"/>
                </a:solidFill>
                <a:latin typeface="Calibri"/>
              </a:rPr>
              <a:t>1. Нарушение требований охраны труда, совершенное лицом, на которое возложены обязанности по их соблюдению, если это повлекло по неосторожности причинение тяжкого вреда здоровью человека, -</a:t>
            </a:r>
            <a:endParaRPr lang="ru-RU" sz="1600" b="0" strike="noStrike" spc="-1">
              <a:solidFill>
                <a:srgbClr val="000000"/>
              </a:solidFill>
              <a:latin typeface="Arial" charset="0"/>
            </a:endParaRPr>
          </a:p>
          <a:p>
            <a:pPr algn="ctr">
              <a:lnSpc>
                <a:spcPct val="70000"/>
              </a:lnSpc>
              <a:defRPr/>
            </a:pPr>
            <a:r>
              <a:rPr lang="ru-RU" sz="1600" b="1" strike="noStrike" spc="-1">
                <a:solidFill>
                  <a:srgbClr val="003300"/>
                </a:solidFill>
                <a:latin typeface="Calibri"/>
              </a:rPr>
              <a:t>наказывается штрафом в размере до четырехсот тысяч рублей или в размере заработной платы или иного дохода осужденного за период до восемнадцати месяцев, либо обязательными работами на срок от ста восьмидесяти до двухсот сорока часов, либо исправительными работами на срок до двух лет, либо принудительными работами на срок до одного года, либо лишением свободы на тот же срок с лишением права занимать определенные должности или заниматься определенной деятельностью на срок до одного года или без такового</a:t>
            </a:r>
            <a:endParaRPr lang="ru-RU" sz="1600" b="0" strike="noStrike" spc="-1">
              <a:solidFill>
                <a:srgbClr val="000000"/>
              </a:solidFill>
              <a:latin typeface="Arial" charset="0"/>
            </a:endParaRPr>
          </a:p>
          <a:p>
            <a:pPr algn="ctr">
              <a:lnSpc>
                <a:spcPct val="70000"/>
              </a:lnSpc>
              <a:defRPr/>
            </a:pPr>
            <a:endParaRPr lang="ru-RU" sz="1600" b="0" strike="noStrike" spc="-1">
              <a:solidFill>
                <a:srgbClr val="000000"/>
              </a:solidFill>
              <a:latin typeface="Arial" charset="0"/>
            </a:endParaRPr>
          </a:p>
          <a:p>
            <a:pPr algn="ctr">
              <a:lnSpc>
                <a:spcPct val="70000"/>
              </a:lnSpc>
              <a:defRPr/>
            </a:pPr>
            <a:r>
              <a:rPr lang="ru-RU" sz="1600" b="1" i="1" strike="noStrike" spc="-1">
                <a:solidFill>
                  <a:srgbClr val="800000"/>
                </a:solidFill>
                <a:latin typeface="Calibri"/>
              </a:rPr>
              <a:t>2. Деяние, предусмотренное частью первой статьи </a:t>
            </a:r>
            <a:r>
              <a:rPr lang="x-none" altLang="ru-RU" sz="1600" b="1" i="1" strike="noStrike" spc="-1">
                <a:solidFill>
                  <a:srgbClr val="800000"/>
                </a:solidFill>
                <a:latin typeface="Calibri"/>
              </a:rPr>
              <a:t>143 УК РФ</a:t>
            </a:r>
            <a:r>
              <a:rPr lang="ru-RU" sz="1600" b="1" i="1" strike="noStrike" spc="-1">
                <a:solidFill>
                  <a:srgbClr val="800000"/>
                </a:solidFill>
                <a:latin typeface="Calibri"/>
              </a:rPr>
              <a:t>, повлекшее по неосторожности смерть человека, -</a:t>
            </a:r>
            <a:endParaRPr lang="ru-RU" sz="1600" b="0" strike="noStrike" spc="-1">
              <a:solidFill>
                <a:srgbClr val="000000"/>
              </a:solidFill>
              <a:latin typeface="Arial" charset="0"/>
            </a:endParaRPr>
          </a:p>
          <a:p>
            <a:pPr algn="ctr">
              <a:lnSpc>
                <a:spcPct val="70000"/>
              </a:lnSpc>
              <a:defRPr/>
            </a:pPr>
            <a:r>
              <a:rPr lang="ru-RU" sz="1600" b="1" strike="noStrike" spc="-1">
                <a:solidFill>
                  <a:srgbClr val="003399"/>
                </a:solidFill>
                <a:latin typeface="Calibri"/>
              </a:rPr>
              <a:t>наказывается принудительными работами на срок до четырех лет либо лишением свободы на тот же срок с лишением права занимать определенные должности или заниматься определенной деятельностью на срок до трех лет или без такового</a:t>
            </a:r>
          </a:p>
          <a:p>
            <a:pPr algn="ctr">
              <a:lnSpc>
                <a:spcPct val="70000"/>
              </a:lnSpc>
              <a:defRPr/>
            </a:pPr>
            <a:endParaRPr lang="ru-RU" sz="1600" b="0" strike="noStrike" spc="-1">
              <a:solidFill>
                <a:srgbClr val="000000"/>
              </a:solidFill>
              <a:latin typeface="Arial" charset="0"/>
            </a:endParaRPr>
          </a:p>
          <a:p>
            <a:pPr algn="ctr">
              <a:lnSpc>
                <a:spcPct val="70000"/>
              </a:lnSpc>
              <a:defRPr/>
            </a:pPr>
            <a:r>
              <a:rPr lang="ru-RU" sz="1600" b="1" i="1" strike="noStrike" spc="-1">
                <a:solidFill>
                  <a:srgbClr val="800000"/>
                </a:solidFill>
                <a:latin typeface="Calibri"/>
              </a:rPr>
              <a:t>3. Деяние, предусмотренное частью </a:t>
            </a:r>
            <a:r>
              <a:rPr lang="ru-RU" sz="1600" b="1" i="1" spc="-1">
                <a:solidFill>
                  <a:srgbClr val="800000"/>
                </a:solidFill>
                <a:latin typeface="Calibri"/>
                <a:sym typeface="+mn-ea"/>
              </a:rPr>
              <a:t>первой статьи </a:t>
            </a:r>
            <a:r>
              <a:rPr lang="x-none" altLang="ru-RU" sz="1600" b="1" i="1" spc="-1">
                <a:solidFill>
                  <a:srgbClr val="800000"/>
                </a:solidFill>
                <a:latin typeface="Calibri"/>
                <a:sym typeface="+mn-ea"/>
              </a:rPr>
              <a:t>143 УК РФ</a:t>
            </a:r>
            <a:r>
              <a:rPr lang="ru-RU" sz="1600" b="1" i="1" strike="noStrike" spc="-1">
                <a:solidFill>
                  <a:srgbClr val="800000"/>
                </a:solidFill>
                <a:latin typeface="Calibri"/>
              </a:rPr>
              <a:t>, повлекшее по неосторожности смерть двух или более лиц, -</a:t>
            </a:r>
            <a:endParaRPr lang="ru-RU" sz="1600" b="0" strike="noStrike" spc="-1">
              <a:solidFill>
                <a:srgbClr val="000000"/>
              </a:solidFill>
              <a:latin typeface="Arial" charset="0"/>
            </a:endParaRPr>
          </a:p>
          <a:p>
            <a:pPr algn="ctr">
              <a:lnSpc>
                <a:spcPct val="70000"/>
              </a:lnSpc>
              <a:defRPr/>
            </a:pPr>
            <a:r>
              <a:rPr lang="ru-RU" sz="1600" b="1" strike="noStrike" spc="-1">
                <a:solidFill>
                  <a:srgbClr val="660066"/>
                </a:solidFill>
                <a:latin typeface="Calibri"/>
              </a:rPr>
              <a:t>наказывается принудительными работами на срок до пяти лет либо лишением свободы на тот же срок с лишением права занимать определенные должности или заниматься определенной деятельностью на срок до трех лет или без такового</a:t>
            </a:r>
            <a:endParaRPr lang="ru-RU" sz="16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395640" y="84924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1258920" y="247680"/>
            <a:ext cx="7500600" cy="573228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6" name="Picture 164"/>
          <p:cNvPicPr/>
          <p:nvPr/>
        </p:nvPicPr>
        <p:blipFill>
          <a:blip r:embed="rId2"/>
          <a:stretch>
            <a:fillRect/>
          </a:stretch>
        </p:blipFill>
        <p:spPr bwMode="auto">
          <a:xfrm>
            <a:off x="179280" y="2349360"/>
            <a:ext cx="1184040" cy="1528560"/>
          </a:xfrm>
          <a:prstGeom prst="rect">
            <a:avLst/>
          </a:prstGeom>
          <a:ln>
            <a:noFill/>
          </a:ln>
        </p:spPr>
      </p:pic>
      <p:pic>
        <p:nvPicPr>
          <p:cNvPr id="7" name="Picture 4"/>
          <p:cNvPicPr/>
          <p:nvPr/>
        </p:nvPicPr>
        <p:blipFill>
          <a:blip r:embed="rId3"/>
          <a:stretch>
            <a:fillRect/>
          </a:stretch>
        </p:blipFill>
        <p:spPr bwMode="auto">
          <a:xfrm>
            <a:off x="33480" y="231840"/>
            <a:ext cx="1476000" cy="1282320"/>
          </a:xfrm>
          <a:prstGeom prst="rect">
            <a:avLst/>
          </a:prstGeom>
          <a:ln>
            <a:noFill/>
          </a:ln>
        </p:spPr>
      </p:pic>
      <p:pic>
        <p:nvPicPr>
          <p:cNvPr id="8" name="Picture 16"/>
          <p:cNvPicPr/>
          <p:nvPr/>
        </p:nvPicPr>
        <p:blipFill>
          <a:blip r:embed="rId4"/>
          <a:stretch>
            <a:fillRect/>
          </a:stretch>
        </p:blipFill>
        <p:spPr bwMode="auto">
          <a:xfrm>
            <a:off x="66600" y="5229360"/>
            <a:ext cx="1296720" cy="1212480"/>
          </a:xfrm>
          <a:prstGeom prst="rect">
            <a:avLst/>
          </a:prstGeom>
          <a:ln>
            <a:noFill/>
          </a:ln>
        </p:spPr>
      </p:pic>
      <p:sp>
        <p:nvSpPr>
          <p:cNvPr id="9" name="CustomShape 3"/>
          <p:cNvSpPr/>
          <p:nvPr/>
        </p:nvSpPr>
        <p:spPr bwMode="auto">
          <a:xfrm>
            <a:off x="1649520" y="62640"/>
            <a:ext cx="7162560" cy="23040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600" b="1" strike="noStrike" spc="-1">
                <a:solidFill>
                  <a:srgbClr val="CC0099"/>
                </a:solidFill>
                <a:latin typeface="Calibri"/>
              </a:rPr>
              <a:t> </a:t>
            </a:r>
            <a:r>
              <a:rPr lang="x-none" altLang="ru-RU" b="1" strike="noStrike" spc="-1">
                <a:solidFill>
                  <a:srgbClr val="17375E"/>
                </a:solidFill>
                <a:latin typeface="Calibri"/>
              </a:rPr>
              <a:t>До</a:t>
            </a:r>
            <a:r>
              <a:rPr lang="ru-RU" b="1" strike="noStrike" spc="-1">
                <a:solidFill>
                  <a:srgbClr val="17375E"/>
                </a:solidFill>
                <a:latin typeface="Calibri"/>
              </a:rPr>
              <a:t>лжностное  лицо,</a:t>
            </a:r>
            <a:endParaRPr lang="ru-RU" b="0" strike="noStrike" spc="-1">
              <a:solidFill>
                <a:srgbClr val="000000"/>
              </a:solidFill>
              <a:latin typeface="Arial" charset="0"/>
            </a:endParaRPr>
          </a:p>
          <a:p>
            <a:pPr algn="ctr">
              <a:lnSpc>
                <a:spcPct val="80000"/>
              </a:lnSpc>
              <a:defRPr/>
            </a:pPr>
            <a:r>
              <a:rPr lang="ru-RU" b="1" i="1" strike="noStrike" spc="-1">
                <a:solidFill>
                  <a:srgbClr val="17375E"/>
                </a:solidFill>
                <a:latin typeface="Calibri"/>
              </a:rPr>
              <a:t> </a:t>
            </a:r>
            <a:r>
              <a:rPr lang="ru-RU" b="1" strike="noStrike" spc="-1">
                <a:solidFill>
                  <a:srgbClr val="17375E"/>
                </a:solidFill>
                <a:latin typeface="Calibri"/>
              </a:rPr>
              <a:t>с</a:t>
            </a:r>
            <a:r>
              <a:rPr lang="ru-RU" b="1" strike="noStrike" spc="-1">
                <a:solidFill>
                  <a:srgbClr val="403152"/>
                </a:solidFill>
                <a:latin typeface="Calibri"/>
              </a:rPr>
              <a:t>овершившее административные правонарушения в связи с выполнением  </a:t>
            </a:r>
            <a:r>
              <a:rPr lang="ru-RU" b="1" strike="noStrike" spc="-1">
                <a:solidFill>
                  <a:srgbClr val="660066"/>
                </a:solidFill>
                <a:latin typeface="Calibri"/>
              </a:rPr>
              <a:t>организационно-распорядительных или административно-хозяйственных функций,</a:t>
            </a:r>
            <a:endParaRPr lang="ru-RU" b="0" strike="noStrike" spc="-1">
              <a:solidFill>
                <a:srgbClr val="000000"/>
              </a:solidFill>
              <a:latin typeface="Arial" charset="0"/>
            </a:endParaRPr>
          </a:p>
          <a:p>
            <a:pPr algn="ctr">
              <a:lnSpc>
                <a:spcPct val="80000"/>
              </a:lnSpc>
              <a:defRPr/>
            </a:pPr>
            <a:r>
              <a:rPr lang="ru-RU" b="1" strike="noStrike" spc="-1">
                <a:solidFill>
                  <a:srgbClr val="660066"/>
                </a:solidFill>
                <a:latin typeface="Calibri"/>
              </a:rPr>
              <a:t> руководители и другие работники  организаций, а также </a:t>
            </a:r>
            <a:r>
              <a:rPr lang="ru-RU" b="1" i="1" strike="noStrike" spc="-1">
                <a:solidFill>
                  <a:srgbClr val="984807"/>
                </a:solidFill>
                <a:latin typeface="Calibri"/>
              </a:rPr>
              <a:t>лица, осуществляющие предпринимательскую деятельность без образования юридического лица, несут административную ответственность как должностные лица, </a:t>
            </a:r>
            <a:r>
              <a:rPr lang="ru-RU" b="1" strike="noStrike" spc="-1">
                <a:solidFill>
                  <a:srgbClr val="660066"/>
                </a:solidFill>
                <a:latin typeface="Calibri"/>
              </a:rPr>
              <a:t>если законом не установлено иное</a:t>
            </a:r>
            <a:endParaRPr lang="ru-RU" b="0" strike="noStrike" spc="-1">
              <a:solidFill>
                <a:srgbClr val="000000"/>
              </a:solidFill>
              <a:latin typeface="Arial" charset="0"/>
            </a:endParaRPr>
          </a:p>
        </p:txBody>
      </p:sp>
      <p:sp>
        <p:nvSpPr>
          <p:cNvPr id="10" name="CustomShape 4"/>
          <p:cNvSpPr/>
          <p:nvPr/>
        </p:nvSpPr>
        <p:spPr bwMode="auto">
          <a:xfrm>
            <a:off x="1510030" y="2507615"/>
            <a:ext cx="7302500" cy="163957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1" strike="noStrike" spc="-1">
                <a:solidFill>
                  <a:srgbClr val="262626"/>
                </a:solidFill>
                <a:latin typeface="Calibri"/>
              </a:rPr>
              <a:t>Административным правонарушением признается противоправное, виновное действие (бездействие) физического или юридического лица, за которое настоящим Кодексом об административных правонарушениях установлена административная ответственность.</a:t>
            </a:r>
            <a:br>
              <a:rPr lang="ru-RU" sz="1800" b="1" strike="noStrike" spc="-1">
                <a:solidFill>
                  <a:srgbClr val="262626"/>
                </a:solidFill>
                <a:latin typeface="Calibri"/>
              </a:rPr>
            </a:br>
            <a:endParaRPr lang="ru-RU" sz="1800" b="0" strike="noStrike" spc="-1">
              <a:solidFill>
                <a:srgbClr val="000000"/>
              </a:solidFill>
              <a:latin typeface="Arial" charset="0"/>
            </a:endParaRPr>
          </a:p>
        </p:txBody>
      </p:sp>
      <p:sp>
        <p:nvSpPr>
          <p:cNvPr id="11" name="CustomShape 5"/>
          <p:cNvSpPr/>
          <p:nvPr/>
        </p:nvSpPr>
        <p:spPr bwMode="auto">
          <a:xfrm>
            <a:off x="1691640" y="4293235"/>
            <a:ext cx="7162800" cy="2483485"/>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403152"/>
                </a:solidFill>
                <a:latin typeface="Calibri"/>
              </a:rPr>
              <a:t>Назначение административного наказания юридическому лицу не освобождает от административной ответственности за данное правонарушение виновное физическое лицо, равно как и привлечение к административной или уголовной ответственности физического лица не освобождает от административной ответственности за данное правонарушение юридическое лицо </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251640" y="0"/>
            <a:ext cx="8496720" cy="764280"/>
          </a:xfrm>
          <a:prstGeom prst="ellipse">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400" b="1" i="1" strike="noStrike" spc="-1">
                <a:solidFill>
                  <a:srgbClr val="17375E"/>
                </a:solidFill>
                <a:latin typeface="Calibri"/>
              </a:rPr>
              <a:t>Обстоятельства, смягчающие вину</a:t>
            </a:r>
            <a:endParaRPr lang="ru-RU" sz="2400" b="0" strike="noStrike" spc="-1">
              <a:solidFill>
                <a:srgbClr val="000000"/>
              </a:solidFill>
              <a:latin typeface="Arial" charset="0"/>
            </a:endParaRPr>
          </a:p>
        </p:txBody>
      </p:sp>
      <p:pic>
        <p:nvPicPr>
          <p:cNvPr id="7" name="Picture 5"/>
          <p:cNvPicPr/>
          <p:nvPr/>
        </p:nvPicPr>
        <p:blipFill>
          <a:blip r:embed="rId2"/>
          <a:stretch>
            <a:fillRect/>
          </a:stretch>
        </p:blipFill>
        <p:spPr bwMode="auto">
          <a:xfrm>
            <a:off x="-60480" y="386280"/>
            <a:ext cx="1510560" cy="1511640"/>
          </a:xfrm>
          <a:prstGeom prst="rect">
            <a:avLst/>
          </a:prstGeom>
          <a:ln>
            <a:noFill/>
          </a:ln>
        </p:spPr>
      </p:pic>
      <p:pic>
        <p:nvPicPr>
          <p:cNvPr id="8" name="Picture 4"/>
          <p:cNvPicPr/>
          <p:nvPr/>
        </p:nvPicPr>
        <p:blipFill>
          <a:blip r:embed="rId3"/>
          <a:stretch>
            <a:fillRect/>
          </a:stretch>
        </p:blipFill>
        <p:spPr bwMode="auto">
          <a:xfrm>
            <a:off x="82800" y="5013000"/>
            <a:ext cx="1223640" cy="1006200"/>
          </a:xfrm>
          <a:prstGeom prst="rect">
            <a:avLst/>
          </a:prstGeom>
          <a:ln>
            <a:noFill/>
          </a:ln>
        </p:spPr>
      </p:pic>
      <p:sp>
        <p:nvSpPr>
          <p:cNvPr id="9" name="CustomShape 4"/>
          <p:cNvSpPr/>
          <p:nvPr/>
        </p:nvSpPr>
        <p:spPr bwMode="auto">
          <a:xfrm>
            <a:off x="1306830" y="837565"/>
            <a:ext cx="7729220" cy="4601845"/>
          </a:xfrm>
          <a:prstGeom prst="roundRect">
            <a:avLst>
              <a:gd name="adj" fmla="val 16667"/>
            </a:avLst>
          </a:prstGeom>
          <a:solidFill>
            <a:schemeClr val="bg2">
              <a:lumMod val="9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FFFFFF"/>
                </a:solidFill>
                <a:latin typeface="Calibri"/>
              </a:rPr>
              <a:t> - </a:t>
            </a:r>
            <a:r>
              <a:rPr lang="ru-RU" sz="1800" b="1" strike="noStrike" spc="-1">
                <a:solidFill>
                  <a:srgbClr val="17375E"/>
                </a:solidFill>
                <a:latin typeface="Calibri"/>
              </a:rPr>
              <a:t>раскаяние лица, совершившего административное правонарушение</a:t>
            </a:r>
            <a:r>
              <a:rPr lang="ru-RU" sz="1800" b="1" strike="noStrike" spc="-1">
                <a:solidFill>
                  <a:srgbClr val="FFFFFF"/>
                </a:solidFill>
                <a:latin typeface="Calibri"/>
              </a:rPr>
              <a:t>;</a:t>
            </a:r>
            <a:br>
              <a:rPr lang="ru-RU" sz="1800" b="1" strike="noStrike" spc="-1">
                <a:solidFill>
                  <a:srgbClr val="FFFFFF"/>
                </a:solidFill>
                <a:latin typeface="Calibri"/>
              </a:rPr>
            </a:br>
            <a:r>
              <a:rPr lang="ru-RU" sz="1800" b="1" strike="noStrike" spc="-1">
                <a:solidFill>
                  <a:srgbClr val="008000"/>
                </a:solidFill>
                <a:latin typeface="Calibri"/>
              </a:rPr>
              <a:t>- добровольное сообщение лицом о совершенном им административном правонарушении;</a:t>
            </a:r>
            <a:br>
              <a:rPr lang="ru-RU" sz="1800" b="1" strike="noStrike" spc="-1">
                <a:solidFill>
                  <a:srgbClr val="008000"/>
                </a:solidFill>
                <a:latin typeface="Calibri"/>
              </a:rPr>
            </a:br>
            <a:r>
              <a:rPr lang="ru-RU" sz="1800" b="1" strike="noStrike" spc="-1">
                <a:solidFill>
                  <a:srgbClr val="9900CC"/>
                </a:solidFill>
                <a:latin typeface="Calibri"/>
              </a:rPr>
              <a:t> - предотвращение лицом, совершившим административное правонарушение, вредных последствий административного правонарушения, добровольное возмещение причиненного ущерба или устранение причиненного вреда;</a:t>
            </a:r>
            <a:br>
              <a:rPr lang="ru-RU" sz="1800" b="1" strike="noStrike" spc="-1">
                <a:solidFill>
                  <a:srgbClr val="9900CC"/>
                </a:solidFill>
                <a:latin typeface="Calibri"/>
              </a:rPr>
            </a:br>
            <a:r>
              <a:rPr lang="ru-RU" sz="1800" b="1" strike="noStrike" spc="-1">
                <a:solidFill>
                  <a:srgbClr val="000099"/>
                </a:solidFill>
                <a:latin typeface="Calibri"/>
              </a:rPr>
              <a:t>-  совершение административного правонарушения в состоянии сильного душевного волнения (аффекта) либо при стечении тяжелых личных или семейных обстоятельств;</a:t>
            </a:r>
            <a:br>
              <a:rPr lang="ru-RU" sz="1800" b="1" strike="noStrike" spc="-1">
                <a:solidFill>
                  <a:srgbClr val="000099"/>
                </a:solidFill>
                <a:latin typeface="Calibri"/>
              </a:rPr>
            </a:br>
            <a:r>
              <a:rPr lang="ru-RU" sz="1800" b="1" strike="noStrike" spc="-1">
                <a:solidFill>
                  <a:srgbClr val="660066"/>
                </a:solidFill>
                <a:latin typeface="Calibri"/>
              </a:rPr>
              <a:t>-  совершение административного правонарушения несовершеннолетним;</a:t>
            </a:r>
            <a:br>
              <a:rPr lang="ru-RU" sz="1800" b="1" strike="noStrike" spc="-1">
                <a:solidFill>
                  <a:srgbClr val="660066"/>
                </a:solidFill>
                <a:latin typeface="Calibri"/>
              </a:rPr>
            </a:br>
            <a:r>
              <a:rPr lang="ru-RU" sz="1800" b="1" strike="noStrike" spc="-1">
                <a:solidFill>
                  <a:srgbClr val="003300"/>
                </a:solidFill>
                <a:latin typeface="Calibri"/>
              </a:rPr>
              <a:t> - совершение административного правонарушения беременной женщиной или женщиной, имеющей малолетнего ребенка</a:t>
            </a:r>
            <a:br>
              <a:rPr lang="ru-RU" sz="1800" b="1" strike="noStrike" spc="-1">
                <a:solidFill>
                  <a:srgbClr val="003300"/>
                </a:solidFill>
                <a:latin typeface="Calibri"/>
              </a:rPr>
            </a:br>
            <a:endParaRPr lang="ru-RU" sz="1800" b="0" strike="noStrike" spc="-1">
              <a:solidFill>
                <a:srgbClr val="000000"/>
              </a:solidFill>
              <a:latin typeface="Arial" charset="0"/>
            </a:endParaRPr>
          </a:p>
        </p:txBody>
      </p:sp>
      <p:sp>
        <p:nvSpPr>
          <p:cNvPr id="10" name="CustomShape 5"/>
          <p:cNvSpPr/>
          <p:nvPr/>
        </p:nvSpPr>
        <p:spPr bwMode="auto">
          <a:xfrm>
            <a:off x="1691395" y="5516770"/>
            <a:ext cx="7272360" cy="129564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993300"/>
                </a:solidFill>
                <a:latin typeface="Calibri"/>
              </a:rPr>
              <a:t>Постановление по делу об административном правонарушении не может быть вынесено по истечении </a:t>
            </a:r>
            <a:r>
              <a:rPr lang="ru-RU" sz="1800" b="1" i="1" strike="noStrike" spc="-1">
                <a:solidFill>
                  <a:srgbClr val="FF0000"/>
                </a:solidFill>
                <a:latin typeface="Calibri"/>
              </a:rPr>
              <a:t>двух месяцев</a:t>
            </a:r>
            <a:r>
              <a:rPr lang="ru-RU" sz="1800" b="1" i="1" strike="noStrike" spc="-1">
                <a:solidFill>
                  <a:srgbClr val="993300"/>
                </a:solidFill>
                <a:latin typeface="Calibri"/>
              </a:rPr>
              <a:t> со дня совершения административного правонарушения</a:t>
            </a:r>
            <a:r>
              <a:rPr lang="ru-RU" sz="1600" b="0" strike="noStrike" spc="-1">
                <a:solidFill>
                  <a:srgbClr val="FFFFFF"/>
                </a:solidFill>
                <a:latin typeface="Calibri"/>
              </a:rPr>
              <a:t> </a:t>
            </a:r>
            <a:endParaRPr lang="ru-RU" sz="16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67360" y="1628775"/>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1331595" y="116205"/>
            <a:ext cx="7061200" cy="719455"/>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EEECE1"/>
                </a:solidFill>
                <a:latin typeface="Calibri"/>
              </a:rPr>
              <a:t> </a:t>
            </a:r>
            <a:endParaRPr lang="ru-RU" sz="1800" b="0" strike="noStrike" spc="-1">
              <a:solidFill>
                <a:srgbClr val="000000"/>
              </a:solidFill>
              <a:latin typeface="Arial" charset="0"/>
            </a:endParaRPr>
          </a:p>
          <a:p>
            <a:pPr algn="ctr">
              <a:lnSpc>
                <a:spcPct val="100000"/>
              </a:lnSpc>
              <a:defRPr/>
            </a:pPr>
            <a:r>
              <a:rPr lang="ru-RU" sz="2000" b="1" strike="noStrike" spc="-1">
                <a:solidFill>
                  <a:srgbClr val="4A452A"/>
                </a:solidFill>
                <a:latin typeface="Calibri"/>
              </a:rPr>
              <a:t>Обстоятельствами, отягчающими административную ответственность, признаются:</a:t>
            </a:r>
            <a:br>
              <a:rPr lang="ru-RU" sz="2000" b="1" strike="noStrike" spc="-1">
                <a:solidFill>
                  <a:srgbClr val="4A452A"/>
                </a:solidFill>
                <a:latin typeface="Calibri"/>
              </a:rPr>
            </a:br>
            <a:endParaRPr lang="ru-RU" sz="2000" b="0" strike="noStrike" spc="-1">
              <a:solidFill>
                <a:srgbClr val="000000"/>
              </a:solidFill>
              <a:latin typeface="Arial" charset="0"/>
            </a:endParaRPr>
          </a:p>
        </p:txBody>
      </p:sp>
      <p:sp>
        <p:nvSpPr>
          <p:cNvPr id="7" name="CustomShape 4"/>
          <p:cNvSpPr/>
          <p:nvPr/>
        </p:nvSpPr>
        <p:spPr bwMode="auto">
          <a:xfrm>
            <a:off x="931545" y="972185"/>
            <a:ext cx="7865745" cy="295783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003300"/>
                </a:solidFill>
                <a:latin typeface="Calibri"/>
              </a:rPr>
              <a:t>-  продолжение противоправного поведения;</a:t>
            </a:r>
            <a:br>
              <a:rPr lang="ru-RU" sz="1800" b="1" strike="noStrike" spc="-1">
                <a:solidFill>
                  <a:srgbClr val="003300"/>
                </a:solidFill>
                <a:latin typeface="Calibri"/>
              </a:rPr>
            </a:br>
            <a:r>
              <a:rPr lang="ru-RU" sz="1800" b="1" strike="noStrike" spc="-1">
                <a:solidFill>
                  <a:srgbClr val="660066"/>
                </a:solidFill>
                <a:latin typeface="Calibri"/>
              </a:rPr>
              <a:t> - повторное совершение однородного административного правонарушения, если за совершение первого административного правонарушения лицо уже подвергалось административному наказанию, по которому не истек срок, </a:t>
            </a:r>
            <a:br>
              <a:rPr lang="ru-RU" sz="1800" b="1" strike="noStrike" spc="-1">
                <a:solidFill>
                  <a:srgbClr val="660066"/>
                </a:solidFill>
                <a:latin typeface="Calibri"/>
              </a:rPr>
            </a:br>
            <a:r>
              <a:rPr lang="ru-RU" sz="1800" b="1" strike="noStrike" spc="-1">
                <a:solidFill>
                  <a:srgbClr val="000066"/>
                </a:solidFill>
                <a:latin typeface="Calibri"/>
              </a:rPr>
              <a:t>- вовлечение несовершеннолетнего в совершение административного правонарушения;</a:t>
            </a:r>
            <a:br>
              <a:rPr lang="ru-RU" sz="1800" b="1" strike="noStrike" spc="-1">
                <a:solidFill>
                  <a:srgbClr val="000066"/>
                </a:solidFill>
                <a:latin typeface="Calibri"/>
              </a:rPr>
            </a:br>
            <a:r>
              <a:rPr lang="ru-RU" sz="1800" b="1" strike="noStrike" spc="-1">
                <a:solidFill>
                  <a:srgbClr val="008000"/>
                </a:solidFill>
                <a:latin typeface="Calibri"/>
              </a:rPr>
              <a:t>- совершение административного правонарушения группой лиц;</a:t>
            </a:r>
            <a:br>
              <a:rPr lang="ru-RU" sz="1800" b="1" strike="noStrike" spc="-1">
                <a:solidFill>
                  <a:srgbClr val="008000"/>
                </a:solidFill>
                <a:latin typeface="Calibri"/>
              </a:rPr>
            </a:br>
            <a:r>
              <a:rPr lang="ru-RU" sz="1800" b="1" strike="noStrike" spc="-1">
                <a:solidFill>
                  <a:srgbClr val="6600FF"/>
                </a:solidFill>
                <a:latin typeface="Calibri"/>
              </a:rPr>
              <a:t>- совершение административного правонарушения в условиях стихийного бедствия и др.</a:t>
            </a:r>
            <a:r>
              <a:rPr lang="ru-RU" sz="1800" b="0" strike="noStrike" spc="-1">
                <a:solidFill>
                  <a:srgbClr val="6600FF"/>
                </a:solidFill>
                <a:latin typeface="Calibri"/>
              </a:rPr>
              <a:t> </a:t>
            </a:r>
            <a:endParaRPr lang="ru-RU" sz="1800" b="0" strike="noStrike" spc="-1">
              <a:solidFill>
                <a:srgbClr val="000000"/>
              </a:solidFill>
              <a:latin typeface="Arial" charset="0"/>
            </a:endParaRPr>
          </a:p>
        </p:txBody>
      </p:sp>
      <p:pic>
        <p:nvPicPr>
          <p:cNvPr id="8" name="Picture 23"/>
          <p:cNvPicPr/>
          <p:nvPr/>
        </p:nvPicPr>
        <p:blipFill>
          <a:blip r:embed="rId2"/>
          <a:stretch>
            <a:fillRect/>
          </a:stretch>
        </p:blipFill>
        <p:spPr bwMode="auto">
          <a:xfrm>
            <a:off x="251450" y="-210"/>
            <a:ext cx="1150560" cy="945720"/>
          </a:xfrm>
          <a:prstGeom prst="rect">
            <a:avLst/>
          </a:prstGeom>
          <a:ln>
            <a:noFill/>
          </a:ln>
        </p:spPr>
      </p:pic>
      <p:sp>
        <p:nvSpPr>
          <p:cNvPr id="9" name="CustomShape 5"/>
          <p:cNvSpPr/>
          <p:nvPr/>
        </p:nvSpPr>
        <p:spPr bwMode="auto">
          <a:xfrm>
            <a:off x="900430" y="4813300"/>
            <a:ext cx="7920355" cy="1843405"/>
          </a:xfrm>
          <a:prstGeom prst="rect">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4A452A"/>
                </a:solidFill>
                <a:latin typeface="Calibri"/>
              </a:rPr>
              <a:t>Лицо, в отношении которого ведется производство по делу об административном правонарушении, считается невиновным, пока его вина не будет доказана в порядке, предусмотренном настоящим Кодексом.</a:t>
            </a:r>
            <a:br>
              <a:rPr lang="ru-RU" sz="1600" b="1" strike="noStrike" spc="-1">
                <a:solidFill>
                  <a:srgbClr val="4A452A"/>
                </a:solidFill>
                <a:latin typeface="Calibri"/>
              </a:rPr>
            </a:br>
            <a:r>
              <a:rPr lang="ru-RU" sz="1600" b="1" i="1" strike="noStrike" spc="-1">
                <a:solidFill>
                  <a:srgbClr val="632523"/>
                </a:solidFill>
                <a:latin typeface="Calibri"/>
              </a:rPr>
              <a:t>Лицо, привлекаемое к административной ответственности, не обязано доказывать свою невиновность.</a:t>
            </a:r>
            <a:br>
              <a:rPr lang="ru-RU" sz="1600" b="1" i="1" strike="noStrike" spc="-1">
                <a:solidFill>
                  <a:srgbClr val="632523"/>
                </a:solidFill>
                <a:latin typeface="Calibri"/>
              </a:rPr>
            </a:br>
            <a:r>
              <a:rPr lang="ru-RU" sz="1600" b="1" strike="noStrike" spc="-1">
                <a:solidFill>
                  <a:srgbClr val="4A452A"/>
                </a:solidFill>
                <a:latin typeface="Calibri"/>
              </a:rPr>
              <a:t> Неустранимые сомнения в виновности лица, привлекаемого к административной ответственности, толкуются в пользу этого лица</a:t>
            </a:r>
            <a:r>
              <a:rPr lang="ru-RU" sz="1600" b="1" strike="noStrike" spc="-1">
                <a:solidFill>
                  <a:srgbClr val="006600"/>
                </a:solidFill>
                <a:latin typeface="Calibri"/>
              </a:rPr>
              <a:t>.</a:t>
            </a:r>
            <a:endParaRPr lang="ru-RU" sz="1600" b="0" strike="noStrike" spc="-1">
              <a:solidFill>
                <a:srgbClr val="000000"/>
              </a:solidFill>
              <a:latin typeface="Arial" charset="0"/>
            </a:endParaRPr>
          </a:p>
        </p:txBody>
      </p:sp>
      <p:sp>
        <p:nvSpPr>
          <p:cNvPr id="10" name="CustomShape 6"/>
          <p:cNvSpPr/>
          <p:nvPr/>
        </p:nvSpPr>
        <p:spPr bwMode="auto">
          <a:xfrm>
            <a:off x="539150" y="4076410"/>
            <a:ext cx="8424720" cy="575640"/>
          </a:xfrm>
          <a:prstGeom prst="ellipse">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1" i="1" strike="noStrike" spc="-1">
                <a:solidFill>
                  <a:srgbClr val="996600"/>
                </a:solidFill>
                <a:latin typeface="Calibri"/>
              </a:rPr>
              <a:t>Статья 1.5. КоАП РФ предусматривает презумпцию невиновности:</a:t>
            </a:r>
            <a:br>
              <a:rPr lang="ru-RU" sz="1800" b="1" i="1" strike="noStrike" spc="-1">
                <a:solidFill>
                  <a:srgbClr val="996600"/>
                </a:solidFill>
                <a:latin typeface="Calibri"/>
              </a:rPr>
            </a:br>
            <a:endParaRPr lang="ru-RU" sz="1800" b="0" strike="noStrike" spc="-1">
              <a:solidFill>
                <a:srgbClr val="000000"/>
              </a:solidFill>
              <a:latin typeface="Arial" charset="0"/>
            </a:endParaRPr>
          </a:p>
        </p:txBody>
      </p:sp>
      <p:pic>
        <p:nvPicPr>
          <p:cNvPr id="11" name="Picture 10"/>
          <p:cNvPicPr/>
          <p:nvPr/>
        </p:nvPicPr>
        <p:blipFill>
          <a:blip r:embed="rId3"/>
          <a:stretch>
            <a:fillRect/>
          </a:stretch>
        </p:blipFill>
        <p:spPr bwMode="auto">
          <a:xfrm>
            <a:off x="-315" y="3644745"/>
            <a:ext cx="979560" cy="1173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90800" cy="34560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899640" y="116640"/>
            <a:ext cx="8064360" cy="38880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1" strike="noStrike" spc="-1">
                <a:solidFill>
                  <a:srgbClr val="1E1C11"/>
                </a:solidFill>
                <a:latin typeface="Calibri"/>
              </a:rPr>
              <a:t>Основные процессуальные документы в рамках производства по делам об административных правонарушениях</a:t>
            </a:r>
            <a:br>
              <a:rPr lang="ru-RU" sz="1800" b="1" strike="noStrike" spc="-1">
                <a:solidFill>
                  <a:srgbClr val="1E1C11"/>
                </a:solidFill>
                <a:latin typeface="Calibri"/>
              </a:rPr>
            </a:br>
            <a:r>
              <a:rPr lang="ru-RU" sz="1800" b="1" strike="noStrike" spc="-1">
                <a:solidFill>
                  <a:srgbClr val="17375E"/>
                </a:solidFill>
                <a:latin typeface="Calibri"/>
              </a:rPr>
              <a:t>- протокол об административном правонарушении,</a:t>
            </a:r>
            <a:endParaRPr lang="ru-RU" sz="1800" b="0" strike="noStrike" spc="-1">
              <a:solidFill>
                <a:srgbClr val="000000"/>
              </a:solidFill>
              <a:latin typeface="Arial" charset="0"/>
            </a:endParaRPr>
          </a:p>
          <a:p>
            <a:pPr algn="ctr">
              <a:lnSpc>
                <a:spcPct val="100000"/>
              </a:lnSpc>
              <a:defRPr/>
            </a:pPr>
            <a:r>
              <a:rPr lang="ru-RU" sz="1800" b="1" strike="noStrike" spc="-1">
                <a:solidFill>
                  <a:srgbClr val="17375E"/>
                </a:solidFill>
                <a:latin typeface="Calibri"/>
              </a:rPr>
              <a:t> постановление по делу об административном правонарушении,</a:t>
            </a:r>
            <a:endParaRPr lang="ru-RU" sz="1800" b="0" strike="noStrike" spc="-1">
              <a:solidFill>
                <a:srgbClr val="000000"/>
              </a:solidFill>
              <a:latin typeface="Arial" charset="0"/>
            </a:endParaRPr>
          </a:p>
          <a:p>
            <a:pPr algn="ctr">
              <a:lnSpc>
                <a:spcPct val="100000"/>
              </a:lnSpc>
              <a:defRPr/>
            </a:pPr>
            <a:r>
              <a:rPr lang="ru-RU" sz="1800" b="1" strike="noStrike" spc="-1">
                <a:solidFill>
                  <a:srgbClr val="17375E"/>
                </a:solidFill>
                <a:latin typeface="Calibri"/>
              </a:rPr>
              <a:t> решение по жалобе или протесту на постановление по делу об административном правонарушении должны иметь номер, позволяющий идентифицировать конкретное дело об административном правонарушении и взаимосвязь данных процессуальных документов между собой.</a:t>
            </a:r>
            <a:br>
              <a:rPr lang="ru-RU" sz="1800" b="1" strike="noStrike" spc="-1">
                <a:solidFill>
                  <a:srgbClr val="17375E"/>
                </a:solidFill>
                <a:latin typeface="Calibri"/>
              </a:rPr>
            </a:br>
            <a:r>
              <a:rPr lang="ru-RU" sz="1600" b="1" strike="noStrike" spc="-1">
                <a:solidFill>
                  <a:srgbClr val="660033"/>
                </a:solidFill>
                <a:latin typeface="Calibri"/>
              </a:rPr>
              <a:t> </a:t>
            </a:r>
            <a:r>
              <a:rPr lang="ru-RU" sz="1800" b="1" strike="noStrike" spc="-1">
                <a:solidFill>
                  <a:srgbClr val="632523"/>
                </a:solidFill>
                <a:latin typeface="Calibri"/>
              </a:rPr>
              <a:t>При этом описание противоправных действий лица, в отношении которого ведется производство по делу, должно носить достаточно полный, развернутый характер со ссылками на положения трудового законодательства</a:t>
            </a:r>
            <a:br>
              <a:rPr lang="ru-RU" sz="1800" b="1" strike="noStrike" spc="-1">
                <a:solidFill>
                  <a:srgbClr val="632523"/>
                </a:solidFill>
                <a:latin typeface="Calibri"/>
              </a:rPr>
            </a:br>
            <a:r>
              <a:rPr lang="ru-RU" sz="1800" b="1" strike="noStrike" spc="-1">
                <a:solidFill>
                  <a:srgbClr val="632523"/>
                </a:solidFill>
                <a:latin typeface="Calibri"/>
              </a:rPr>
              <a:t/>
            </a:r>
            <a:br>
              <a:rPr lang="ru-RU" sz="1800" b="1" strike="noStrike" spc="-1">
                <a:solidFill>
                  <a:srgbClr val="632523"/>
                </a:solidFill>
                <a:latin typeface="Calibri"/>
              </a:rPr>
            </a:br>
            <a:endParaRPr lang="ru-RU" sz="1800" b="0" strike="noStrike" spc="-1">
              <a:solidFill>
                <a:srgbClr val="000000"/>
              </a:solidFill>
              <a:latin typeface="Arial" charset="0"/>
            </a:endParaRPr>
          </a:p>
        </p:txBody>
      </p:sp>
      <p:pic>
        <p:nvPicPr>
          <p:cNvPr id="7" name="Picture 7"/>
          <p:cNvPicPr/>
          <p:nvPr/>
        </p:nvPicPr>
        <p:blipFill>
          <a:blip r:embed="rId2"/>
          <a:stretch>
            <a:fillRect/>
          </a:stretch>
        </p:blipFill>
        <p:spPr bwMode="auto">
          <a:xfrm>
            <a:off x="107780" y="188350"/>
            <a:ext cx="788040" cy="647640"/>
          </a:xfrm>
          <a:prstGeom prst="rect">
            <a:avLst/>
          </a:prstGeom>
          <a:ln>
            <a:noFill/>
          </a:ln>
        </p:spPr>
      </p:pic>
      <p:pic>
        <p:nvPicPr>
          <p:cNvPr id="8" name="Picture 19"/>
          <p:cNvPicPr/>
          <p:nvPr/>
        </p:nvPicPr>
        <p:blipFill>
          <a:blip r:embed="rId3"/>
          <a:stretch>
            <a:fillRect/>
          </a:stretch>
        </p:blipFill>
        <p:spPr bwMode="auto">
          <a:xfrm>
            <a:off x="35205" y="3357335"/>
            <a:ext cx="899280" cy="771480"/>
          </a:xfrm>
          <a:prstGeom prst="rect">
            <a:avLst/>
          </a:prstGeom>
          <a:ln>
            <a:noFill/>
          </a:ln>
        </p:spPr>
      </p:pic>
      <p:sp>
        <p:nvSpPr>
          <p:cNvPr id="9" name="CustomShape 4"/>
          <p:cNvSpPr/>
          <p:nvPr/>
        </p:nvSpPr>
        <p:spPr bwMode="auto">
          <a:xfrm flipH="1">
            <a:off x="180719" y="4221000"/>
            <a:ext cx="8962200" cy="252000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632523"/>
                </a:solidFill>
                <a:latin typeface="Calibri"/>
              </a:rPr>
              <a:t>Судья, орган, должностное лицо выясняют следующие вопросы:</a:t>
            </a:r>
            <a:br>
              <a:rPr lang="ru-RU" sz="1800" b="1" strike="noStrike" spc="-1">
                <a:solidFill>
                  <a:srgbClr val="632523"/>
                </a:solidFill>
                <a:latin typeface="Calibri"/>
              </a:rPr>
            </a:br>
            <a:r>
              <a:rPr lang="ru-RU" sz="1800" b="1" strike="noStrike" spc="-1">
                <a:solidFill>
                  <a:srgbClr val="993366"/>
                </a:solidFill>
                <a:latin typeface="Calibri"/>
              </a:rPr>
              <a:t>- относится ли к их компетенции рассмотрение данного дела;</a:t>
            </a:r>
            <a:br>
              <a:rPr lang="ru-RU" sz="1800" b="1" strike="noStrike" spc="-1">
                <a:solidFill>
                  <a:srgbClr val="993366"/>
                </a:solidFill>
                <a:latin typeface="Calibri"/>
              </a:rPr>
            </a:br>
            <a:r>
              <a:rPr lang="ru-RU" sz="1800" b="1" strike="noStrike" spc="-1">
                <a:solidFill>
                  <a:srgbClr val="993366"/>
                </a:solidFill>
                <a:latin typeface="Calibri"/>
              </a:rPr>
              <a:t>- имеются ли обстоятельства, исключающие рассмотрения данного дела.</a:t>
            </a:r>
            <a:br>
              <a:rPr lang="ru-RU" sz="1800" b="1" strike="noStrike" spc="-1">
                <a:solidFill>
                  <a:srgbClr val="993366"/>
                </a:solidFill>
                <a:latin typeface="Calibri"/>
              </a:rPr>
            </a:br>
            <a:r>
              <a:rPr lang="ru-RU" sz="1800" b="1" strike="noStrike" spc="-1">
                <a:solidFill>
                  <a:srgbClr val="6600CC"/>
                </a:solidFill>
                <a:latin typeface="Calibri"/>
              </a:rPr>
              <a:t>- правильно ли составлены протокол об административном правонарушении, а также правильно ли оформлены иные материалы дела;</a:t>
            </a:r>
            <a:br>
              <a:rPr lang="ru-RU" sz="1800" b="1" strike="noStrike" spc="-1">
                <a:solidFill>
                  <a:srgbClr val="6600CC"/>
                </a:solidFill>
                <a:latin typeface="Calibri"/>
              </a:rPr>
            </a:br>
            <a:r>
              <a:rPr lang="ru-RU" sz="1800" b="1" strike="noStrike" spc="-1">
                <a:solidFill>
                  <a:srgbClr val="4F6228"/>
                </a:solidFill>
                <a:latin typeface="Calibri"/>
              </a:rPr>
              <a:t>- имеются ли обстоятельства, исключающие производство по делу;</a:t>
            </a:r>
            <a:br>
              <a:rPr lang="ru-RU" sz="1800" b="1" strike="noStrike" spc="-1">
                <a:solidFill>
                  <a:srgbClr val="4F6228"/>
                </a:solidFill>
                <a:latin typeface="Calibri"/>
              </a:rPr>
            </a:br>
            <a:r>
              <a:rPr lang="ru-RU" sz="1800" b="1" strike="noStrike" spc="-1">
                <a:solidFill>
                  <a:srgbClr val="663300"/>
                </a:solidFill>
                <a:latin typeface="Calibri"/>
              </a:rPr>
              <a:t>- достаточно ли имеющихся по делу;</a:t>
            </a:r>
            <a:br>
              <a:rPr lang="ru-RU" sz="1800" b="1" strike="noStrike" spc="-1">
                <a:solidFill>
                  <a:srgbClr val="663300"/>
                </a:solidFill>
                <a:latin typeface="Calibri"/>
              </a:rPr>
            </a:br>
            <a:r>
              <a:rPr lang="ru-RU" sz="1800" b="1" strike="noStrike" spc="-1">
                <a:solidFill>
                  <a:srgbClr val="000099"/>
                </a:solidFill>
                <a:latin typeface="Calibri"/>
              </a:rPr>
              <a:t>- имеются ли ходатайства и отводы</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395640" y="2421000"/>
            <a:ext cx="8352720" cy="2329200"/>
          </a:xfrm>
          <a:prstGeom prst="rect">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000" b="1" strike="noStrike" spc="-1">
                <a:solidFill>
                  <a:srgbClr val="663300"/>
                </a:solidFill>
                <a:latin typeface="Calibri"/>
              </a:rPr>
              <a:t>Правила безопасности, правила устройства и безопасной эксплуатации относятся к компетенции законодательства о промышленной безопасности опасных производственных объектов, а также законодательства о техническом регулировании, в связи с чем в сферу действия законодательства об охране труда не включены.</a:t>
            </a:r>
            <a:r>
              <a:rPr lang="ru-RU" sz="2400" b="1" strike="noStrike" spc="-1">
                <a:solidFill>
                  <a:srgbClr val="CC3300"/>
                </a:solidFill>
                <a:latin typeface="Calibri"/>
              </a:rPr>
              <a:t> </a:t>
            </a:r>
            <a:br>
              <a:rPr lang="ru-RU" sz="2400" b="1" strike="noStrike" spc="-1">
                <a:solidFill>
                  <a:srgbClr val="CC3300"/>
                </a:solidFill>
                <a:latin typeface="Calibri"/>
              </a:rPr>
            </a:br>
            <a:endParaRPr lang="ru-RU" sz="2400" b="0" strike="noStrike" spc="-1">
              <a:solidFill>
                <a:srgbClr val="000000"/>
              </a:solidFill>
              <a:latin typeface="Arial" charset="0"/>
            </a:endParaRPr>
          </a:p>
        </p:txBody>
      </p:sp>
      <p:sp>
        <p:nvSpPr>
          <p:cNvPr id="5" name="CustomShape 2"/>
          <p:cNvSpPr/>
          <p:nvPr/>
        </p:nvSpPr>
        <p:spPr bwMode="auto">
          <a:xfrm>
            <a:off x="97560" y="188640"/>
            <a:ext cx="8948880" cy="206064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400" b="1" i="1" strike="noStrike" spc="-1">
                <a:solidFill>
                  <a:srgbClr val="000066"/>
                </a:solidFill>
                <a:latin typeface="Calibri"/>
              </a:rPr>
              <a:t>Вышеназванное постановление Правительства РФ разграничивает сферы влияния Федеральных законов «О техническом регулировании», «Промышленной безопасности» и Трудового законодательства РФ в области охраны труда</a:t>
            </a:r>
            <a:br>
              <a:rPr lang="ru-RU" sz="2400" b="1" i="1" strike="noStrike" spc="-1">
                <a:solidFill>
                  <a:srgbClr val="000066"/>
                </a:solidFill>
                <a:latin typeface="Calibri"/>
              </a:rPr>
            </a:br>
            <a:endParaRPr lang="ru-RU" sz="2400" b="0" strike="noStrike" spc="-1">
              <a:solidFill>
                <a:srgbClr val="000000"/>
              </a:solidFill>
              <a:latin typeface="Arial" charset="0"/>
            </a:endParaRPr>
          </a:p>
        </p:txBody>
      </p:sp>
      <p:sp>
        <p:nvSpPr>
          <p:cNvPr id="6" name="CustomShape 3"/>
          <p:cNvSpPr/>
          <p:nvPr/>
        </p:nvSpPr>
        <p:spPr bwMode="auto">
          <a:xfrm>
            <a:off x="179640" y="4941000"/>
            <a:ext cx="8568720" cy="172800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CC3300"/>
                </a:solidFill>
                <a:latin typeface="Calibri"/>
              </a:rPr>
              <a:t>Порядок разработки и утверждения остальных стандартов группы ССБТ, содержащих требования к средствам защиты работающих, технические требования обеспечения безопасности производственного оборудования и рабочих материалов, а также связанных с ними производственных процессов, определяется действующим законодательством о техническом регулировании.</a:t>
            </a:r>
            <a:endParaRPr lang="ru-RU" sz="1800" b="0" strike="noStrike" spc="-1">
              <a:solidFill>
                <a:srgbClr val="000000"/>
              </a:solidFill>
              <a:latin typeface="Arial" charset="0"/>
            </a:endParaRPr>
          </a:p>
        </p:txBody>
      </p:sp>
      <p:pic>
        <p:nvPicPr>
          <p:cNvPr id="7" name="Picture 5"/>
          <p:cNvPicPr/>
          <p:nvPr/>
        </p:nvPicPr>
        <p:blipFill>
          <a:blip r:embed="rId2"/>
          <a:stretch>
            <a:fillRect/>
          </a:stretch>
        </p:blipFill>
        <p:spPr bwMode="auto">
          <a:xfrm>
            <a:off x="107280" y="1773720"/>
            <a:ext cx="1042200" cy="1043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1564200" y="188640"/>
            <a:ext cx="7471800" cy="648036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i="1" strike="noStrike" spc="-1">
                <a:solidFill>
                  <a:srgbClr val="3D23A9"/>
                </a:solidFill>
                <a:latin typeface="Calibri"/>
              </a:rPr>
              <a:t>Жалоба на постановление по делу об административном правонарушении может быть подана в течение десяти суток со дня вручения или получения копии постановления</a:t>
            </a:r>
            <a:br>
              <a:rPr lang="ru-RU" sz="2000" b="1" i="1" strike="noStrike" spc="-1">
                <a:solidFill>
                  <a:srgbClr val="3D23A9"/>
                </a:solidFill>
                <a:latin typeface="Calibri"/>
              </a:rPr>
            </a:br>
            <a:r>
              <a:rPr lang="ru-RU" sz="2000" b="1" i="1" strike="noStrike" spc="-1">
                <a:solidFill>
                  <a:srgbClr val="3D23A9"/>
                </a:solidFill>
                <a:latin typeface="Calibri"/>
              </a:rPr>
              <a:t/>
            </a:r>
            <a:br>
              <a:rPr lang="ru-RU" sz="2000" b="1" i="1" strike="noStrike" spc="-1">
                <a:solidFill>
                  <a:srgbClr val="3D23A9"/>
                </a:solidFill>
                <a:latin typeface="Calibri"/>
              </a:rPr>
            </a:br>
            <a:r>
              <a:rPr lang="ru-RU" sz="2000" b="1" strike="noStrike" spc="-1">
                <a:solidFill>
                  <a:srgbClr val="0000FF"/>
                </a:solidFill>
                <a:latin typeface="Calibri"/>
              </a:rPr>
              <a:t> </a:t>
            </a:r>
            <a:r>
              <a:rPr lang="ru-RU" sz="2000" b="1" strike="noStrike" spc="-1">
                <a:solidFill>
                  <a:srgbClr val="006600"/>
                </a:solidFill>
                <a:latin typeface="Calibri"/>
              </a:rPr>
              <a:t>Жалоба на постановление по делу об административном правонарушении подлежит рассмотрению в десятидневный срок со дня ее поступления со всеми материалами дела в суд, орган, должностному лицу, правомочным рассматривать жалобу</a:t>
            </a:r>
            <a:br>
              <a:rPr lang="ru-RU" sz="2000" b="1" strike="noStrike" spc="-1">
                <a:solidFill>
                  <a:srgbClr val="006600"/>
                </a:solidFill>
                <a:latin typeface="Calibri"/>
              </a:rPr>
            </a:br>
            <a:r>
              <a:rPr lang="ru-RU" sz="2000" b="1" strike="noStrike" spc="-1">
                <a:solidFill>
                  <a:srgbClr val="006600"/>
                </a:solidFill>
                <a:latin typeface="Calibri"/>
              </a:rPr>
              <a:t/>
            </a:r>
            <a:br>
              <a:rPr lang="ru-RU" sz="2000" b="1" strike="noStrike" spc="-1">
                <a:solidFill>
                  <a:srgbClr val="006600"/>
                </a:solidFill>
                <a:latin typeface="Calibri"/>
              </a:rPr>
            </a:br>
            <a:r>
              <a:rPr lang="ru-RU" sz="2000" b="1" strike="noStrike" spc="-1">
                <a:solidFill>
                  <a:srgbClr val="660033"/>
                </a:solidFill>
                <a:latin typeface="Calibri"/>
              </a:rPr>
              <a:t> </a:t>
            </a:r>
            <a:r>
              <a:rPr lang="ru-RU" sz="2000" b="1" i="1" strike="noStrike" spc="-1">
                <a:solidFill>
                  <a:srgbClr val="660033"/>
                </a:solidFill>
                <a:latin typeface="Calibri"/>
              </a:rPr>
              <a:t>Жалоба на постановление о назначении административного наказания в виде административного приостановления деятельности подлежит рассмотрению в пятидневный срок со дня ее поступления со всеми материалами в вышестоящий суд, уполномоченный рассматривать соответствующую жалобу</a:t>
            </a:r>
            <a:endParaRPr lang="ru-RU" sz="2000" b="0" strike="noStrike" spc="-1">
              <a:solidFill>
                <a:srgbClr val="000000"/>
              </a:solidFill>
              <a:latin typeface="Arial" charset="0"/>
            </a:endParaRPr>
          </a:p>
        </p:txBody>
      </p:sp>
      <p:pic>
        <p:nvPicPr>
          <p:cNvPr id="7" name="Picture 5"/>
          <p:cNvPicPr/>
          <p:nvPr/>
        </p:nvPicPr>
        <p:blipFill>
          <a:blip r:embed="rId2"/>
          <a:stretch>
            <a:fillRect/>
          </a:stretch>
        </p:blipFill>
        <p:spPr bwMode="auto">
          <a:xfrm>
            <a:off x="-10800" y="-27000"/>
            <a:ext cx="1367640" cy="1367640"/>
          </a:xfrm>
          <a:prstGeom prst="rect">
            <a:avLst/>
          </a:prstGeom>
          <a:ln>
            <a:noFill/>
          </a:ln>
        </p:spPr>
      </p:pic>
      <p:pic>
        <p:nvPicPr>
          <p:cNvPr id="8" name="Picture 4"/>
          <p:cNvPicPr/>
          <p:nvPr/>
        </p:nvPicPr>
        <p:blipFill>
          <a:blip r:embed="rId3"/>
          <a:stretch>
            <a:fillRect/>
          </a:stretch>
        </p:blipFill>
        <p:spPr bwMode="auto">
          <a:xfrm>
            <a:off x="35300" y="4580755"/>
            <a:ext cx="1440000" cy="2160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827640" y="188640"/>
            <a:ext cx="7632360" cy="28080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AA2235"/>
                </a:solidFill>
                <a:latin typeface="Calibri"/>
              </a:rPr>
              <a:t>Постановление о назначении административного наказания не подлежит исполнению в случае, если это постановление не было приведено в исполнение в течение года со дня его вступления в законную силу.</a:t>
            </a:r>
            <a:br>
              <a:rPr lang="ru-RU" sz="1800" b="1" strike="noStrike" spc="-1">
                <a:solidFill>
                  <a:srgbClr val="AA2235"/>
                </a:solidFill>
                <a:latin typeface="Calibri"/>
              </a:rPr>
            </a:br>
            <a:r>
              <a:rPr lang="ru-RU" sz="1800" b="1" i="1" strike="noStrike" spc="-1">
                <a:solidFill>
                  <a:srgbClr val="003399"/>
                </a:solidFill>
                <a:latin typeface="Calibri"/>
              </a:rPr>
              <a:t> </a:t>
            </a:r>
            <a:r>
              <a:rPr lang="ru-RU" sz="1800" b="1" strike="noStrike" spc="-1">
                <a:solidFill>
                  <a:srgbClr val="003399"/>
                </a:solidFill>
                <a:latin typeface="Calibri"/>
              </a:rPr>
              <a:t>Административный штраф должен быть уплачен лицом, привлеченным к административной ответственности, не позднее шестидесяти дней со дня вступления постановления о наложении административного штрафа в законную силу либо со дня истечения срока отсрочки или срока рассрочки.</a:t>
            </a:r>
            <a:br>
              <a:rPr lang="ru-RU" sz="1800" b="1" strike="noStrike" spc="-1">
                <a:solidFill>
                  <a:srgbClr val="003399"/>
                </a:solidFill>
                <a:latin typeface="Calibri"/>
              </a:rPr>
            </a:br>
            <a:endParaRPr lang="ru-RU" sz="1800" b="0" strike="noStrike" spc="-1">
              <a:solidFill>
                <a:srgbClr val="000000"/>
              </a:solidFill>
              <a:latin typeface="Arial" charset="0"/>
            </a:endParaRPr>
          </a:p>
        </p:txBody>
      </p:sp>
      <p:sp>
        <p:nvSpPr>
          <p:cNvPr id="7" name="CustomShape 4"/>
          <p:cNvSpPr/>
          <p:nvPr/>
        </p:nvSpPr>
        <p:spPr bwMode="auto">
          <a:xfrm>
            <a:off x="1476375" y="3286125"/>
            <a:ext cx="7535545" cy="3552825"/>
          </a:xfrm>
          <a:prstGeom prst="rect">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4A452A"/>
                </a:solidFill>
                <a:latin typeface="Calibri"/>
              </a:rPr>
              <a:t>При отсутствии документа, свидетельствующего об уплате административного штрафа, по истечении шестидесяти дней, судья, орган, должностное лицо, вынесшие постановление, направляют соответствующие материалы судебному приставу-исполнителю для взыскания суммы административного штрафа</a:t>
            </a:r>
            <a:endParaRPr lang="ru-RU" sz="1800" b="0" strike="noStrike" spc="-1">
              <a:solidFill>
                <a:srgbClr val="000000"/>
              </a:solidFill>
              <a:latin typeface="Arial" charset="0"/>
            </a:endParaRPr>
          </a:p>
          <a:p>
            <a:pPr algn="ctr">
              <a:lnSpc>
                <a:spcPct val="100000"/>
              </a:lnSpc>
              <a:defRPr/>
            </a:pPr>
            <a:r>
              <a:rPr lang="ru-RU" sz="1800" b="1" i="1" strike="noStrike" spc="-1">
                <a:solidFill>
                  <a:srgbClr val="4A452A"/>
                </a:solidFill>
                <a:latin typeface="Calibri"/>
              </a:rPr>
              <a:t>.</a:t>
            </a:r>
            <a:endParaRPr lang="ru-RU" sz="1800" b="0" strike="noStrike" spc="-1">
              <a:solidFill>
                <a:srgbClr val="000000"/>
              </a:solidFill>
              <a:latin typeface="Arial" charset="0"/>
            </a:endParaRPr>
          </a:p>
          <a:p>
            <a:pPr algn="ctr">
              <a:lnSpc>
                <a:spcPct val="100000"/>
              </a:lnSpc>
              <a:defRPr/>
            </a:pPr>
            <a:r>
              <a:rPr lang="ru-RU" sz="1800" b="1" strike="noStrike" spc="-1">
                <a:solidFill>
                  <a:srgbClr val="339933"/>
                </a:solidFill>
                <a:latin typeface="Calibri"/>
              </a:rPr>
              <a:t> </a:t>
            </a:r>
            <a:r>
              <a:rPr lang="ru-RU" sz="1800" b="1" strike="noStrike" spc="-1">
                <a:solidFill>
                  <a:srgbClr val="632523"/>
                </a:solidFill>
                <a:latin typeface="Calibri"/>
              </a:rPr>
              <a:t>Кроме того, судья, орган, должностное лицо, вынесшие постановление, принимают решение о привлечении лица, не уплатившего административный штраф, к административной ответственности в соответствии</a:t>
            </a:r>
            <a:endParaRPr lang="ru-RU" sz="1800" b="0" strike="noStrike" spc="-1">
              <a:solidFill>
                <a:srgbClr val="000000"/>
              </a:solidFill>
              <a:latin typeface="Arial" charset="0"/>
            </a:endParaRPr>
          </a:p>
          <a:p>
            <a:pPr algn="ctr">
              <a:lnSpc>
                <a:spcPct val="100000"/>
              </a:lnSpc>
              <a:defRPr/>
            </a:pPr>
            <a:r>
              <a:rPr lang="ru-RU" sz="1800" b="1" strike="noStrike" spc="-1">
                <a:solidFill>
                  <a:srgbClr val="632523"/>
                </a:solidFill>
                <a:latin typeface="Calibri"/>
              </a:rPr>
              <a:t> </a:t>
            </a:r>
            <a:r>
              <a:rPr lang="ru-RU" sz="1600" b="1" strike="noStrike" spc="-1">
                <a:solidFill>
                  <a:srgbClr val="632523"/>
                </a:solidFill>
                <a:latin typeface="Calibri"/>
              </a:rPr>
              <a:t>с </a:t>
            </a:r>
            <a:r>
              <a:rPr lang="ru-RU" sz="1600" b="1" u="sng" strike="noStrike" spc="-1">
                <a:solidFill>
                  <a:srgbClr val="632523"/>
                </a:solidFill>
                <a:latin typeface="Calibri"/>
              </a:rPr>
              <a:t>частью 1 статьи 20.25. КоАП РФ (в двойном размере)</a:t>
            </a:r>
            <a:endParaRPr lang="ru-RU" sz="1600" b="0" strike="noStrike" spc="-1">
              <a:solidFill>
                <a:srgbClr val="000000"/>
              </a:solidFill>
              <a:latin typeface="Arial" charset="0"/>
            </a:endParaRPr>
          </a:p>
        </p:txBody>
      </p:sp>
      <p:pic>
        <p:nvPicPr>
          <p:cNvPr id="8" name="Picture 10"/>
          <p:cNvPicPr/>
          <p:nvPr/>
        </p:nvPicPr>
        <p:blipFill>
          <a:blip r:embed="rId2"/>
          <a:stretch>
            <a:fillRect/>
          </a:stretch>
        </p:blipFill>
        <p:spPr bwMode="auto">
          <a:xfrm>
            <a:off x="169920" y="3263760"/>
            <a:ext cx="1141200" cy="1367640"/>
          </a:xfrm>
          <a:prstGeom prst="rect">
            <a:avLst/>
          </a:prstGeom>
          <a:ln>
            <a:noFill/>
          </a:ln>
        </p:spPr>
      </p:pic>
      <p:pic>
        <p:nvPicPr>
          <p:cNvPr id="9" name="Picture 6"/>
          <p:cNvPicPr/>
          <p:nvPr/>
        </p:nvPicPr>
        <p:blipFill>
          <a:blip r:embed="rId3"/>
          <a:stretch>
            <a:fillRect/>
          </a:stretch>
        </p:blipFill>
        <p:spPr bwMode="auto">
          <a:xfrm>
            <a:off x="26640" y="5157360"/>
            <a:ext cx="1361880" cy="872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4"/>
          <p:cNvPicPr/>
          <p:nvPr/>
        </p:nvPicPr>
        <p:blipFill>
          <a:blip r:embed="rId2"/>
          <a:stretch>
            <a:fillRect/>
          </a:stretch>
        </p:blipFill>
        <p:spPr bwMode="auto">
          <a:xfrm>
            <a:off x="35625" y="404550"/>
            <a:ext cx="1171080" cy="1757880"/>
          </a:xfrm>
          <a:prstGeom prst="rect">
            <a:avLst/>
          </a:prstGeom>
          <a:ln>
            <a:noFill/>
          </a:ln>
        </p:spPr>
      </p:pic>
      <p:sp>
        <p:nvSpPr>
          <p:cNvPr id="5" name="TextShape 1"/>
          <p:cNvSpPr/>
          <p:nvPr/>
        </p:nvSpPr>
        <p:spPr bwMode="auto">
          <a:xfrm>
            <a:off x="2123640" y="115920"/>
            <a:ext cx="5256360" cy="360360"/>
          </a:xfrm>
          <a:prstGeom prst="rect">
            <a:avLst/>
          </a:prstGeom>
          <a:solidFill>
            <a:srgbClr val="DDD9C3"/>
          </a:solidFill>
          <a:ln>
            <a:noFill/>
          </a:ln>
        </p:spPr>
        <p:txBody>
          <a:bodyPr anchor="ctr"/>
          <a:lstStyle/>
          <a:p>
            <a:pPr algn="ctr">
              <a:lnSpc>
                <a:spcPct val="100000"/>
              </a:lnSpc>
              <a:defRPr/>
            </a:pPr>
            <a:r>
              <a:rPr lang="ru-RU" sz="2000" b="1" i="1" strike="noStrike" spc="-1">
                <a:solidFill>
                  <a:srgbClr val="C00000"/>
                </a:solidFill>
                <a:latin typeface="Calibri"/>
              </a:rPr>
              <a:t>Дисциплинарные взыскания</a:t>
            </a:r>
            <a:endParaRPr lang="ru-RU" sz="2000" b="0" strike="noStrike" spc="-1">
              <a:solidFill>
                <a:srgbClr val="000000"/>
              </a:solidFill>
              <a:latin typeface="Calibri"/>
            </a:endParaRPr>
          </a:p>
        </p:txBody>
      </p:sp>
      <p:sp>
        <p:nvSpPr>
          <p:cNvPr id="6" name="TextShape 2"/>
          <p:cNvSpPr/>
          <p:nvPr/>
        </p:nvSpPr>
        <p:spPr bwMode="auto">
          <a:xfrm>
            <a:off x="1403280" y="476280"/>
            <a:ext cx="7365600" cy="460800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7" name="Picture 7"/>
          <p:cNvPicPr/>
          <p:nvPr/>
        </p:nvPicPr>
        <p:blipFill>
          <a:blip r:embed="rId3"/>
          <a:stretch>
            <a:fillRect/>
          </a:stretch>
        </p:blipFill>
        <p:spPr bwMode="auto">
          <a:xfrm>
            <a:off x="35825" y="4796510"/>
            <a:ext cx="1150560" cy="945720"/>
          </a:xfrm>
          <a:prstGeom prst="rect">
            <a:avLst/>
          </a:prstGeom>
          <a:ln>
            <a:noFill/>
          </a:ln>
        </p:spPr>
      </p:pic>
      <p:sp>
        <p:nvSpPr>
          <p:cNvPr id="8" name="CustomShape 3"/>
          <p:cNvSpPr/>
          <p:nvPr/>
        </p:nvSpPr>
        <p:spPr bwMode="auto">
          <a:xfrm>
            <a:off x="1320800" y="620395"/>
            <a:ext cx="7715250" cy="612013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0" i="1" strike="noStrike" spc="-1">
                <a:solidFill>
                  <a:srgbClr val="1E4649"/>
                </a:solidFill>
                <a:latin typeface="Calibri"/>
              </a:rPr>
              <a:t>За совершение дисциплинарного проступка, то есть неисполнение или ненадлежащее исполнение работником по его вине возложенных на него трудовых обязанностей, работодатель имеет право применить следующие дисциплинарные взыскания:</a:t>
            </a:r>
            <a:endParaRPr lang="ru-RU" sz="1800" b="0" strike="noStrike" spc="-1">
              <a:solidFill>
                <a:srgbClr val="000000"/>
              </a:solidFill>
              <a:latin typeface="Arial" charset="0"/>
            </a:endParaRPr>
          </a:p>
          <a:p>
            <a:pPr algn="ctr">
              <a:lnSpc>
                <a:spcPct val="100000"/>
              </a:lnSpc>
              <a:defRPr/>
            </a:pPr>
            <a:r>
              <a:rPr lang="ru-RU" sz="1800" b="1" strike="noStrike" spc="-1">
                <a:solidFill>
                  <a:srgbClr val="C00000"/>
                </a:solidFill>
                <a:latin typeface="Calibri"/>
              </a:rPr>
              <a:t>1) замечание;</a:t>
            </a:r>
            <a:endParaRPr lang="ru-RU" sz="1800" b="0" strike="noStrike" spc="-1">
              <a:solidFill>
                <a:srgbClr val="000000"/>
              </a:solidFill>
              <a:latin typeface="Arial" charset="0"/>
            </a:endParaRPr>
          </a:p>
          <a:p>
            <a:pPr algn="ctr">
              <a:lnSpc>
                <a:spcPct val="100000"/>
              </a:lnSpc>
              <a:defRPr/>
            </a:pPr>
            <a:r>
              <a:rPr lang="ru-RU" sz="1800" b="1" i="1" strike="noStrike" spc="-1">
                <a:solidFill>
                  <a:srgbClr val="224B50"/>
                </a:solidFill>
                <a:latin typeface="Calibri"/>
              </a:rPr>
              <a:t>2) выговор;</a:t>
            </a:r>
            <a:endParaRPr lang="ru-RU" sz="1800" b="0" strike="noStrike" spc="-1">
              <a:solidFill>
                <a:srgbClr val="000000"/>
              </a:solidFill>
              <a:latin typeface="Arial" charset="0"/>
            </a:endParaRPr>
          </a:p>
          <a:p>
            <a:pPr algn="ctr">
              <a:lnSpc>
                <a:spcPct val="100000"/>
              </a:lnSpc>
              <a:defRPr/>
            </a:pPr>
            <a:r>
              <a:rPr lang="ru-RU" sz="1800" b="1" strike="noStrike" spc="-1">
                <a:solidFill>
                  <a:srgbClr val="FF9900"/>
                </a:solidFill>
                <a:latin typeface="Calibri"/>
              </a:rPr>
              <a:t>3) увольнение по соответствующим основаниям.</a:t>
            </a:r>
            <a:endParaRPr lang="ru-RU" sz="1800" b="0" strike="noStrike" spc="-1">
              <a:solidFill>
                <a:srgbClr val="000000"/>
              </a:solidFill>
              <a:latin typeface="Arial" charset="0"/>
            </a:endParaRPr>
          </a:p>
          <a:p>
            <a:pPr algn="ctr">
              <a:lnSpc>
                <a:spcPct val="100000"/>
              </a:lnSpc>
              <a:defRPr/>
            </a:pPr>
            <a:r>
              <a:rPr lang="ru-RU" sz="1800" b="0" strike="noStrike" spc="-1">
                <a:solidFill>
                  <a:srgbClr val="0000FF"/>
                </a:solidFill>
                <a:latin typeface="Calibri"/>
              </a:rPr>
              <a:t>Федеральными законами, </a:t>
            </a:r>
            <a:r>
              <a:rPr lang="ru-RU" sz="1800" b="1" strike="noStrike" spc="-1">
                <a:solidFill>
                  <a:srgbClr val="008000"/>
                </a:solidFill>
                <a:latin typeface="Calibri"/>
              </a:rPr>
              <a:t>уставами</a:t>
            </a:r>
            <a:r>
              <a:rPr lang="ru-RU" sz="1800" b="0" strike="noStrike" spc="-1">
                <a:solidFill>
                  <a:srgbClr val="FFFFFF"/>
                </a:solidFill>
                <a:latin typeface="Calibri"/>
              </a:rPr>
              <a:t> и </a:t>
            </a:r>
            <a:r>
              <a:rPr lang="ru-RU" sz="1800" b="1" strike="noStrike" spc="-1">
                <a:solidFill>
                  <a:srgbClr val="008000"/>
                </a:solidFill>
                <a:latin typeface="Calibri"/>
              </a:rPr>
              <a:t>положениями;</a:t>
            </a:r>
            <a:endParaRPr lang="ru-RU" sz="1800" b="0" strike="noStrike" spc="-1">
              <a:solidFill>
                <a:srgbClr val="000000"/>
              </a:solidFill>
              <a:latin typeface="Arial" charset="0"/>
            </a:endParaRPr>
          </a:p>
          <a:p>
            <a:pPr algn="ctr">
              <a:lnSpc>
                <a:spcPct val="100000"/>
              </a:lnSpc>
              <a:defRPr/>
            </a:pPr>
            <a:r>
              <a:rPr lang="ru-RU" sz="1800" b="0" strike="noStrike" spc="-1">
                <a:solidFill>
                  <a:srgbClr val="0000FF"/>
                </a:solidFill>
                <a:latin typeface="Calibri"/>
              </a:rPr>
              <a:t>К дисциплинарным взысканиям, в частности, относится увольнение работника по основаниям,</a:t>
            </a:r>
            <a:endParaRPr lang="ru-RU" sz="1800" b="0" strike="noStrike" spc="-1">
              <a:solidFill>
                <a:srgbClr val="000000"/>
              </a:solidFill>
              <a:latin typeface="Arial" charset="0"/>
            </a:endParaRPr>
          </a:p>
          <a:p>
            <a:pPr algn="ctr">
              <a:lnSpc>
                <a:spcPct val="100000"/>
              </a:lnSpc>
              <a:defRPr/>
            </a:pPr>
            <a:r>
              <a:rPr lang="ru-RU" sz="1800" b="0" strike="noStrike" spc="-1">
                <a:solidFill>
                  <a:srgbClr val="254061"/>
                </a:solidFill>
                <a:latin typeface="Calibri"/>
              </a:rPr>
              <a:t> когда виновные действия, дающие основания для утраты доверия, либо соответственно аморальный проступок совершены работником по месту работы и в связи с исполнением им трудовых обязанностей.</a:t>
            </a:r>
            <a:endParaRPr lang="ru-RU" sz="1800" b="0" strike="noStrike" spc="-1">
              <a:solidFill>
                <a:srgbClr val="000000"/>
              </a:solidFill>
              <a:latin typeface="Arial" charset="0"/>
            </a:endParaRPr>
          </a:p>
          <a:p>
            <a:pPr algn="ctr">
              <a:lnSpc>
                <a:spcPct val="100000"/>
              </a:lnSpc>
              <a:defRPr/>
            </a:pPr>
            <a:r>
              <a:rPr lang="ru-RU" sz="1800" b="1" i="1" strike="noStrike" spc="-1">
                <a:solidFill>
                  <a:srgbClr val="CC3300"/>
                </a:solidFill>
                <a:latin typeface="Calibri"/>
              </a:rPr>
              <a:t>Не допускается применение дисциплинарных взысканий, не предусмотренных федеральными законами, уставами и положениями о дисциплине.</a:t>
            </a:r>
            <a:endParaRPr lang="ru-RU" sz="1800" b="0" strike="noStrike" spc="-1">
              <a:solidFill>
                <a:srgbClr val="000000"/>
              </a:solidFill>
              <a:latin typeface="Arial" charset="0"/>
            </a:endParaRPr>
          </a:p>
          <a:p>
            <a:pPr algn="ctr">
              <a:lnSpc>
                <a:spcPct val="100000"/>
              </a:lnSpc>
              <a:defRPr/>
            </a:pPr>
            <a:r>
              <a:rPr lang="ru-RU" sz="1800" b="1" strike="noStrike" spc="-1">
                <a:solidFill>
                  <a:srgbClr val="0000FF"/>
                </a:solidFill>
                <a:latin typeface="Calibri"/>
              </a:rPr>
              <a:t>При наложении дисциплинарного взыскания должны учитываться тяжесть совершенного проступка и обстоятельства, при которых он был совершен</a:t>
            </a:r>
            <a:endParaRPr lang="ru-RU" sz="1800" b="0" strike="noStrike" spc="-1">
              <a:solidFill>
                <a:srgbClr val="000000"/>
              </a:solidFill>
              <a:latin typeface="Arial" charset="0"/>
            </a:endParaRPr>
          </a:p>
          <a:p>
            <a:pPr>
              <a:lnSpc>
                <a:spcPct val="100000"/>
              </a:lnSpc>
              <a:defRPr/>
            </a:pPr>
            <a:r>
              <a:rPr lang="ru-RU" sz="1800" b="0" strike="noStrike" spc="-1">
                <a:solidFill>
                  <a:srgbClr val="FFFFFF"/>
                </a:solidFill>
                <a:latin typeface="Calibri"/>
              </a:rPr>
              <a:t> </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14"/>
          <p:cNvPicPr/>
          <p:nvPr/>
        </p:nvPicPr>
        <p:blipFill>
          <a:blip r:embed="rId2"/>
          <a:stretch>
            <a:fillRect/>
          </a:stretch>
        </p:blipFill>
        <p:spPr bwMode="auto">
          <a:xfrm>
            <a:off x="210" y="764495"/>
            <a:ext cx="1249200" cy="1152000"/>
          </a:xfrm>
          <a:prstGeom prst="rect">
            <a:avLst/>
          </a:prstGeom>
          <a:ln>
            <a:noFill/>
          </a:ln>
        </p:spPr>
      </p:pic>
      <p:sp>
        <p:nvSpPr>
          <p:cNvPr id="5" name="TextShape 1"/>
          <p:cNvSpPr/>
          <p:nvPr/>
        </p:nvSpPr>
        <p:spPr bwMode="auto">
          <a:xfrm>
            <a:off x="1728720" y="0"/>
            <a:ext cx="6731280" cy="404280"/>
          </a:xfrm>
          <a:prstGeom prst="rect">
            <a:avLst/>
          </a:prstGeom>
          <a:solidFill>
            <a:srgbClr val="C6D9F1"/>
          </a:solidFill>
          <a:ln>
            <a:noFill/>
          </a:ln>
        </p:spPr>
        <p:txBody>
          <a:bodyPr anchor="ctr"/>
          <a:lstStyle/>
          <a:p>
            <a:pPr algn="ctr">
              <a:lnSpc>
                <a:spcPct val="100000"/>
              </a:lnSpc>
              <a:defRPr/>
            </a:pPr>
            <a:r>
              <a:rPr lang="ru-RU" sz="2000" b="1" strike="noStrike" spc="-1">
                <a:solidFill>
                  <a:srgbClr val="000000"/>
                </a:solidFill>
                <a:latin typeface="Calibri"/>
              </a:rPr>
              <a:t>Порядок применения дисциплинарных взысканий</a:t>
            </a:r>
            <a:endParaRPr lang="ru-RU" sz="2000" b="0" strike="noStrike" spc="-1">
              <a:solidFill>
                <a:srgbClr val="000000"/>
              </a:solidFill>
              <a:latin typeface="Calibri"/>
            </a:endParaRPr>
          </a:p>
        </p:txBody>
      </p:sp>
      <p:sp>
        <p:nvSpPr>
          <p:cNvPr id="6" name="TextShape 2"/>
          <p:cNvSpPr/>
          <p:nvPr/>
        </p:nvSpPr>
        <p:spPr bwMode="auto">
          <a:xfrm>
            <a:off x="1927080" y="476280"/>
            <a:ext cx="7198920" cy="538452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7" name="Picture 16"/>
          <p:cNvPicPr/>
          <p:nvPr/>
        </p:nvPicPr>
        <p:blipFill>
          <a:blip r:embed="rId3"/>
          <a:stretch>
            <a:fillRect/>
          </a:stretch>
        </p:blipFill>
        <p:spPr bwMode="auto">
          <a:xfrm>
            <a:off x="210" y="3933020"/>
            <a:ext cx="1187640" cy="1110600"/>
          </a:xfrm>
          <a:prstGeom prst="rect">
            <a:avLst/>
          </a:prstGeom>
          <a:ln>
            <a:noFill/>
          </a:ln>
        </p:spPr>
      </p:pic>
      <p:sp>
        <p:nvSpPr>
          <p:cNvPr id="8" name="CustomShape 3"/>
          <p:cNvSpPr/>
          <p:nvPr/>
        </p:nvSpPr>
        <p:spPr bwMode="auto">
          <a:xfrm>
            <a:off x="1140460" y="462915"/>
            <a:ext cx="7895590" cy="637032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222268"/>
                </a:solidFill>
                <a:latin typeface="Calibri"/>
              </a:rPr>
              <a:t>До применения дисциплинарного взыскания работодатель должен затребовать от работника письменное объяснение. Если по истечении двух рабочих дней указанное объяснение работником не предоставлено, то составляется соответствующий акт.</a:t>
            </a:r>
            <a:endParaRPr lang="ru-RU" sz="1800" b="0" strike="noStrike" spc="-1">
              <a:solidFill>
                <a:srgbClr val="000000"/>
              </a:solidFill>
              <a:latin typeface="Arial" charset="0"/>
            </a:endParaRPr>
          </a:p>
          <a:p>
            <a:pPr algn="ctr">
              <a:lnSpc>
                <a:spcPct val="100000"/>
              </a:lnSpc>
              <a:defRPr/>
            </a:pPr>
            <a:r>
              <a:rPr lang="ru-RU" sz="1800" b="0" i="1" strike="noStrike" spc="-1">
                <a:solidFill>
                  <a:srgbClr val="CC3300"/>
                </a:solidFill>
                <a:latin typeface="Calibri"/>
              </a:rPr>
              <a:t>Непредоставление работником объяснения не является препятствием для применения дисциплинарного взыскания.</a:t>
            </a:r>
            <a:endParaRPr lang="ru-RU" sz="1800" b="0" strike="noStrike" spc="-1">
              <a:solidFill>
                <a:srgbClr val="000000"/>
              </a:solidFill>
              <a:latin typeface="Arial" charset="0"/>
            </a:endParaRPr>
          </a:p>
          <a:p>
            <a:pPr algn="ctr">
              <a:lnSpc>
                <a:spcPct val="100000"/>
              </a:lnSpc>
              <a:defRPr/>
            </a:pPr>
            <a:r>
              <a:rPr lang="ru-RU" sz="1800" b="1" strike="noStrike" spc="-1">
                <a:solidFill>
                  <a:srgbClr val="339933"/>
                </a:solidFill>
                <a:latin typeface="Calibri"/>
              </a:rPr>
              <a:t>Дисциплинарное взыскание применяется не позднее одного месяца со дня обнаружения проступка, не считая времени болезни работника, пребывания его в отпуске, а также времени, необходимого на учет мнения представительного органа работников.</a:t>
            </a:r>
            <a:endParaRPr lang="ru-RU" sz="1800" b="0" strike="noStrike" spc="-1">
              <a:solidFill>
                <a:srgbClr val="000000"/>
              </a:solidFill>
              <a:latin typeface="Arial" charset="0"/>
            </a:endParaRPr>
          </a:p>
          <a:p>
            <a:pPr algn="ctr">
              <a:lnSpc>
                <a:spcPct val="100000"/>
              </a:lnSpc>
              <a:defRPr/>
            </a:pPr>
            <a:r>
              <a:rPr lang="ru-RU" sz="1800" b="0" i="1" strike="noStrike" spc="-1">
                <a:solidFill>
                  <a:srgbClr val="333399"/>
                </a:solidFill>
                <a:latin typeface="Calibri"/>
              </a:rPr>
              <a:t>Дисциплинарное взыскание не может быть применено позднее шести месяцев со дня совершения проступка</a:t>
            </a:r>
            <a:r>
              <a:rPr lang="x-none" altLang="ru-RU" sz="1800" b="0" i="1" strike="noStrike" spc="-1">
                <a:solidFill>
                  <a:srgbClr val="333399"/>
                </a:solidFill>
                <a:latin typeface="Calibri"/>
              </a:rPr>
              <a:t>.</a:t>
            </a:r>
          </a:p>
          <a:p>
            <a:pPr algn="ctr">
              <a:lnSpc>
                <a:spcPct val="100000"/>
              </a:lnSpc>
              <a:defRPr/>
            </a:pPr>
            <a:r>
              <a:rPr lang="ru-RU" sz="1800" b="1" strike="noStrike" spc="-1">
                <a:solidFill>
                  <a:srgbClr val="C00000"/>
                </a:solidFill>
                <a:latin typeface="Calibri"/>
              </a:rPr>
              <a:t>За каждый дисциплинарный проступок может быть применено только одно дисциплинарное взыскание.</a:t>
            </a:r>
            <a:endParaRPr lang="ru-RU" sz="1800" b="0" strike="noStrike" spc="-1">
              <a:solidFill>
                <a:srgbClr val="000000"/>
              </a:solidFill>
              <a:latin typeface="Arial" charset="0"/>
            </a:endParaRPr>
          </a:p>
          <a:p>
            <a:pPr algn="ctr">
              <a:lnSpc>
                <a:spcPct val="100000"/>
              </a:lnSpc>
              <a:defRPr/>
            </a:pPr>
            <a:r>
              <a:rPr lang="ru-RU" sz="1800" b="0" strike="noStrike" spc="-1">
                <a:solidFill>
                  <a:srgbClr val="993366"/>
                </a:solidFill>
                <a:latin typeface="Calibri"/>
              </a:rPr>
              <a:t>Приказ (распоряжение) работодателя о применении дисциплинарного взыскания объявляется работнику под роспись в течение трех рабочих дней со дня его издания</a:t>
            </a:r>
            <a:r>
              <a:rPr lang="x-none" altLang="ru-RU" sz="1800" b="0" strike="noStrike" spc="-1">
                <a:solidFill>
                  <a:srgbClr val="993366"/>
                </a:solidFill>
                <a:latin typeface="Calibri"/>
              </a:rPr>
              <a:t>.</a:t>
            </a:r>
            <a:r>
              <a:rPr lang="ru-RU" sz="1800" b="0" strike="noStrike" spc="-1">
                <a:solidFill>
                  <a:srgbClr val="993366"/>
                </a:solidFill>
                <a:latin typeface="Calibri"/>
              </a:rPr>
              <a:t> </a:t>
            </a:r>
            <a:endParaRPr lang="ru-RU" sz="1800" b="0" strike="noStrike" spc="-1">
              <a:solidFill>
                <a:srgbClr val="000000"/>
              </a:solidFill>
              <a:latin typeface="Arial" charset="0"/>
            </a:endParaRPr>
          </a:p>
          <a:p>
            <a:pPr algn="ctr">
              <a:lnSpc>
                <a:spcPct val="100000"/>
              </a:lnSpc>
              <a:defRPr/>
            </a:pPr>
            <a:r>
              <a:rPr lang="ru-RU" sz="1800" b="1" strike="noStrike" spc="-1">
                <a:solidFill>
                  <a:srgbClr val="7F7F7F"/>
                </a:solidFill>
                <a:latin typeface="Calibri"/>
              </a:rPr>
              <a:t>Дисциплинарное взыскание может быть обжаловано работником в государственную инспекцию труда и (или) органы по рассмотрению индивидуальных трудовых споров.</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16"/>
          <p:cNvPicPr/>
          <p:nvPr/>
        </p:nvPicPr>
        <p:blipFill>
          <a:blip r:embed="rId2"/>
          <a:stretch>
            <a:fillRect/>
          </a:stretch>
        </p:blipFill>
        <p:spPr bwMode="auto">
          <a:xfrm>
            <a:off x="179640" y="5373720"/>
            <a:ext cx="1117080" cy="1044720"/>
          </a:xfrm>
          <a:prstGeom prst="rect">
            <a:avLst/>
          </a:prstGeom>
          <a:ln>
            <a:noFill/>
          </a:ln>
        </p:spPr>
      </p:pic>
      <p:pic>
        <p:nvPicPr>
          <p:cNvPr id="5" name="Picture 14"/>
          <p:cNvPicPr/>
          <p:nvPr/>
        </p:nvPicPr>
        <p:blipFill>
          <a:blip r:embed="rId3"/>
          <a:stretch>
            <a:fillRect/>
          </a:stretch>
        </p:blipFill>
        <p:spPr bwMode="auto">
          <a:xfrm>
            <a:off x="-108000" y="333360"/>
            <a:ext cx="1655280" cy="1471320"/>
          </a:xfrm>
          <a:prstGeom prst="rect">
            <a:avLst/>
          </a:prstGeom>
          <a:ln>
            <a:noFill/>
          </a:ln>
        </p:spPr>
      </p:pic>
      <p:sp>
        <p:nvSpPr>
          <p:cNvPr id="6" name="TextShape 1"/>
          <p:cNvSpPr/>
          <p:nvPr/>
        </p:nvSpPr>
        <p:spPr bwMode="auto">
          <a:xfrm>
            <a:off x="2052565" y="188320"/>
            <a:ext cx="6336000" cy="993600"/>
          </a:xfrm>
          <a:prstGeom prst="rect">
            <a:avLst/>
          </a:prstGeom>
          <a:solidFill>
            <a:srgbClr val="C3D69B"/>
          </a:solidFill>
          <a:ln>
            <a:noFill/>
          </a:ln>
        </p:spPr>
        <p:txBody>
          <a:bodyPr anchor="ctr"/>
          <a:lstStyle/>
          <a:p>
            <a:pPr algn="ctr">
              <a:lnSpc>
                <a:spcPct val="100000"/>
              </a:lnSpc>
              <a:defRPr/>
            </a:pPr>
            <a:r>
              <a:rPr lang="ru-RU" sz="2800" b="1" i="1" strike="noStrike" spc="-1">
                <a:solidFill>
                  <a:srgbClr val="CC3300"/>
                </a:solidFill>
                <a:latin typeface="Calibri"/>
              </a:rPr>
              <a:t>Снятие дисциплинарного взыскания</a:t>
            </a:r>
            <a:endParaRPr lang="ru-RU" sz="2800" b="0" strike="noStrike" spc="-1">
              <a:solidFill>
                <a:srgbClr val="000000"/>
              </a:solidFill>
              <a:latin typeface="Calibri"/>
            </a:endParaRPr>
          </a:p>
        </p:txBody>
      </p:sp>
      <p:sp>
        <p:nvSpPr>
          <p:cNvPr id="7"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8" name="CustomShape 3"/>
          <p:cNvSpPr/>
          <p:nvPr/>
        </p:nvSpPr>
        <p:spPr bwMode="auto">
          <a:xfrm>
            <a:off x="1547640" y="1484640"/>
            <a:ext cx="7344360" cy="525636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i="1" strike="noStrike" spc="-1">
                <a:solidFill>
                  <a:srgbClr val="4A452A"/>
                </a:solidFill>
                <a:latin typeface="Calibri"/>
              </a:rPr>
              <a:t>Если в течение года со дня применения дисциплинарного взыскания работник не будет подвергнут новому дисциплинарному взысканию, то он считается не имеющим дисциплинарного взыскания.</a:t>
            </a:r>
            <a:endParaRPr lang="ru-RU" sz="2000" b="0" strike="noStrike" spc="-1">
              <a:solidFill>
                <a:srgbClr val="000000"/>
              </a:solidFill>
              <a:latin typeface="Arial" charset="0"/>
            </a:endParaRPr>
          </a:p>
          <a:p>
            <a:pPr algn="ctr">
              <a:lnSpc>
                <a:spcPct val="100000"/>
              </a:lnSpc>
              <a:defRPr/>
            </a:pPr>
            <a:endParaRPr lang="ru-RU" sz="2000" b="0" strike="noStrike" spc="-1">
              <a:solidFill>
                <a:srgbClr val="000000"/>
              </a:solidFill>
              <a:latin typeface="Arial" charset="0"/>
            </a:endParaRPr>
          </a:p>
          <a:p>
            <a:pPr algn="ctr">
              <a:lnSpc>
                <a:spcPct val="100000"/>
              </a:lnSpc>
              <a:defRPr/>
            </a:pPr>
            <a:r>
              <a:rPr lang="ru-RU" sz="1800" b="1" strike="noStrike" spc="-1">
                <a:solidFill>
                  <a:srgbClr val="002060"/>
                </a:solidFill>
                <a:latin typeface="Calibri"/>
              </a:rPr>
              <a:t>Работодатель до истечения года со дня применения дисциплинарного взыскания имеет право снять его с работника по собственной инициативе, просьбе самого работника, ходатайству его непосредственного руководителя или представительного органа работников.</a:t>
            </a:r>
            <a:endParaRPr lang="ru-RU" sz="1800" b="0" strike="noStrike" spc="-1">
              <a:solidFill>
                <a:srgbClr val="000000"/>
              </a:solidFill>
              <a:latin typeface="Arial" charset="0"/>
            </a:endParaRPr>
          </a:p>
          <a:p>
            <a:pPr algn="ctr">
              <a:lnSpc>
                <a:spcPct val="100000"/>
              </a:lnSpc>
              <a:defRPr/>
            </a:pPr>
            <a:r>
              <a:rPr lang="ru-RU" sz="1800" b="1" i="1" strike="noStrike" spc="-1">
                <a:solidFill>
                  <a:srgbClr val="FFFFFF"/>
                </a:solidFill>
                <a:latin typeface="Calibri"/>
              </a:rPr>
              <a:t> </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5"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3"/>
          <p:cNvSpPr/>
          <p:nvPr/>
        </p:nvSpPr>
        <p:spPr bwMode="auto">
          <a:xfrm>
            <a:off x="250920" y="333360"/>
            <a:ext cx="8229240" cy="1142640"/>
          </a:xfrm>
          <a:prstGeom prst="rect">
            <a:avLst/>
          </a:prstGeom>
          <a:noFill/>
          <a:ln>
            <a:noFill/>
          </a:ln>
        </p:spPr>
        <p:txBody>
          <a:bodyPr anchor="ctr"/>
          <a:lstStyle/>
          <a:p>
            <a:pPr algn="ctr">
              <a:lnSpc>
                <a:spcPct val="100000"/>
              </a:lnSpc>
              <a:defRPr/>
            </a:pPr>
            <a:r>
              <a:rPr lang="x-none" altLang="ru-RU" sz="4000" b="0" strike="noStrike" spc="-1">
                <a:solidFill>
                  <a:srgbClr val="000000"/>
                </a:solidFill>
                <a:latin typeface="Calibri"/>
              </a:rPr>
              <a:t>Спасибо за внимание!</a:t>
            </a:r>
          </a:p>
        </p:txBody>
      </p:sp>
      <p:pic>
        <p:nvPicPr>
          <p:cNvPr id="8" name="Изображение 7"/>
          <p:cNvPicPr>
            <a:picLocks noChangeAspect="1"/>
          </p:cNvPicPr>
          <p:nvPr/>
        </p:nvPicPr>
        <p:blipFill>
          <a:blip r:embed="rId2"/>
          <a:stretch>
            <a:fillRect/>
          </a:stretch>
        </p:blipFill>
        <p:spPr>
          <a:xfrm>
            <a:off x="1403350" y="1772920"/>
            <a:ext cx="6019165" cy="42856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81440" y="38160"/>
            <a:ext cx="8712360" cy="919800"/>
          </a:xfrm>
          <a:prstGeom prst="rect">
            <a:avLst/>
          </a:prstGeom>
          <a:solidFill>
            <a:schemeClr val="accent1">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70000"/>
              </a:lnSpc>
              <a:defRPr/>
            </a:pPr>
            <a:endParaRPr lang="ru-RU" sz="1800" b="0" strike="noStrike" spc="-1">
              <a:solidFill>
                <a:srgbClr val="000000"/>
              </a:solidFill>
              <a:latin typeface="Arial" charset="0"/>
            </a:endParaRPr>
          </a:p>
          <a:p>
            <a:pPr algn="ctr">
              <a:lnSpc>
                <a:spcPct val="70000"/>
              </a:lnSpc>
              <a:defRPr/>
            </a:pPr>
            <a:r>
              <a:rPr lang="ru-RU" sz="1800" b="1" i="1" strike="noStrike" spc="-1">
                <a:solidFill>
                  <a:srgbClr val="632523"/>
                </a:solidFill>
                <a:latin typeface="Calibri"/>
              </a:rPr>
              <a:t>О СРЕДСТВАХ ИНДИВИДУАЛЬНОЙ ЗАЩИТЫ</a:t>
            </a: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p:txBody>
      </p:sp>
      <p:sp>
        <p:nvSpPr>
          <p:cNvPr id="5" name="CustomShape 2"/>
          <p:cNvSpPr/>
          <p:nvPr/>
        </p:nvSpPr>
        <p:spPr bwMode="auto">
          <a:xfrm>
            <a:off x="179640" y="1106280"/>
            <a:ext cx="8856720" cy="1940759"/>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70000"/>
              </a:lnSpc>
              <a:defRPr/>
            </a:pPr>
            <a:r>
              <a:rPr lang="ru-RU" sz="1800" b="1" strike="noStrike" spc="-1">
                <a:solidFill>
                  <a:srgbClr val="10243E"/>
                </a:solidFill>
                <a:latin typeface="Calibri"/>
              </a:rPr>
              <a:t>Средства индивидуальной защиты (СИЗ) — средства, используемые работником для предотвращения или уменьшения воздействия вредных и опасных производственных факторов, а также для защиты от загрязнения. Применяются в тех случаях, когда безопасность работ не может быть обеспечена конструкцией оборудования, организацией производственных процессов, архитектурно-планировочными решениями и средствами коллективной защиты</a:t>
            </a:r>
            <a:endParaRPr lang="ru-RU" sz="1800" b="0" strike="noStrike" spc="-1">
              <a:solidFill>
                <a:srgbClr val="000000"/>
              </a:solidFill>
              <a:latin typeface="Arial" charset="0"/>
            </a:endParaRPr>
          </a:p>
        </p:txBody>
      </p:sp>
      <p:sp>
        <p:nvSpPr>
          <p:cNvPr id="6" name="CustomShape 3"/>
          <p:cNvSpPr/>
          <p:nvPr/>
        </p:nvSpPr>
        <p:spPr bwMode="auto">
          <a:xfrm>
            <a:off x="395640" y="3285000"/>
            <a:ext cx="8496720" cy="3168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70000"/>
              </a:lnSpc>
              <a:spcBef>
                <a:spcPts val="400"/>
              </a:spcBef>
              <a:defRPr/>
            </a:pPr>
            <a:r>
              <a:rPr lang="ru-RU" sz="2000" b="1" strike="noStrike" spc="-1">
                <a:solidFill>
                  <a:srgbClr val="000000"/>
                </a:solidFill>
                <a:latin typeface="Calibri"/>
              </a:rPr>
              <a:t>Под безопасностью средств индивидуальной защиты понимаются:</a:t>
            </a:r>
            <a:endParaRPr lang="ru-RU" sz="2000" b="0" strike="noStrike" spc="-1">
              <a:solidFill>
                <a:srgbClr val="000000"/>
              </a:solidFill>
              <a:latin typeface="Arial" charset="0"/>
            </a:endParaRPr>
          </a:p>
          <a:p>
            <a:pPr marL="342900" indent="-342900" algn="ctr">
              <a:lnSpc>
                <a:spcPct val="70000"/>
              </a:lnSpc>
              <a:spcBef>
                <a:spcPts val="400"/>
              </a:spcBef>
              <a:defRPr/>
            </a:pPr>
            <a:r>
              <a:rPr lang="ru-RU" sz="2000" b="1" strike="noStrike" spc="-1">
                <a:solidFill>
                  <a:srgbClr val="000000"/>
                </a:solidFill>
                <a:latin typeface="Calibri"/>
              </a:rPr>
              <a:t>- </a:t>
            </a:r>
            <a:r>
              <a:rPr lang="ru-RU" sz="2000" b="1" strike="noStrike" spc="-1">
                <a:solidFill>
                  <a:srgbClr val="336600"/>
                </a:solidFill>
                <a:latin typeface="Calibri"/>
              </a:rPr>
              <a:t>отсутствие недопустимого воздействия на человека, обусловленного использованием средств индивидуальной защиты, в том числе воздействием материалов, из которых они изготовлены;</a:t>
            </a:r>
            <a:endParaRPr lang="ru-RU" sz="2000" b="0" strike="noStrike" spc="-1">
              <a:solidFill>
                <a:srgbClr val="000000"/>
              </a:solidFill>
              <a:latin typeface="Arial" charset="0"/>
            </a:endParaRPr>
          </a:p>
          <a:p>
            <a:pPr marL="342900" indent="-342900" algn="ctr">
              <a:lnSpc>
                <a:spcPct val="70000"/>
              </a:lnSpc>
              <a:spcBef>
                <a:spcPts val="400"/>
              </a:spcBef>
              <a:defRPr/>
            </a:pPr>
            <a:r>
              <a:rPr lang="ru-RU" sz="2000" b="1" strike="noStrike" spc="-1">
                <a:solidFill>
                  <a:srgbClr val="000000"/>
                </a:solidFill>
                <a:latin typeface="Calibri"/>
              </a:rPr>
              <a:t>- </a:t>
            </a:r>
            <a:r>
              <a:rPr lang="ru-RU" sz="2000" b="1" strike="noStrike" spc="-1">
                <a:solidFill>
                  <a:srgbClr val="FF0066"/>
                </a:solidFill>
                <a:latin typeface="Calibri"/>
              </a:rPr>
              <a:t>обеспечение безопасности человека при воздействии на него вредных (опасных) факторов в процессе эксплуатации средств индивидуальной защиты.</a:t>
            </a:r>
            <a:endParaRPr lang="ru-RU" sz="2000" b="0" strike="noStrike" spc="-1">
              <a:solidFill>
                <a:srgbClr val="000000"/>
              </a:solidFill>
              <a:latin typeface="Arial" charset="0"/>
            </a:endParaRPr>
          </a:p>
        </p:txBody>
      </p:sp>
      <p:pic>
        <p:nvPicPr>
          <p:cNvPr id="7" name="Picture 18"/>
          <p:cNvPicPr/>
          <p:nvPr/>
        </p:nvPicPr>
        <p:blipFill>
          <a:blip r:embed="rId2"/>
          <a:stretch>
            <a:fillRect/>
          </a:stretch>
        </p:blipFill>
        <p:spPr bwMode="auto">
          <a:xfrm>
            <a:off x="108000" y="5079960"/>
            <a:ext cx="1007640" cy="972720"/>
          </a:xfrm>
          <a:prstGeom prst="rect">
            <a:avLst/>
          </a:prstGeom>
          <a:ln>
            <a:noFill/>
          </a:ln>
        </p:spPr>
      </p:pic>
      <p:pic>
        <p:nvPicPr>
          <p:cNvPr id="8" name="Picture 7"/>
          <p:cNvPicPr/>
          <p:nvPr/>
        </p:nvPicPr>
        <p:blipFill>
          <a:blip r:embed="rId3"/>
          <a:stretch>
            <a:fillRect/>
          </a:stretch>
        </p:blipFill>
        <p:spPr bwMode="auto">
          <a:xfrm>
            <a:off x="360720" y="2693519"/>
            <a:ext cx="1067760" cy="1067760"/>
          </a:xfrm>
          <a:prstGeom prst="rect">
            <a:avLst/>
          </a:prstGeom>
          <a:ln>
            <a:noFill/>
          </a:ln>
        </p:spPr>
      </p:pic>
      <p:pic>
        <p:nvPicPr>
          <p:cNvPr id="9" name="Picture 7"/>
          <p:cNvPicPr/>
          <p:nvPr/>
        </p:nvPicPr>
        <p:blipFill>
          <a:blip r:embed="rId4"/>
          <a:stretch>
            <a:fillRect/>
          </a:stretch>
        </p:blipFill>
        <p:spPr bwMode="auto">
          <a:xfrm>
            <a:off x="7740000" y="2709000"/>
            <a:ext cx="1149120" cy="1056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26359" y="3789720"/>
            <a:ext cx="8784720" cy="2795400"/>
          </a:xfrm>
          <a:prstGeom prst="rect">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403152"/>
                </a:solidFill>
                <a:latin typeface="Calibri"/>
              </a:rPr>
              <a:t>Разработка указанных нормативных правовых актов осуществляется на основе имеющихся стандартов Системы стандартов безопасности труда (ССБТ), которые устанавливают организационно-методические требования в области охраны труда, нормы, правила и методы оценки состояния безопасности труда и не подпадают под действие законодательства о техническом регулировании. </a:t>
            </a:r>
            <a:endParaRPr lang="ru-RU" sz="2000" b="0" strike="noStrike" spc="-1">
              <a:solidFill>
                <a:srgbClr val="000000"/>
              </a:solidFill>
              <a:latin typeface="Arial" charset="0"/>
            </a:endParaRPr>
          </a:p>
        </p:txBody>
      </p:sp>
      <p:sp>
        <p:nvSpPr>
          <p:cNvPr id="5" name="CustomShape 2"/>
          <p:cNvSpPr/>
          <p:nvPr/>
        </p:nvSpPr>
        <p:spPr bwMode="auto">
          <a:xfrm>
            <a:off x="0" y="188640"/>
            <a:ext cx="8964000" cy="2736000"/>
          </a:xfrm>
          <a:prstGeom prst="roundRect">
            <a:avLst>
              <a:gd name="adj" fmla="val 16667"/>
            </a:avLst>
          </a:prstGeom>
          <a:solidFill>
            <a:schemeClr val="bg1">
              <a:lumMod val="9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000" b="1" i="1" strike="noStrike" spc="-1">
                <a:solidFill>
                  <a:srgbClr val="4A452A"/>
                </a:solidFill>
                <a:latin typeface="Calibri"/>
              </a:rPr>
              <a:t>Вводимые Федеральным законом от 24 июля 2009г. № 206-ФЗ стандарты безопасности труда становятся частью новой системы подзаконных нормативных правовых актов, содержащих государственные нормативные требования охраны труда, и устанавливают обязательные к исполнению нормы, процедуры и критерии, направленные на сохранение жизни и здоровья работников.</a:t>
            </a:r>
            <a:br>
              <a:rPr lang="ru-RU" sz="2000" b="1" i="1" strike="noStrike" spc="-1">
                <a:solidFill>
                  <a:srgbClr val="4A452A"/>
                </a:solidFill>
                <a:latin typeface="Calibri"/>
              </a:rPr>
            </a:br>
            <a:r>
              <a:rPr lang="ru-RU" sz="2000" b="1" i="1" strike="noStrike" spc="-1">
                <a:solidFill>
                  <a:srgbClr val="4A452A"/>
                </a:solidFill>
                <a:latin typeface="Calibri"/>
              </a:rPr>
              <a:t/>
            </a:r>
            <a:br>
              <a:rPr lang="ru-RU" sz="2000" b="1" i="1" strike="noStrike" spc="-1">
                <a:solidFill>
                  <a:srgbClr val="4A452A"/>
                </a:solidFill>
                <a:latin typeface="Calibri"/>
              </a:rPr>
            </a:br>
            <a:endParaRPr lang="ru-RU" sz="2000" b="0" strike="noStrike" spc="-1">
              <a:solidFill>
                <a:srgbClr val="000000"/>
              </a:solidFill>
              <a:latin typeface="Arial" charset="0"/>
            </a:endParaRPr>
          </a:p>
        </p:txBody>
      </p:sp>
      <p:pic>
        <p:nvPicPr>
          <p:cNvPr id="6" name="Picture 5"/>
          <p:cNvPicPr/>
          <p:nvPr/>
        </p:nvPicPr>
        <p:blipFill>
          <a:blip r:embed="rId2"/>
          <a:stretch>
            <a:fillRect/>
          </a:stretch>
        </p:blipFill>
        <p:spPr bwMode="auto">
          <a:xfrm>
            <a:off x="26280" y="2205000"/>
            <a:ext cx="1834920" cy="1836360"/>
          </a:xfrm>
          <a:prstGeom prst="rect">
            <a:avLst/>
          </a:prstGeom>
          <a:ln>
            <a:noFill/>
          </a:ln>
        </p:spPr>
      </p:pic>
      <p:pic>
        <p:nvPicPr>
          <p:cNvPr id="7" name="Picture 5"/>
          <p:cNvPicPr/>
          <p:nvPr/>
        </p:nvPicPr>
        <p:blipFill>
          <a:blip r:embed="rId3"/>
          <a:stretch>
            <a:fillRect/>
          </a:stretch>
        </p:blipFill>
        <p:spPr bwMode="auto">
          <a:xfrm>
            <a:off x="7020360" y="2421000"/>
            <a:ext cx="1800000" cy="1238040"/>
          </a:xfrm>
          <a:prstGeom prst="rect">
            <a:avLst/>
          </a:prstGeom>
          <a:ln>
            <a:noFill/>
          </a:ln>
        </p:spPr>
      </p:pic>
      <p:sp>
        <p:nvSpPr>
          <p:cNvPr id="8" name="CustomShape 3"/>
          <p:cNvSpPr/>
          <p:nvPr/>
        </p:nvSpPr>
        <p:spPr bwMode="auto">
          <a:xfrm>
            <a:off x="4100760" y="2925000"/>
            <a:ext cx="381240" cy="825480"/>
          </a:xfrm>
          <a:prstGeom prst="downArrow">
            <a:avLst>
              <a:gd name="adj1" fmla="val 50000"/>
              <a:gd name="adj2" fmla="val 50000"/>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79640" y="1484640"/>
            <a:ext cx="8568720" cy="113004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70000"/>
              </a:lnSpc>
              <a:defRPr/>
            </a:pPr>
            <a:r>
              <a:rPr lang="ru-RU" sz="1800" b="1" strike="noStrike" spc="-1">
                <a:solidFill>
                  <a:srgbClr val="660033"/>
                </a:solidFill>
                <a:latin typeface="Calibri"/>
              </a:rPr>
              <a:t>В первую группу входят организационно-методические стандарты, содержащие требования к нормированию условий труда, системам управления охраной труда, структуре службы охраны труда и др. </a:t>
            </a:r>
            <a:endParaRPr lang="ru-RU" sz="1800" b="0" strike="noStrike" spc="-1">
              <a:solidFill>
                <a:srgbClr val="000000"/>
              </a:solidFill>
              <a:latin typeface="Arial" charset="0"/>
            </a:endParaRPr>
          </a:p>
        </p:txBody>
      </p:sp>
      <p:sp>
        <p:nvSpPr>
          <p:cNvPr id="5" name="CustomShape 2"/>
          <p:cNvSpPr/>
          <p:nvPr/>
        </p:nvSpPr>
        <p:spPr bwMode="auto">
          <a:xfrm>
            <a:off x="611640" y="2853000"/>
            <a:ext cx="8280720" cy="86364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70000"/>
              </a:lnSpc>
              <a:defRPr/>
            </a:pPr>
            <a:r>
              <a:rPr lang="ru-RU" sz="1800" b="1" strike="noStrike" spc="-1">
                <a:solidFill>
                  <a:srgbClr val="404040"/>
                </a:solidFill>
                <a:latin typeface="Calibri"/>
              </a:rPr>
              <a:t> В состав второй группы входят стандарты спецоценки рабочих мест по условиям труда, которые установят требования нестационарных рабочих мест, временных рабочих мест и др. </a:t>
            </a:r>
            <a:endParaRPr lang="ru-RU" sz="1800" b="0" strike="noStrike" spc="-1">
              <a:solidFill>
                <a:srgbClr val="000000"/>
              </a:solidFill>
              <a:latin typeface="Arial" charset="0"/>
            </a:endParaRPr>
          </a:p>
        </p:txBody>
      </p:sp>
      <p:sp>
        <p:nvSpPr>
          <p:cNvPr id="6" name="CustomShape 3"/>
          <p:cNvSpPr/>
          <p:nvPr/>
        </p:nvSpPr>
        <p:spPr bwMode="auto">
          <a:xfrm>
            <a:off x="395640" y="3953519"/>
            <a:ext cx="8640720" cy="65808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70000"/>
              </a:lnSpc>
              <a:spcBef>
                <a:spcPts val="360"/>
              </a:spcBef>
              <a:defRPr/>
            </a:pPr>
            <a:r>
              <a:rPr lang="ru-RU" sz="1800" b="1" strike="noStrike" spc="-1">
                <a:solidFill>
                  <a:srgbClr val="10243E"/>
                </a:solidFill>
                <a:latin typeface="Calibri"/>
              </a:rPr>
              <a:t>Третью группу составляют стандарты эргономики рабочего места, устанавливающие требования к организации рабочих мест. </a:t>
            </a:r>
            <a:endParaRPr lang="ru-RU" sz="1800" b="0" strike="noStrike" spc="-1">
              <a:solidFill>
                <a:srgbClr val="000000"/>
              </a:solidFill>
              <a:latin typeface="Arial" charset="0"/>
            </a:endParaRPr>
          </a:p>
        </p:txBody>
      </p:sp>
      <p:sp>
        <p:nvSpPr>
          <p:cNvPr id="7" name="CustomShape 4"/>
          <p:cNvSpPr/>
          <p:nvPr/>
        </p:nvSpPr>
        <p:spPr bwMode="auto">
          <a:xfrm>
            <a:off x="179640" y="5943600"/>
            <a:ext cx="8712720" cy="91404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70000"/>
              </a:lnSpc>
              <a:defRPr/>
            </a:pPr>
            <a:r>
              <a:rPr lang="ru-RU" sz="1800" b="1" strike="noStrike" spc="-1">
                <a:solidFill>
                  <a:srgbClr val="660033"/>
                </a:solidFill>
                <a:latin typeface="Calibri"/>
              </a:rPr>
              <a:t> </a:t>
            </a:r>
            <a:r>
              <a:rPr lang="ru-RU" sz="1800" b="1" strike="noStrike" spc="-1">
                <a:solidFill>
                  <a:srgbClr val="000099"/>
                </a:solidFill>
                <a:latin typeface="Calibri"/>
              </a:rPr>
              <a:t>Пятую группу составляют стандарты, устанавливающие требования к проведению оценки профессиональных рисков у работодателей и управлению профессиональными рисками.</a:t>
            </a:r>
            <a:endParaRPr lang="ru-RU" sz="1800" b="0" strike="noStrike" spc="-1">
              <a:solidFill>
                <a:srgbClr val="000000"/>
              </a:solidFill>
              <a:latin typeface="Arial" charset="0"/>
            </a:endParaRPr>
          </a:p>
        </p:txBody>
      </p:sp>
      <p:sp>
        <p:nvSpPr>
          <p:cNvPr id="8" name="CustomShape 5"/>
          <p:cNvSpPr/>
          <p:nvPr/>
        </p:nvSpPr>
        <p:spPr bwMode="auto">
          <a:xfrm>
            <a:off x="179640" y="4869000"/>
            <a:ext cx="8712720" cy="91404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70000"/>
              </a:lnSpc>
              <a:defRPr/>
            </a:pPr>
            <a:r>
              <a:rPr lang="ru-RU" sz="1800" b="1" strike="noStrike" spc="-1">
                <a:solidFill>
                  <a:srgbClr val="403152"/>
                </a:solidFill>
                <a:latin typeface="Calibri"/>
              </a:rPr>
              <a:t>Четвертую группу составляют стандарты мероприятий в области условий и охраны труда, куда будут включены требования к обучению по охране труда, к правильному применению средств индивидуальной и коллективной защиты и др.</a:t>
            </a:r>
            <a:endParaRPr lang="ru-RU" sz="1800" b="0" strike="noStrike" spc="-1">
              <a:solidFill>
                <a:srgbClr val="000000"/>
              </a:solidFill>
              <a:latin typeface="Arial" charset="0"/>
            </a:endParaRPr>
          </a:p>
        </p:txBody>
      </p:sp>
      <p:sp>
        <p:nvSpPr>
          <p:cNvPr id="9" name="CustomShape 6"/>
          <p:cNvSpPr/>
          <p:nvPr/>
        </p:nvSpPr>
        <p:spPr bwMode="auto">
          <a:xfrm>
            <a:off x="179640" y="188640"/>
            <a:ext cx="8712720" cy="1058040"/>
          </a:xfrm>
          <a:prstGeom prst="ellipse">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003399"/>
                </a:solidFill>
                <a:latin typeface="Calibri"/>
              </a:rPr>
              <a:t>Формируется новая структура стандартов безопасности труда из пяти групп.</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60200" y="122040"/>
            <a:ext cx="8856720" cy="342432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400" b="1" strike="noStrike" spc="-1">
                <a:solidFill>
                  <a:srgbClr val="4A452A"/>
                </a:solidFill>
                <a:latin typeface="Calibri"/>
              </a:rPr>
              <a:t>В связи с чем, что в настоящее время полномочия по утверждению правил по охране труда сохранены только у Минтруда и социальной защиты России, которое имеет возможность осуществлять планомерный пересмотр и разработку как межотраслевых, так и отраслевых правил по охране труда.</a:t>
            </a:r>
            <a:endParaRPr lang="ru-RU" sz="2400" b="0" strike="noStrike" spc="-1">
              <a:solidFill>
                <a:srgbClr val="000000"/>
              </a:solidFill>
              <a:latin typeface="Arial" charset="0"/>
            </a:endParaRPr>
          </a:p>
          <a:p>
            <a:pPr algn="ctr">
              <a:lnSpc>
                <a:spcPct val="100000"/>
              </a:lnSpc>
              <a:defRPr/>
            </a:pPr>
            <a:r>
              <a:rPr lang="ru-RU" sz="2400" b="1" strike="noStrike" spc="-1">
                <a:solidFill>
                  <a:srgbClr val="4A452A"/>
                </a:solidFill>
                <a:latin typeface="Calibri"/>
              </a:rPr>
              <a:t> С учетом этого трансформируется структура правил по охране труда из трех основных блоков: </a:t>
            </a:r>
            <a:br>
              <a:rPr lang="ru-RU" sz="2400" b="1" strike="noStrike" spc="-1">
                <a:solidFill>
                  <a:srgbClr val="4A452A"/>
                </a:solidFill>
                <a:latin typeface="Calibri"/>
              </a:rPr>
            </a:br>
            <a:endParaRPr lang="ru-RU" sz="2400" b="0" strike="noStrike" spc="-1">
              <a:solidFill>
                <a:srgbClr val="000000"/>
              </a:solidFill>
              <a:latin typeface="Arial" charset="0"/>
            </a:endParaRPr>
          </a:p>
        </p:txBody>
      </p:sp>
      <p:sp>
        <p:nvSpPr>
          <p:cNvPr id="5" name="CustomShape 2"/>
          <p:cNvSpPr/>
          <p:nvPr/>
        </p:nvSpPr>
        <p:spPr bwMode="auto">
          <a:xfrm>
            <a:off x="149400" y="4006080"/>
            <a:ext cx="8712360" cy="2357280"/>
          </a:xfrm>
          <a:prstGeom prst="rect">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CC0066"/>
                </a:solidFill>
                <a:latin typeface="Calibri"/>
              </a:rPr>
              <a:t>- </a:t>
            </a:r>
            <a:r>
              <a:rPr lang="ru-RU" sz="2000" b="1" strike="noStrike" spc="-1">
                <a:solidFill>
                  <a:srgbClr val="008000"/>
                </a:solidFill>
                <a:latin typeface="Calibri"/>
              </a:rPr>
              <a:t>правила по охране труда по видам экономической деятельности</a:t>
            </a:r>
            <a:r>
              <a:rPr lang="ru-RU" sz="2000" b="1" strike="noStrike" spc="-1">
                <a:solidFill>
                  <a:srgbClr val="CC0066"/>
                </a:solidFill>
                <a:latin typeface="Calibri"/>
              </a:rPr>
              <a:t>, </a:t>
            </a:r>
            <a:br>
              <a:rPr lang="ru-RU" sz="2000" b="1" strike="noStrike" spc="-1">
                <a:solidFill>
                  <a:srgbClr val="CC0066"/>
                </a:solidFill>
                <a:latin typeface="Calibri"/>
              </a:rPr>
            </a:br>
            <a:r>
              <a:rPr lang="ru-RU" sz="2000" b="1" strike="noStrike" spc="-1">
                <a:solidFill>
                  <a:srgbClr val="CC0066"/>
                </a:solidFill>
                <a:latin typeface="Calibri"/>
              </a:rPr>
              <a:t>- </a:t>
            </a:r>
            <a:r>
              <a:rPr lang="ru-RU" sz="2000" b="1" strike="noStrike" spc="-1">
                <a:solidFill>
                  <a:srgbClr val="CC6600"/>
                </a:solidFill>
                <a:latin typeface="Calibri"/>
              </a:rPr>
              <a:t>межотраслевые правила по охране труда -сквозные для всех видов экономической деятельности (например, на автомобильном транспорте)</a:t>
            </a:r>
            <a:br>
              <a:rPr lang="ru-RU" sz="2000" b="1" strike="noStrike" spc="-1">
                <a:solidFill>
                  <a:srgbClr val="CC6600"/>
                </a:solidFill>
                <a:latin typeface="Calibri"/>
              </a:rPr>
            </a:br>
            <a:r>
              <a:rPr lang="ru-RU" sz="2000" b="1" strike="noStrike" spc="-1">
                <a:solidFill>
                  <a:srgbClr val="CC0066"/>
                </a:solidFill>
                <a:latin typeface="Calibri"/>
              </a:rPr>
              <a:t> - правила по охране труда для наиболее травмоопасных </a:t>
            </a:r>
            <a:endParaRPr lang="ru-RU" sz="2000" b="0" strike="noStrike" spc="-1">
              <a:solidFill>
                <a:srgbClr val="000000"/>
              </a:solidFill>
              <a:latin typeface="Arial" charset="0"/>
            </a:endParaRPr>
          </a:p>
          <a:p>
            <a:pPr algn="ctr">
              <a:lnSpc>
                <a:spcPct val="100000"/>
              </a:lnSpc>
              <a:defRPr/>
            </a:pPr>
            <a:r>
              <a:rPr lang="ru-RU" sz="2000" b="1" strike="noStrike" spc="-1">
                <a:solidFill>
                  <a:srgbClr val="CC0066"/>
                </a:solidFill>
                <a:latin typeface="Calibri"/>
              </a:rPr>
              <a:t>работ (например, работы на высоте и т.п.)</a:t>
            </a:r>
            <a:endParaRPr lang="ru-RU" sz="2000" b="0" strike="noStrike" spc="-1">
              <a:solidFill>
                <a:srgbClr val="000000"/>
              </a:solidFill>
              <a:latin typeface="Arial" charset="0"/>
            </a:endParaRPr>
          </a:p>
        </p:txBody>
      </p:sp>
      <p:pic>
        <p:nvPicPr>
          <p:cNvPr id="6" name="Picture 5"/>
          <p:cNvPicPr/>
          <p:nvPr/>
        </p:nvPicPr>
        <p:blipFill>
          <a:blip r:embed="rId2"/>
          <a:stretch>
            <a:fillRect/>
          </a:stretch>
        </p:blipFill>
        <p:spPr bwMode="auto">
          <a:xfrm>
            <a:off x="0" y="2852280"/>
            <a:ext cx="1404720" cy="1402920"/>
          </a:xfrm>
          <a:prstGeom prst="rect">
            <a:avLst/>
          </a:prstGeom>
          <a:ln>
            <a:noFill/>
          </a:ln>
        </p:spPr>
      </p:pic>
      <p:pic>
        <p:nvPicPr>
          <p:cNvPr id="7" name="Picture 16"/>
          <p:cNvPicPr/>
          <p:nvPr/>
        </p:nvPicPr>
        <p:blipFill>
          <a:blip r:embed="rId3"/>
          <a:stretch>
            <a:fillRect/>
          </a:stretch>
        </p:blipFill>
        <p:spPr bwMode="auto">
          <a:xfrm>
            <a:off x="8271360" y="5684039"/>
            <a:ext cx="780840" cy="1175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1979640" y="188640"/>
            <a:ext cx="6912360" cy="6480360"/>
          </a:xfrm>
          <a:prstGeom prst="rect">
            <a:avLst/>
          </a:prstGeom>
          <a:solidFill>
            <a:srgbClr val="FAC090"/>
          </a:solidFill>
          <a:ln>
            <a:noFill/>
          </a:ln>
        </p:spPr>
        <p:txBody>
          <a:bodyPr/>
          <a:lstStyle/>
          <a:p>
            <a:pPr algn="ctr">
              <a:lnSpc>
                <a:spcPct val="100000"/>
              </a:lnSpc>
              <a:spcBef>
                <a:spcPts val="480"/>
              </a:spcBef>
              <a:defRPr/>
            </a:pPr>
            <a:r>
              <a:rPr lang="ru-RU" sz="2400" b="1" strike="noStrike" spc="-1">
                <a:solidFill>
                  <a:srgbClr val="254061"/>
                </a:solidFill>
                <a:latin typeface="Calibri"/>
              </a:rPr>
              <a:t>В соответствии с п.10 Указа Президента РФ </a:t>
            </a:r>
            <a:endParaRPr lang="ru-RU" sz="2400" b="0" strike="noStrike" spc="-1">
              <a:solidFill>
                <a:srgbClr val="000000"/>
              </a:solidFill>
              <a:latin typeface="Calibri"/>
            </a:endParaRPr>
          </a:p>
          <a:p>
            <a:pPr algn="ctr">
              <a:lnSpc>
                <a:spcPct val="100000"/>
              </a:lnSpc>
              <a:spcBef>
                <a:spcPts val="480"/>
              </a:spcBef>
              <a:defRPr/>
            </a:pPr>
            <a:r>
              <a:rPr lang="ru-RU" sz="2400" b="1" strike="noStrike" spc="-1">
                <a:solidFill>
                  <a:srgbClr val="254061"/>
                </a:solidFill>
                <a:latin typeface="Calibri"/>
              </a:rPr>
              <a:t>от 23.05.96г. № 763 </a:t>
            </a:r>
            <a:endParaRPr lang="ru-RU" sz="2400" b="0" strike="noStrike" spc="-1">
              <a:solidFill>
                <a:srgbClr val="000000"/>
              </a:solidFill>
              <a:latin typeface="Calibri"/>
            </a:endParaRPr>
          </a:p>
          <a:p>
            <a:pPr algn="ctr">
              <a:lnSpc>
                <a:spcPct val="100000"/>
              </a:lnSpc>
              <a:spcBef>
                <a:spcPts val="480"/>
              </a:spcBef>
              <a:defRPr/>
            </a:pPr>
            <a:r>
              <a:rPr lang="ru-RU" sz="2400" b="1" strike="noStrike" spc="-1">
                <a:solidFill>
                  <a:srgbClr val="254061"/>
                </a:solidFill>
                <a:latin typeface="Calibri"/>
              </a:rPr>
              <a:t>« О порядке опубликования и вступления в силу .. нормативных правовых актов федеральных органов исполнительной власти»</a:t>
            </a:r>
            <a:endParaRPr lang="ru-RU" sz="2400" b="0" strike="noStrike" spc="-1">
              <a:solidFill>
                <a:srgbClr val="000000"/>
              </a:solidFill>
              <a:latin typeface="Calibri"/>
            </a:endParaRPr>
          </a:p>
          <a:p>
            <a:pPr marL="342900" indent="-342900" algn="ctr">
              <a:lnSpc>
                <a:spcPct val="100000"/>
              </a:lnSpc>
              <a:spcBef>
                <a:spcPts val="400"/>
              </a:spcBef>
              <a:buClr>
                <a:srgbClr val="254061"/>
              </a:buClr>
              <a:buFont typeface="Arial" charset="0"/>
              <a:buChar char="•"/>
              <a:defRPr/>
            </a:pPr>
            <a:r>
              <a:rPr lang="ru-RU" sz="2000" b="1" strike="noStrike" spc="-1">
                <a:solidFill>
                  <a:srgbClr val="254061"/>
                </a:solidFill>
                <a:latin typeface="Calibri"/>
              </a:rPr>
              <a:t> </a:t>
            </a:r>
            <a:r>
              <a:rPr lang="ru-RU" sz="2000" b="1" i="1" strike="noStrike" spc="-1">
                <a:solidFill>
                  <a:srgbClr val="953735"/>
                </a:solidFill>
                <a:latin typeface="Calibri"/>
              </a:rPr>
              <a:t>нормативные правовые акты федеральных органов исполнительной власти .. </a:t>
            </a:r>
            <a:r>
              <a:rPr lang="ru-RU" sz="2000" b="1" strike="noStrike" spc="-1">
                <a:solidFill>
                  <a:srgbClr val="254061"/>
                </a:solidFill>
                <a:latin typeface="Calibri"/>
              </a:rPr>
              <a:t>,</a:t>
            </a:r>
            <a:endParaRPr lang="ru-RU" sz="2000" b="0" strike="noStrike" spc="-1">
              <a:solidFill>
                <a:srgbClr val="000000"/>
              </a:solidFill>
              <a:latin typeface="Calibri"/>
            </a:endParaRPr>
          </a:p>
          <a:p>
            <a:pPr marL="342900" indent="-342900" algn="ctr">
              <a:lnSpc>
                <a:spcPct val="100000"/>
              </a:lnSpc>
              <a:spcBef>
                <a:spcPts val="400"/>
              </a:spcBef>
              <a:buClr>
                <a:srgbClr val="4A452A"/>
              </a:buClr>
              <a:buFont typeface="Arial" charset="0"/>
              <a:buChar char="•"/>
              <a:defRPr/>
            </a:pPr>
            <a:r>
              <a:rPr lang="ru-RU" sz="2000" b="1" strike="noStrike" spc="-1">
                <a:solidFill>
                  <a:srgbClr val="4A452A"/>
                </a:solidFill>
                <a:latin typeface="Calibri"/>
              </a:rPr>
              <a:t> не прошедшие государственную регистрацию,</a:t>
            </a:r>
            <a:endParaRPr lang="ru-RU" sz="2000" b="0" strike="noStrike" spc="-1">
              <a:solidFill>
                <a:srgbClr val="000000"/>
              </a:solidFill>
              <a:latin typeface="Calibri"/>
            </a:endParaRPr>
          </a:p>
          <a:p>
            <a:pPr marL="342900" indent="-342900" algn="ctr">
              <a:lnSpc>
                <a:spcPct val="100000"/>
              </a:lnSpc>
              <a:spcBef>
                <a:spcPts val="400"/>
              </a:spcBef>
              <a:buClr>
                <a:srgbClr val="4A452A"/>
              </a:buClr>
              <a:buFont typeface="Arial" charset="0"/>
              <a:buChar char="•"/>
              <a:defRPr/>
            </a:pPr>
            <a:r>
              <a:rPr lang="ru-RU" sz="2000" b="1" strike="noStrike" spc="-1">
                <a:solidFill>
                  <a:srgbClr val="4A452A"/>
                </a:solidFill>
                <a:latin typeface="Calibri"/>
              </a:rPr>
              <a:t> а также  зарегистрированные, но не опубликованные в не установленном порядке,</a:t>
            </a:r>
            <a:endParaRPr lang="ru-RU" sz="2000" b="0" strike="noStrike" spc="-1">
              <a:solidFill>
                <a:srgbClr val="000000"/>
              </a:solidFill>
              <a:latin typeface="Calibri"/>
            </a:endParaRPr>
          </a:p>
          <a:p>
            <a:pPr marL="342900" indent="-342900" algn="ctr">
              <a:lnSpc>
                <a:spcPct val="100000"/>
              </a:lnSpc>
              <a:spcBef>
                <a:spcPts val="400"/>
              </a:spcBef>
              <a:buClr>
                <a:srgbClr val="254061"/>
              </a:buClr>
              <a:buFont typeface="Arial" charset="0"/>
              <a:buChar char="•"/>
              <a:defRPr/>
            </a:pPr>
            <a:r>
              <a:rPr lang="ru-RU" sz="2000" b="1" strike="noStrike" spc="-1">
                <a:solidFill>
                  <a:srgbClr val="254061"/>
                </a:solidFill>
                <a:latin typeface="Calibri"/>
              </a:rPr>
              <a:t> </a:t>
            </a:r>
            <a:r>
              <a:rPr lang="ru-RU" sz="2000" b="1" strike="noStrike" spc="-1">
                <a:solidFill>
                  <a:srgbClr val="215968"/>
                </a:solidFill>
                <a:latin typeface="Calibri"/>
              </a:rPr>
              <a:t>не влекут правовых последствий как не вступившие в силу и</a:t>
            </a:r>
            <a:endParaRPr lang="ru-RU" sz="2000" b="0" strike="noStrike" spc="-1">
              <a:solidFill>
                <a:srgbClr val="000000"/>
              </a:solidFill>
              <a:latin typeface="Calibri"/>
            </a:endParaRPr>
          </a:p>
          <a:p>
            <a:pPr marL="342900" indent="-342900" algn="ctr">
              <a:lnSpc>
                <a:spcPct val="100000"/>
              </a:lnSpc>
              <a:spcBef>
                <a:spcPts val="400"/>
              </a:spcBef>
              <a:buClr>
                <a:srgbClr val="254061"/>
              </a:buClr>
              <a:buFont typeface="Arial" charset="0"/>
              <a:buChar char="•"/>
              <a:defRPr/>
            </a:pPr>
            <a:r>
              <a:rPr lang="ru-RU" sz="2000" b="1" strike="noStrike" spc="-1">
                <a:solidFill>
                  <a:srgbClr val="254061"/>
                </a:solidFill>
                <a:latin typeface="Calibri"/>
              </a:rPr>
              <a:t> </a:t>
            </a:r>
            <a:r>
              <a:rPr lang="ru-RU" sz="2000" b="1" i="1" strike="noStrike" spc="-1">
                <a:solidFill>
                  <a:srgbClr val="4A452A"/>
                </a:solidFill>
                <a:latin typeface="Calibri"/>
              </a:rPr>
              <a:t>не могут служить основанием для регулирования соответствующих правоотношений, применения санкций к гражданам, должностным лицам и организациям за невыполнение содержащихся в них предписаний. </a:t>
            </a:r>
            <a:endParaRPr lang="ru-RU" sz="2000" b="0" strike="noStrike" spc="-1">
              <a:solidFill>
                <a:srgbClr val="000000"/>
              </a:solidFill>
              <a:latin typeface="Calibri"/>
            </a:endParaRPr>
          </a:p>
          <a:p>
            <a:pPr marL="342900" indent="-342900" algn="ctr">
              <a:lnSpc>
                <a:spcPct val="100000"/>
              </a:lnSpc>
              <a:spcBef>
                <a:spcPts val="400"/>
              </a:spcBef>
              <a:buClr>
                <a:srgbClr val="C00000"/>
              </a:buClr>
              <a:buFont typeface="Arial" charset="0"/>
              <a:buChar char="•"/>
              <a:defRPr/>
            </a:pPr>
            <a:r>
              <a:rPr lang="ru-RU" sz="2000" b="1" strike="noStrike" spc="-1">
                <a:solidFill>
                  <a:srgbClr val="C00000"/>
                </a:solidFill>
                <a:latin typeface="Calibri"/>
              </a:rPr>
              <a:t>На указанные акты нельзя ссылаться при разрешении споров</a:t>
            </a:r>
            <a:endParaRPr lang="ru-RU" sz="2000" b="0" strike="noStrike" spc="-1">
              <a:solidFill>
                <a:srgbClr val="000000"/>
              </a:solidFill>
              <a:latin typeface="Calibri"/>
            </a:endParaRPr>
          </a:p>
        </p:txBody>
      </p:sp>
      <p:pic>
        <p:nvPicPr>
          <p:cNvPr id="5" name="Picture 6"/>
          <p:cNvPicPr/>
          <p:nvPr/>
        </p:nvPicPr>
        <p:blipFill>
          <a:blip r:embed="rId2"/>
          <a:stretch>
            <a:fillRect/>
          </a:stretch>
        </p:blipFill>
        <p:spPr bwMode="auto">
          <a:xfrm>
            <a:off x="107640" y="476640"/>
            <a:ext cx="1814400" cy="1379160"/>
          </a:xfrm>
          <a:prstGeom prst="rect">
            <a:avLst/>
          </a:prstGeom>
          <a:ln>
            <a:noFill/>
          </a:ln>
        </p:spPr>
      </p:pic>
      <p:pic>
        <p:nvPicPr>
          <p:cNvPr id="6" name="Picture 19"/>
          <p:cNvPicPr/>
          <p:nvPr/>
        </p:nvPicPr>
        <p:blipFill>
          <a:blip r:embed="rId3"/>
          <a:stretch>
            <a:fillRect/>
          </a:stretch>
        </p:blipFill>
        <p:spPr bwMode="auto">
          <a:xfrm>
            <a:off x="323640" y="5157360"/>
            <a:ext cx="1382400" cy="1185840"/>
          </a:xfrm>
          <a:prstGeom prst="rect">
            <a:avLst/>
          </a:prstGeom>
          <a:ln>
            <a:noFill/>
          </a:ln>
        </p:spPr>
      </p:pic>
      <p:pic>
        <p:nvPicPr>
          <p:cNvPr id="7" name="Picture 9"/>
          <p:cNvPicPr/>
          <p:nvPr/>
        </p:nvPicPr>
        <p:blipFill>
          <a:blip r:embed="rId4"/>
          <a:stretch>
            <a:fillRect/>
          </a:stretch>
        </p:blipFill>
        <p:spPr bwMode="auto">
          <a:xfrm>
            <a:off x="318240" y="2493000"/>
            <a:ext cx="1275840" cy="1852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2411640" y="260640"/>
            <a:ext cx="6552360" cy="6408360"/>
          </a:xfrm>
          <a:prstGeom prst="rect">
            <a:avLst/>
          </a:prstGeom>
          <a:solidFill>
            <a:srgbClr val="F2DCDB"/>
          </a:solidFill>
          <a:ln>
            <a:noFill/>
          </a:ln>
        </p:spPr>
        <p:txBody>
          <a:bodyPr/>
          <a:lstStyle/>
          <a:p>
            <a:pPr marL="342900" indent="-342900" algn="ctr">
              <a:lnSpc>
                <a:spcPct val="100000"/>
              </a:lnSpc>
              <a:spcBef>
                <a:spcPts val="480"/>
              </a:spcBef>
              <a:buClr>
                <a:srgbClr val="31859C"/>
              </a:buClr>
              <a:buFont typeface="Arial" charset="0"/>
              <a:buChar char="•"/>
              <a:defRPr/>
            </a:pPr>
            <a:r>
              <a:rPr lang="ru-RU" sz="2400" b="1" i="1" strike="noStrike" spc="-1" dirty="0" smtClean="0">
                <a:solidFill>
                  <a:srgbClr val="31859C"/>
                </a:solidFill>
                <a:latin typeface="Calibri"/>
              </a:rPr>
              <a:t>Рассмотрим </a:t>
            </a:r>
            <a:r>
              <a:rPr lang="ru-RU" sz="2400" b="1" i="1" strike="noStrike" spc="-1" dirty="0">
                <a:solidFill>
                  <a:srgbClr val="31859C"/>
                </a:solidFill>
                <a:latin typeface="Calibri"/>
              </a:rPr>
              <a:t>последние принятые нормативные правовые акты, содержащие государственные нормативные требования охраны труда</a:t>
            </a:r>
            <a:endParaRPr lang="ru-RU" sz="2400" b="0" strike="noStrike" spc="-1" dirty="0">
              <a:solidFill>
                <a:srgbClr val="000000"/>
              </a:solidFill>
              <a:latin typeface="Calibri"/>
            </a:endParaRPr>
          </a:p>
          <a:p>
            <a:pPr algn="ctr">
              <a:lnSpc>
                <a:spcPct val="100000"/>
              </a:lnSpc>
              <a:spcBef>
                <a:spcPts val="480"/>
              </a:spcBef>
              <a:defRPr/>
            </a:pPr>
            <a:endParaRPr lang="ru-RU" sz="2400" b="0" strike="noStrike" spc="-1" dirty="0">
              <a:solidFill>
                <a:srgbClr val="000000"/>
              </a:solidFill>
              <a:latin typeface="Calibri"/>
            </a:endParaRPr>
          </a:p>
          <a:p>
            <a:pPr marL="342900" indent="-342900" algn="ctr">
              <a:lnSpc>
                <a:spcPct val="100000"/>
              </a:lnSpc>
              <a:spcBef>
                <a:spcPts val="480"/>
              </a:spcBef>
              <a:buClr>
                <a:srgbClr val="000000"/>
              </a:buClr>
              <a:buFont typeface="Arial" charset="0"/>
              <a:buChar char="•"/>
              <a:defRPr/>
            </a:pPr>
            <a:r>
              <a:rPr lang="ru-RU" sz="2400" b="1" strike="noStrike" spc="-1" dirty="0">
                <a:solidFill>
                  <a:srgbClr val="000000"/>
                </a:solidFill>
                <a:latin typeface="Calibri"/>
              </a:rPr>
              <a:t>Так, приказом Министерства труда и социальной защиты Российской Федерации № 328н от 24 июля 2013г.</a:t>
            </a:r>
            <a:br>
              <a:rPr lang="ru-RU" sz="2400" b="1" strike="noStrike" spc="-1" dirty="0">
                <a:solidFill>
                  <a:srgbClr val="000000"/>
                </a:solidFill>
                <a:latin typeface="Calibri"/>
              </a:rPr>
            </a:br>
            <a:r>
              <a:rPr lang="ru-RU" sz="2400" b="1" strike="noStrike" spc="-1" dirty="0">
                <a:solidFill>
                  <a:srgbClr val="000000"/>
                </a:solidFill>
                <a:latin typeface="Calibri"/>
              </a:rPr>
              <a:t> </a:t>
            </a:r>
            <a:r>
              <a:rPr lang="ru-RU" sz="2000" b="1" strike="noStrike" spc="-1" dirty="0">
                <a:solidFill>
                  <a:srgbClr val="254061"/>
                </a:solidFill>
                <a:latin typeface="Calibri"/>
              </a:rPr>
              <a:t>зарегистрированным Минюстом России 12 декабря 2013г.</a:t>
            </a:r>
            <a:br>
              <a:rPr lang="ru-RU" sz="2000" b="1" strike="noStrike" spc="-1" dirty="0">
                <a:solidFill>
                  <a:srgbClr val="254061"/>
                </a:solidFill>
                <a:latin typeface="Calibri"/>
              </a:rPr>
            </a:br>
            <a:r>
              <a:rPr lang="ru-RU" sz="2400" b="1" strike="noStrike" spc="-1" dirty="0">
                <a:solidFill>
                  <a:srgbClr val="000000"/>
                </a:solidFill>
                <a:latin typeface="Calibri"/>
              </a:rPr>
              <a:t> </a:t>
            </a:r>
            <a:r>
              <a:rPr lang="ru-RU" sz="2400" b="1" i="1" strike="noStrike" spc="-1" dirty="0">
                <a:solidFill>
                  <a:srgbClr val="953735"/>
                </a:solidFill>
                <a:latin typeface="Calibri"/>
              </a:rPr>
              <a:t>регистрационный №30593</a:t>
            </a:r>
            <a:endParaRPr lang="ru-RU" sz="2400" b="0" strike="noStrike" spc="-1" dirty="0">
              <a:solidFill>
                <a:srgbClr val="000000"/>
              </a:solidFill>
              <a:latin typeface="Calibri"/>
            </a:endParaRPr>
          </a:p>
          <a:p>
            <a:pPr marL="342900" indent="-342900" algn="ctr">
              <a:lnSpc>
                <a:spcPct val="100000"/>
              </a:lnSpc>
              <a:spcBef>
                <a:spcPts val="640"/>
              </a:spcBef>
              <a:buClr>
                <a:srgbClr val="953735"/>
              </a:buClr>
              <a:buFont typeface="Arial" charset="0"/>
              <a:buChar char="•"/>
              <a:defRPr/>
            </a:pPr>
            <a:r>
              <a:rPr lang="ru-RU" sz="2400" b="1" i="1" strike="noStrike" spc="-1" dirty="0">
                <a:solidFill>
                  <a:srgbClr val="953735"/>
                </a:solidFill>
                <a:latin typeface="Calibri"/>
              </a:rPr>
              <a:t> </a:t>
            </a:r>
            <a:r>
              <a:rPr lang="ru-RU" sz="2400" b="1" strike="noStrike" spc="-1" dirty="0">
                <a:solidFill>
                  <a:srgbClr val="404040"/>
                </a:solidFill>
                <a:latin typeface="Calibri"/>
              </a:rPr>
              <a:t>утверждены</a:t>
            </a:r>
            <a:br>
              <a:rPr lang="ru-RU" sz="2400" b="1" strike="noStrike" spc="-1" dirty="0">
                <a:solidFill>
                  <a:srgbClr val="404040"/>
                </a:solidFill>
                <a:latin typeface="Calibri"/>
              </a:rPr>
            </a:br>
            <a:r>
              <a:rPr lang="ru-RU" sz="3200" b="1" strike="noStrike" spc="-1" dirty="0">
                <a:solidFill>
                  <a:srgbClr val="BC2D10"/>
                </a:solidFill>
                <a:latin typeface="Calibri"/>
              </a:rPr>
              <a:t>Правила по охране труда при эксплуатации электроустановок</a:t>
            </a:r>
            <a:endParaRPr lang="ru-RU" sz="3200" b="0" strike="noStrike" spc="-1" dirty="0">
              <a:solidFill>
                <a:srgbClr val="000000"/>
              </a:solidFill>
              <a:latin typeface="Calibri"/>
            </a:endParaRPr>
          </a:p>
          <a:p>
            <a:pPr marL="342900" indent="-342900" algn="ctr">
              <a:lnSpc>
                <a:spcPct val="100000"/>
              </a:lnSpc>
              <a:spcBef>
                <a:spcPts val="560"/>
              </a:spcBef>
              <a:buClr>
                <a:srgbClr val="BC2D10"/>
              </a:buClr>
              <a:buFont typeface="Arial" charset="0"/>
              <a:buChar char="•"/>
              <a:defRPr/>
            </a:pPr>
            <a:r>
              <a:rPr lang="ru-RU" sz="2800" b="1" strike="noStrike" spc="-1" dirty="0">
                <a:solidFill>
                  <a:srgbClr val="BC2D10"/>
                </a:solidFill>
                <a:latin typeface="Calibri"/>
              </a:rPr>
              <a:t> </a:t>
            </a:r>
            <a:r>
              <a:rPr lang="ru-RU" sz="2400" b="1" strike="noStrike" spc="-1" dirty="0">
                <a:solidFill>
                  <a:srgbClr val="604A7B"/>
                </a:solidFill>
                <a:latin typeface="Calibri"/>
              </a:rPr>
              <a:t>введены в действие</a:t>
            </a:r>
            <a:br>
              <a:rPr lang="ru-RU" sz="2400" b="1" strike="noStrike" spc="-1" dirty="0">
                <a:solidFill>
                  <a:srgbClr val="604A7B"/>
                </a:solidFill>
                <a:latin typeface="Calibri"/>
              </a:rPr>
            </a:br>
            <a:r>
              <a:rPr lang="ru-RU" sz="2400" b="1" strike="noStrike" spc="-1" dirty="0">
                <a:solidFill>
                  <a:srgbClr val="604A7B"/>
                </a:solidFill>
                <a:latin typeface="Calibri"/>
              </a:rPr>
              <a:t> с 4 августа 2014г.</a:t>
            </a:r>
            <a:br>
              <a:rPr lang="ru-RU" sz="2400" b="1" strike="noStrike" spc="-1" dirty="0">
                <a:solidFill>
                  <a:srgbClr val="604A7B"/>
                </a:solidFill>
                <a:latin typeface="Calibri"/>
              </a:rPr>
            </a:br>
            <a:r>
              <a:rPr lang="ru-RU" sz="2400" b="1" i="1" strike="noStrike" spc="-1" dirty="0">
                <a:solidFill>
                  <a:srgbClr val="604A7B"/>
                </a:solidFill>
                <a:latin typeface="Calibri"/>
              </a:rPr>
              <a:t> </a:t>
            </a:r>
            <a:endParaRPr lang="ru-RU" sz="2400" b="0" strike="noStrike" spc="-1" dirty="0">
              <a:solidFill>
                <a:srgbClr val="000000"/>
              </a:solidFill>
              <a:latin typeface="Calibri"/>
            </a:endParaRPr>
          </a:p>
        </p:txBody>
      </p:sp>
      <p:pic>
        <p:nvPicPr>
          <p:cNvPr id="5" name="Picture 5"/>
          <p:cNvPicPr/>
          <p:nvPr/>
        </p:nvPicPr>
        <p:blipFill>
          <a:blip r:embed="rId2"/>
          <a:stretch>
            <a:fillRect/>
          </a:stretch>
        </p:blipFill>
        <p:spPr bwMode="auto">
          <a:xfrm>
            <a:off x="179640" y="260640"/>
            <a:ext cx="1728000" cy="2487960"/>
          </a:xfrm>
          <a:prstGeom prst="rect">
            <a:avLst/>
          </a:prstGeom>
          <a:ln>
            <a:noFill/>
          </a:ln>
        </p:spPr>
      </p:pic>
      <p:pic>
        <p:nvPicPr>
          <p:cNvPr id="6" name="Picture 4"/>
          <p:cNvPicPr/>
          <p:nvPr/>
        </p:nvPicPr>
        <p:blipFill>
          <a:blip r:embed="rId3"/>
          <a:stretch>
            <a:fillRect/>
          </a:stretch>
        </p:blipFill>
        <p:spPr bwMode="auto">
          <a:xfrm>
            <a:off x="368280" y="3174480"/>
            <a:ext cx="1212480" cy="671040"/>
          </a:xfrm>
          <a:prstGeom prst="rect">
            <a:avLst/>
          </a:prstGeom>
          <a:ln>
            <a:noFill/>
          </a:ln>
        </p:spPr>
      </p:pic>
      <p:pic>
        <p:nvPicPr>
          <p:cNvPr id="7" name="Picture 2"/>
          <p:cNvPicPr/>
          <p:nvPr/>
        </p:nvPicPr>
        <p:blipFill>
          <a:blip r:embed="rId4"/>
          <a:stretch>
            <a:fillRect/>
          </a:stretch>
        </p:blipFill>
        <p:spPr bwMode="auto">
          <a:xfrm>
            <a:off x="368280" y="4365000"/>
            <a:ext cx="1350000" cy="2183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5" name="CustomShape 2"/>
          <p:cNvSpPr/>
          <p:nvPr/>
        </p:nvSpPr>
        <p:spPr bwMode="auto">
          <a:xfrm>
            <a:off x="381600" y="1196640"/>
            <a:ext cx="8424720" cy="32148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defRPr/>
            </a:pPr>
            <a:r>
              <a:rPr lang="ru-RU" sz="1800" b="1" i="1" strike="noStrike" spc="-1">
                <a:solidFill>
                  <a:srgbClr val="953735"/>
                </a:solidFill>
                <a:latin typeface="Calibri"/>
              </a:rPr>
              <a:t> </a:t>
            </a:r>
            <a:r>
              <a:rPr lang="ru-RU" sz="1600" b="1" i="1" strike="noStrike" spc="-1">
                <a:solidFill>
                  <a:srgbClr val="953735"/>
                </a:solidFill>
                <a:latin typeface="Calibri"/>
              </a:rPr>
              <a:t>Правила практически исключают пробел нормативного регулирования, касающийся требований сохранения жизни и здоровья работников при техническом обслуживании электроустановок, проводящих в них оперативные переключения, организующих и выполняющих строительные, монтажные, наладочные, ремонтные работы, испытания и измерения.</a:t>
            </a:r>
            <a:endParaRPr lang="ru-RU" sz="1600" b="0" strike="noStrike" spc="-1">
              <a:solidFill>
                <a:srgbClr val="000000"/>
              </a:solidFill>
              <a:latin typeface="Arial" charset="0"/>
            </a:endParaRPr>
          </a:p>
          <a:p>
            <a:pPr>
              <a:lnSpc>
                <a:spcPct val="100000"/>
              </a:lnSpc>
              <a:defRPr/>
            </a:pPr>
            <a:endParaRPr lang="ru-RU" sz="1600" b="0" strike="noStrike" spc="-1">
              <a:solidFill>
                <a:srgbClr val="000000"/>
              </a:solidFill>
              <a:latin typeface="Arial" charset="0"/>
            </a:endParaRPr>
          </a:p>
          <a:p>
            <a:pPr>
              <a:lnSpc>
                <a:spcPct val="100000"/>
              </a:lnSpc>
              <a:defRPr/>
            </a:pPr>
            <a:r>
              <a:rPr lang="ru-RU" sz="1600" b="1" strike="noStrike" spc="-1">
                <a:solidFill>
                  <a:srgbClr val="1E1C11"/>
                </a:solidFill>
                <a:latin typeface="Calibri"/>
              </a:rPr>
              <a:t>Учитывая, что действующие «Межотраслевые правила по охране труда (правила безопасности) при эксплуатации электроустановок» (ПОТРМ-016-2001) не были зарегистрированы Минюстом России, в 2012 г. Минюст России направил письмо от 13.03.2012 №01/18488 –ВЕ в Минэнерго России о необходимости отмены ПОТРМ-016-2001, как не имеющих юридической силы</a:t>
            </a:r>
            <a:endParaRPr lang="ru-RU" sz="1600" b="0" strike="noStrike" spc="-1">
              <a:solidFill>
                <a:srgbClr val="000000"/>
              </a:solidFill>
              <a:latin typeface="Arial" charset="0"/>
            </a:endParaRPr>
          </a:p>
        </p:txBody>
      </p:sp>
      <p:sp>
        <p:nvSpPr>
          <p:cNvPr id="6" name="CustomShape 3"/>
          <p:cNvSpPr/>
          <p:nvPr/>
        </p:nvSpPr>
        <p:spPr bwMode="auto">
          <a:xfrm>
            <a:off x="683640" y="0"/>
            <a:ext cx="8006400" cy="1196280"/>
          </a:xfrm>
          <a:prstGeom prst="ellipse">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1E1C11"/>
                </a:solidFill>
                <a:latin typeface="Calibri"/>
              </a:rPr>
              <a:t>Область применения Правил по охране труда при эксплуатации электроустановок</a:t>
            </a:r>
            <a:endParaRPr lang="ru-RU" sz="2000" b="0" strike="noStrike" spc="-1">
              <a:solidFill>
                <a:srgbClr val="000000"/>
              </a:solidFill>
              <a:latin typeface="Arial" charset="0"/>
            </a:endParaRPr>
          </a:p>
        </p:txBody>
      </p:sp>
      <p:sp>
        <p:nvSpPr>
          <p:cNvPr id="7" name="CustomShape 4"/>
          <p:cNvSpPr/>
          <p:nvPr/>
        </p:nvSpPr>
        <p:spPr bwMode="auto">
          <a:xfrm>
            <a:off x="381600" y="4581000"/>
            <a:ext cx="8424720" cy="216000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i="1" strike="noStrike" spc="-1">
                <a:solidFill>
                  <a:srgbClr val="953735"/>
                </a:solidFill>
                <a:latin typeface="Calibri"/>
              </a:rPr>
              <a:t>данные Правила  разработаны на основе ПОТРМ-016-2001 с максимально возможным сохранением порядка и последовательности изложений их требований. Однако, документ претерпел существенные изменения в редакционной части из-за необходимости встраивания в текстовую часть терминологии и ряда сокращений.</a:t>
            </a:r>
            <a:endParaRPr lang="ru-RU" sz="20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p:cNvPicPr/>
          <p:nvPr/>
        </p:nvPicPr>
        <p:blipFill>
          <a:blip r:embed="rId2"/>
          <a:stretch>
            <a:fillRect/>
          </a:stretch>
        </p:blipFill>
        <p:spPr bwMode="auto">
          <a:xfrm>
            <a:off x="19080" y="5332680"/>
            <a:ext cx="870840" cy="1408320"/>
          </a:xfrm>
          <a:prstGeom prst="rect">
            <a:avLst/>
          </a:prstGeom>
          <a:ln>
            <a:noFill/>
          </a:ln>
        </p:spPr>
      </p:pic>
      <p:sp>
        <p:nvSpPr>
          <p:cNvPr id="5" name="TextShape 1"/>
          <p:cNvSpPr/>
          <p:nvPr/>
        </p:nvSpPr>
        <p:spPr bwMode="auto">
          <a:xfrm>
            <a:off x="539640" y="1556640"/>
            <a:ext cx="8229240" cy="4525560"/>
          </a:xfrm>
          <a:prstGeom prst="rect">
            <a:avLst/>
          </a:prstGeom>
          <a:noFill/>
          <a:ln>
            <a:noFill/>
          </a:ln>
        </p:spPr>
        <p:txBody>
          <a:bodyPr/>
          <a:lstStyle/>
          <a:p>
            <a:pPr algn="ctr">
              <a:lnSpc>
                <a:spcPct val="100000"/>
              </a:lnSpc>
              <a:spcBef>
                <a:spcPts val="640"/>
              </a:spcBef>
              <a:defRPr/>
            </a:pPr>
            <a:endParaRPr lang="ru-RU" sz="3200" b="0" strike="noStrike" spc="-1">
              <a:solidFill>
                <a:srgbClr val="000000"/>
              </a:solidFill>
              <a:latin typeface="Calibri"/>
            </a:endParaRPr>
          </a:p>
          <a:p>
            <a:pPr algn="ctr">
              <a:lnSpc>
                <a:spcPct val="100000"/>
              </a:lnSpc>
              <a:spcBef>
                <a:spcPts val="640"/>
              </a:spcBef>
              <a:defRPr/>
            </a:pPr>
            <a:endParaRPr lang="ru-RU" sz="3200" b="0" strike="noStrike" spc="-1">
              <a:solidFill>
                <a:srgbClr val="000000"/>
              </a:solidFill>
              <a:latin typeface="Calibri"/>
            </a:endParaRPr>
          </a:p>
          <a:p>
            <a:pPr algn="ctr">
              <a:lnSpc>
                <a:spcPct val="100000"/>
              </a:lnSpc>
              <a:spcBef>
                <a:spcPts val="640"/>
              </a:spcBef>
              <a:defRPr/>
            </a:pPr>
            <a:endParaRPr lang="ru-RU" sz="3200" b="0" strike="noStrike" spc="-1">
              <a:solidFill>
                <a:srgbClr val="000000"/>
              </a:solidFill>
              <a:latin typeface="Calibri"/>
            </a:endParaRPr>
          </a:p>
          <a:p>
            <a:pPr algn="ctr">
              <a:lnSpc>
                <a:spcPct val="100000"/>
              </a:lnSpc>
              <a:spcBef>
                <a:spcPts val="640"/>
              </a:spcBef>
              <a:defRPr/>
            </a:pPr>
            <a:endParaRPr lang="ru-RU" sz="3200" b="0" strike="noStrike" spc="-1">
              <a:solidFill>
                <a:srgbClr val="000000"/>
              </a:solidFill>
              <a:latin typeface="Calibri"/>
            </a:endParaRPr>
          </a:p>
        </p:txBody>
      </p:sp>
      <p:sp>
        <p:nvSpPr>
          <p:cNvPr id="6" name="CustomShape 2"/>
          <p:cNvSpPr/>
          <p:nvPr/>
        </p:nvSpPr>
        <p:spPr bwMode="auto">
          <a:xfrm>
            <a:off x="194760" y="138960"/>
            <a:ext cx="8784720" cy="306108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defRPr/>
            </a:pPr>
            <a:r>
              <a:rPr lang="ru-RU" sz="1600" b="1" strike="noStrike" spc="-1">
                <a:solidFill>
                  <a:srgbClr val="10243E"/>
                </a:solidFill>
                <a:latin typeface="Calibri"/>
              </a:rPr>
              <a:t>Появилось понятие автоматизированного рабочего места и порядка выполнения переключений и подготовки рабочего места при его использовании, а в круг лиц, ответственных за безопасное ведение работ в электроустановках, дополнительно был введён работник, выдающий разрешение на подготовку рабочего места и допуск с определением его ответственности. </a:t>
            </a:r>
            <a:endParaRPr lang="ru-RU" sz="1600" b="0" strike="noStrike" spc="-1">
              <a:solidFill>
                <a:srgbClr val="000000"/>
              </a:solidFill>
              <a:latin typeface="Arial" charset="0"/>
            </a:endParaRPr>
          </a:p>
          <a:p>
            <a:pPr>
              <a:lnSpc>
                <a:spcPct val="100000"/>
              </a:lnSpc>
              <a:defRPr/>
            </a:pPr>
            <a:r>
              <a:rPr lang="ru-RU" sz="1600" b="1" i="1" strike="noStrike" spc="-1">
                <a:solidFill>
                  <a:srgbClr val="660033"/>
                </a:solidFill>
                <a:latin typeface="Calibri"/>
              </a:rPr>
              <a:t>Кроме того, было установлено условие оформления в электронном виде документации и электронных подписей, изменились требования и условия выполнения работ на ВЛ, находящихся под наведённым напряжением, а также внесён ряд других изменений и дополнений, направленных на обеспечение безопасности работников, повышения производительности труда с одновременным исключением избыточных требований</a:t>
            </a:r>
            <a:r>
              <a:rPr lang="ru-RU" sz="1600" b="0" i="1" strike="noStrike" spc="-1">
                <a:solidFill>
                  <a:srgbClr val="660033"/>
                </a:solidFill>
                <a:latin typeface="Calibri"/>
              </a:rPr>
              <a:t>.</a:t>
            </a:r>
            <a:endParaRPr lang="ru-RU" sz="1600" b="0" strike="noStrike" spc="-1">
              <a:solidFill>
                <a:srgbClr val="000000"/>
              </a:solidFill>
              <a:latin typeface="Arial" charset="0"/>
            </a:endParaRPr>
          </a:p>
        </p:txBody>
      </p:sp>
      <p:sp>
        <p:nvSpPr>
          <p:cNvPr id="7" name="CustomShape 3"/>
          <p:cNvSpPr/>
          <p:nvPr/>
        </p:nvSpPr>
        <p:spPr bwMode="auto">
          <a:xfrm>
            <a:off x="1043640" y="3357000"/>
            <a:ext cx="7935480" cy="33840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403152"/>
                </a:solidFill>
                <a:latin typeface="Calibri"/>
              </a:rPr>
              <a:t>Правила по охране труда при эксплуатации электроустановок (Правила)</a:t>
            </a:r>
            <a:endParaRPr lang="ru-RU" sz="1600" b="0" strike="noStrike" spc="-1">
              <a:solidFill>
                <a:srgbClr val="000000"/>
              </a:solidFill>
              <a:latin typeface="Arial" charset="0"/>
            </a:endParaRPr>
          </a:p>
          <a:p>
            <a:pPr algn="ctr">
              <a:lnSpc>
                <a:spcPct val="100000"/>
              </a:lnSpc>
              <a:defRPr/>
            </a:pPr>
            <a:r>
              <a:rPr lang="ru-RU" sz="1600" b="1" i="1" strike="noStrike" spc="-1">
                <a:solidFill>
                  <a:srgbClr val="632523"/>
                </a:solidFill>
                <a:latin typeface="Calibri"/>
              </a:rPr>
              <a:t>распространяются на работников из числа электротехнического, электротехнологического и неэлектротехнического персонала, а также на работодателей (физических и юридических лиц, независимо от форм собственности и организационно-правовых форм), занятых техническим обслуживанием электроустановок, проводящих в них оперативные переключения, организующих и выполняющих строительные, монтажные, наладочные, ремонтные работы, испытания и измерения.</a:t>
            </a:r>
            <a:endParaRPr lang="ru-RU" sz="1600" b="0" strike="noStrike" spc="-1">
              <a:solidFill>
                <a:srgbClr val="000000"/>
              </a:solidFill>
              <a:latin typeface="Arial" charset="0"/>
            </a:endParaRPr>
          </a:p>
          <a:p>
            <a:pPr algn="ctr">
              <a:lnSpc>
                <a:spcPct val="100000"/>
              </a:lnSpc>
              <a:defRPr/>
            </a:pPr>
            <a:r>
              <a:rPr lang="ru-RU" sz="1600" b="1" i="1" strike="noStrike" spc="-1">
                <a:solidFill>
                  <a:srgbClr val="17375E"/>
                </a:solidFill>
                <a:latin typeface="Calibri"/>
              </a:rPr>
              <a:t> Обязанности по обеспечению безопасных условий и охраны труда возлагаются на работодателя</a:t>
            </a:r>
            <a:r>
              <a:rPr lang="ru-RU" sz="1600" b="1" strike="noStrike" spc="-1">
                <a:solidFill>
                  <a:srgbClr val="FFFFFF"/>
                </a:solidFill>
                <a:latin typeface="Calibri"/>
              </a:rPr>
              <a:t>.</a:t>
            </a:r>
            <a:endParaRPr lang="ru-RU" sz="1600" b="0" strike="noStrike" spc="-1">
              <a:solidFill>
                <a:srgbClr val="000000"/>
              </a:solidFill>
              <a:latin typeface="Arial" charset="0"/>
            </a:endParaRPr>
          </a:p>
        </p:txBody>
      </p:sp>
      <p:pic>
        <p:nvPicPr>
          <p:cNvPr id="8" name="Picture 6"/>
          <p:cNvPicPr/>
          <p:nvPr/>
        </p:nvPicPr>
        <p:blipFill>
          <a:blip r:embed="rId3"/>
          <a:stretch>
            <a:fillRect/>
          </a:stretch>
        </p:blipFill>
        <p:spPr bwMode="auto">
          <a:xfrm>
            <a:off x="38520" y="3357000"/>
            <a:ext cx="1058400" cy="1785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split orient="vert"/>
      </p:transition>
    </mc:Choice>
    <mc:Fallback xmlns="">
      <p:transition spd="med">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4"/>
          <p:cNvPicPr/>
          <p:nvPr/>
        </p:nvPicPr>
        <p:blipFill>
          <a:blip r:embed="rId2"/>
          <a:stretch>
            <a:fillRect/>
          </a:stretch>
        </p:blipFill>
        <p:spPr bwMode="auto">
          <a:xfrm>
            <a:off x="252360" y="2565360"/>
            <a:ext cx="1223640" cy="1068120"/>
          </a:xfrm>
          <a:prstGeom prst="rect">
            <a:avLst/>
          </a:prstGeom>
          <a:ln>
            <a:noFill/>
          </a:ln>
        </p:spPr>
      </p:pic>
      <p:pic>
        <p:nvPicPr>
          <p:cNvPr id="5" name="Picture 10"/>
          <p:cNvPicPr/>
          <p:nvPr/>
        </p:nvPicPr>
        <p:blipFill>
          <a:blip r:embed="rId3"/>
          <a:stretch>
            <a:fillRect/>
          </a:stretch>
        </p:blipFill>
        <p:spPr bwMode="auto">
          <a:xfrm>
            <a:off x="358920" y="4714920"/>
            <a:ext cx="1117080" cy="1714320"/>
          </a:xfrm>
          <a:prstGeom prst="rect">
            <a:avLst/>
          </a:prstGeom>
          <a:ln>
            <a:noFill/>
          </a:ln>
        </p:spPr>
      </p:pic>
      <p:pic>
        <p:nvPicPr>
          <p:cNvPr id="6" name="Рисунок 1"/>
          <p:cNvPicPr/>
          <p:nvPr/>
        </p:nvPicPr>
        <p:blipFill>
          <a:blip r:embed="rId4"/>
          <a:stretch>
            <a:fillRect/>
          </a:stretch>
        </p:blipFill>
        <p:spPr bwMode="auto">
          <a:xfrm>
            <a:off x="165240" y="189000"/>
            <a:ext cx="1063440" cy="1510920"/>
          </a:xfrm>
          <a:prstGeom prst="rect">
            <a:avLst/>
          </a:prstGeom>
          <a:ln>
            <a:noFill/>
          </a:ln>
        </p:spPr>
      </p:pic>
      <p:sp>
        <p:nvSpPr>
          <p:cNvPr id="7" name="CustomShape 1"/>
          <p:cNvSpPr/>
          <p:nvPr/>
        </p:nvSpPr>
        <p:spPr bwMode="auto">
          <a:xfrm>
            <a:off x="7215120" y="6442200"/>
            <a:ext cx="1904759" cy="380520"/>
          </a:xfrm>
          <a:prstGeom prst="rect">
            <a:avLst/>
          </a:prstGeom>
          <a:noFill/>
          <a:ln>
            <a:noFill/>
          </a:ln>
        </p:spPr>
        <p:style>
          <a:lnRef idx="0">
            <a:srgbClr val="FFFFFF"/>
          </a:lnRef>
          <a:fillRef idx="0">
            <a:srgbClr val="FFFFFF"/>
          </a:fillRef>
          <a:effectRef idx="0">
            <a:srgbClr val="FFFFFF"/>
          </a:effectRef>
          <a:fontRef idx="minor"/>
        </p:style>
      </p:sp>
      <p:sp>
        <p:nvSpPr>
          <p:cNvPr id="8" name="CustomShape 2"/>
          <p:cNvSpPr/>
          <p:nvPr/>
        </p:nvSpPr>
        <p:spPr bwMode="auto">
          <a:xfrm>
            <a:off x="7199280" y="6148440"/>
            <a:ext cx="1904759" cy="380520"/>
          </a:xfrm>
          <a:prstGeom prst="rect">
            <a:avLst/>
          </a:prstGeom>
          <a:noFill/>
          <a:ln>
            <a:noFill/>
          </a:ln>
        </p:spPr>
        <p:style>
          <a:lnRef idx="0">
            <a:srgbClr val="FFFFFF"/>
          </a:lnRef>
          <a:fillRef idx="0">
            <a:srgbClr val="FFFFFF"/>
          </a:fillRef>
          <a:effectRef idx="0">
            <a:srgbClr val="FFFFFF"/>
          </a:effectRef>
          <a:fontRef idx="minor"/>
        </p:style>
      </p:sp>
      <p:sp>
        <p:nvSpPr>
          <p:cNvPr id="9" name="TextShape 3"/>
          <p:cNvSpPr/>
          <p:nvPr/>
        </p:nvSpPr>
        <p:spPr bwMode="auto">
          <a:xfrm>
            <a:off x="457200" y="274680"/>
            <a:ext cx="8229240" cy="1142640"/>
          </a:xfrm>
          <a:prstGeom prst="rect">
            <a:avLst/>
          </a:prstGeom>
          <a:noFill/>
          <a:ln>
            <a:noFill/>
          </a:ln>
        </p:spPr>
        <p:txBody>
          <a:bodyPr lIns="92160" tIns="46080" rIns="92160" bIns="46080" anchor="ctr"/>
          <a:lstStyle/>
          <a:p>
            <a:pPr algn="ctr">
              <a:lnSpc>
                <a:spcPct val="100000"/>
              </a:lnSpc>
              <a:defRPr/>
            </a:pPr>
            <a:r>
              <a:rPr lang="ru-RU" sz="4400" b="0" strike="noStrike" spc="-1">
                <a:solidFill>
                  <a:srgbClr val="000000"/>
                </a:solidFill>
                <a:latin typeface="Calibri"/>
              </a:rPr>
              <a:t> </a:t>
            </a:r>
          </a:p>
        </p:txBody>
      </p:sp>
      <p:sp>
        <p:nvSpPr>
          <p:cNvPr id="10" name="TextShape 4"/>
          <p:cNvSpPr/>
          <p:nvPr/>
        </p:nvSpPr>
        <p:spPr bwMode="auto">
          <a:xfrm>
            <a:off x="1042920" y="-22320"/>
            <a:ext cx="6837120" cy="4026960"/>
          </a:xfrm>
          <a:prstGeom prst="rect">
            <a:avLst/>
          </a:prstGeom>
          <a:noFill/>
          <a:ln>
            <a:noFill/>
          </a:ln>
        </p:spPr>
        <p:txBody>
          <a:bodyPr lIns="182520" tIns="46080" rIns="182520" bIns="46080"/>
          <a:lstStyle/>
          <a:p>
            <a:pPr algn="ctr">
              <a:lnSpc>
                <a:spcPct val="70000"/>
              </a:lnSpc>
              <a:spcBef>
                <a:spcPts val="480"/>
              </a:spcBef>
              <a:defRPr/>
            </a:pPr>
            <a:endParaRPr lang="ru-RU" sz="3200" b="0" strike="noStrike" spc="-1">
              <a:solidFill>
                <a:srgbClr val="000000"/>
              </a:solidFill>
              <a:latin typeface="Calibri"/>
            </a:endParaRPr>
          </a:p>
          <a:p>
            <a:pPr algn="ctr">
              <a:lnSpc>
                <a:spcPct val="70000"/>
              </a:lnSpc>
              <a:spcBef>
                <a:spcPts val="480"/>
              </a:spcBef>
              <a:defRPr/>
            </a:pPr>
            <a:endParaRPr lang="ru-RU" sz="3200" b="0" strike="noStrike" spc="-1">
              <a:solidFill>
                <a:srgbClr val="000000"/>
              </a:solidFill>
              <a:latin typeface="Calibri"/>
            </a:endParaRPr>
          </a:p>
          <a:p>
            <a:pPr algn="ctr">
              <a:lnSpc>
                <a:spcPct val="70000"/>
              </a:lnSpc>
              <a:spcBef>
                <a:spcPts val="480"/>
              </a:spcBef>
              <a:defRPr/>
            </a:pPr>
            <a:endParaRPr lang="ru-RU" sz="3200" b="0" strike="noStrike" spc="-1">
              <a:solidFill>
                <a:srgbClr val="000000"/>
              </a:solidFill>
              <a:latin typeface="Calibri"/>
            </a:endParaRPr>
          </a:p>
          <a:p>
            <a:pPr algn="ctr">
              <a:lnSpc>
                <a:spcPct val="70000"/>
              </a:lnSpc>
              <a:spcBef>
                <a:spcPts val="480"/>
              </a:spcBef>
              <a:defRPr/>
            </a:pPr>
            <a:endParaRPr lang="ru-RU" sz="3200" b="0" strike="noStrike" spc="-1">
              <a:solidFill>
                <a:srgbClr val="000000"/>
              </a:solidFill>
              <a:latin typeface="Calibri"/>
            </a:endParaRPr>
          </a:p>
          <a:p>
            <a:pPr algn="ctr">
              <a:lnSpc>
                <a:spcPct val="70000"/>
              </a:lnSpc>
              <a:spcBef>
                <a:spcPts val="400"/>
              </a:spcBef>
              <a:defRPr/>
            </a:pPr>
            <a:endParaRPr lang="ru-RU" sz="3200" b="0" strike="noStrike" spc="-1">
              <a:solidFill>
                <a:srgbClr val="000000"/>
              </a:solidFill>
              <a:latin typeface="Calibri"/>
            </a:endParaRPr>
          </a:p>
          <a:p>
            <a:pPr algn="ctr">
              <a:lnSpc>
                <a:spcPct val="70000"/>
              </a:lnSpc>
              <a:spcBef>
                <a:spcPts val="400"/>
              </a:spcBef>
              <a:defRPr/>
            </a:pPr>
            <a:endParaRPr lang="ru-RU" sz="3200" b="0" strike="noStrike" spc="-1">
              <a:solidFill>
                <a:srgbClr val="000000"/>
              </a:solidFill>
              <a:latin typeface="Calibri"/>
            </a:endParaRPr>
          </a:p>
          <a:p>
            <a:pPr algn="ctr">
              <a:lnSpc>
                <a:spcPct val="70000"/>
              </a:lnSpc>
              <a:spcBef>
                <a:spcPts val="400"/>
              </a:spcBef>
              <a:defRPr/>
            </a:pPr>
            <a:endParaRPr lang="ru-RU" sz="3200" b="0" strike="noStrike" spc="-1">
              <a:solidFill>
                <a:srgbClr val="000000"/>
              </a:solidFill>
              <a:latin typeface="Calibri"/>
            </a:endParaRPr>
          </a:p>
          <a:p>
            <a:pPr algn="ctr">
              <a:lnSpc>
                <a:spcPct val="70000"/>
              </a:lnSpc>
              <a:spcBef>
                <a:spcPts val="400"/>
              </a:spcBef>
              <a:defRPr/>
            </a:pPr>
            <a:endParaRPr lang="ru-RU" sz="3200" b="0" strike="noStrike" spc="-1">
              <a:solidFill>
                <a:srgbClr val="000000"/>
              </a:solidFill>
              <a:latin typeface="Calibri"/>
            </a:endParaRPr>
          </a:p>
          <a:p>
            <a:pPr algn="ctr">
              <a:lnSpc>
                <a:spcPct val="70000"/>
              </a:lnSpc>
              <a:spcBef>
                <a:spcPts val="400"/>
              </a:spcBef>
              <a:defRPr/>
            </a:pPr>
            <a:endParaRPr lang="ru-RU" sz="3200" b="0" strike="noStrike" spc="-1">
              <a:solidFill>
                <a:srgbClr val="000000"/>
              </a:solidFill>
              <a:latin typeface="Calibri"/>
            </a:endParaRPr>
          </a:p>
          <a:p>
            <a:pPr algn="ctr">
              <a:lnSpc>
                <a:spcPct val="70000"/>
              </a:lnSpc>
              <a:spcBef>
                <a:spcPts val="400"/>
              </a:spcBef>
              <a:defRPr/>
            </a:pPr>
            <a:endParaRPr lang="ru-RU" sz="3200" b="0" strike="noStrike" spc="-1">
              <a:solidFill>
                <a:srgbClr val="000000"/>
              </a:solidFill>
              <a:latin typeface="Calibri"/>
            </a:endParaRPr>
          </a:p>
          <a:p>
            <a:pPr algn="ctr">
              <a:lnSpc>
                <a:spcPct val="70000"/>
              </a:lnSpc>
              <a:spcBef>
                <a:spcPts val="400"/>
              </a:spcBef>
              <a:defRPr/>
            </a:pPr>
            <a:endParaRPr lang="ru-RU" sz="3200" b="0" strike="noStrike" spc="-1">
              <a:solidFill>
                <a:srgbClr val="000000"/>
              </a:solidFill>
              <a:latin typeface="Calibri"/>
            </a:endParaRPr>
          </a:p>
          <a:p>
            <a:pPr algn="ctr">
              <a:lnSpc>
                <a:spcPct val="70000"/>
              </a:lnSpc>
              <a:spcBef>
                <a:spcPts val="400"/>
              </a:spcBef>
              <a:defRPr/>
            </a:pPr>
            <a:endParaRPr lang="ru-RU" sz="3200" b="0" strike="noStrike" spc="-1">
              <a:solidFill>
                <a:srgbClr val="000000"/>
              </a:solidFill>
              <a:latin typeface="Calibri"/>
            </a:endParaRPr>
          </a:p>
          <a:p>
            <a:pPr algn="ctr">
              <a:lnSpc>
                <a:spcPct val="70000"/>
              </a:lnSpc>
              <a:spcBef>
                <a:spcPts val="400"/>
              </a:spcBef>
              <a:defRPr/>
            </a:pPr>
            <a:endParaRPr lang="ru-RU" sz="3200" b="0" strike="noStrike" spc="-1">
              <a:solidFill>
                <a:srgbClr val="000000"/>
              </a:solidFill>
              <a:latin typeface="Calibri"/>
            </a:endParaRPr>
          </a:p>
          <a:p>
            <a:pPr algn="ctr">
              <a:lnSpc>
                <a:spcPct val="70000"/>
              </a:lnSpc>
              <a:spcBef>
                <a:spcPts val="400"/>
              </a:spcBef>
              <a:defRPr/>
            </a:pPr>
            <a:endParaRPr lang="ru-RU" sz="3200" b="0" strike="noStrike" spc="-1">
              <a:solidFill>
                <a:srgbClr val="000000"/>
              </a:solidFill>
              <a:latin typeface="Calibri"/>
            </a:endParaRPr>
          </a:p>
          <a:p>
            <a:pPr algn="ctr">
              <a:lnSpc>
                <a:spcPct val="70000"/>
              </a:lnSpc>
              <a:spcBef>
                <a:spcPts val="400"/>
              </a:spcBef>
              <a:defRPr/>
            </a:pPr>
            <a:endParaRPr lang="ru-RU" sz="3200" b="0" strike="noStrike" spc="-1">
              <a:solidFill>
                <a:srgbClr val="000000"/>
              </a:solidFill>
              <a:latin typeface="Calibri"/>
            </a:endParaRPr>
          </a:p>
          <a:p>
            <a:pPr algn="ctr">
              <a:lnSpc>
                <a:spcPct val="70000"/>
              </a:lnSpc>
              <a:spcBef>
                <a:spcPts val="400"/>
              </a:spcBef>
              <a:defRPr/>
            </a:pPr>
            <a:endParaRPr lang="ru-RU" sz="3200" b="0" strike="noStrike" spc="-1">
              <a:solidFill>
                <a:srgbClr val="000000"/>
              </a:solidFill>
              <a:latin typeface="Calibri"/>
            </a:endParaRPr>
          </a:p>
          <a:p>
            <a:pPr marL="342900" indent="-342900" algn="ctr">
              <a:lnSpc>
                <a:spcPct val="70000"/>
              </a:lnSpc>
              <a:spcBef>
                <a:spcPts val="360"/>
              </a:spcBef>
              <a:defRPr/>
            </a:pPr>
            <a:endParaRPr lang="ru-RU" sz="3200" b="0" strike="noStrike" spc="-1">
              <a:solidFill>
                <a:srgbClr val="000000"/>
              </a:solidFill>
              <a:latin typeface="Calibri"/>
            </a:endParaRPr>
          </a:p>
        </p:txBody>
      </p:sp>
      <p:sp>
        <p:nvSpPr>
          <p:cNvPr id="11" name="CustomShape 5"/>
          <p:cNvSpPr/>
          <p:nvPr/>
        </p:nvSpPr>
        <p:spPr bwMode="auto">
          <a:xfrm>
            <a:off x="1476360" y="115920"/>
            <a:ext cx="7559280" cy="165708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70000"/>
              </a:lnSpc>
              <a:spcBef>
                <a:spcPts val="640"/>
              </a:spcBef>
              <a:buClr>
                <a:srgbClr val="C00000"/>
              </a:buClr>
              <a:buFont typeface="Arial" charset="0"/>
              <a:buChar char="•"/>
              <a:defRPr/>
            </a:pPr>
            <a:r>
              <a:rPr lang="ru-RU" sz="3200" b="1" i="1" u="sng" strike="noStrike" spc="-1">
                <a:solidFill>
                  <a:srgbClr val="C00000"/>
                </a:solidFill>
                <a:latin typeface="Calibri"/>
              </a:rPr>
              <a:t>Охрана труда строится на:</a:t>
            </a:r>
            <a:endParaRPr lang="ru-RU" sz="3200" b="0" strike="noStrike" spc="-1">
              <a:solidFill>
                <a:srgbClr val="000000"/>
              </a:solidFill>
              <a:latin typeface="Arial" charset="0"/>
            </a:endParaRPr>
          </a:p>
          <a:p>
            <a:pPr marL="342900" indent="-342900" algn="ctr">
              <a:lnSpc>
                <a:spcPct val="70000"/>
              </a:lnSpc>
              <a:spcBef>
                <a:spcPts val="400"/>
              </a:spcBef>
              <a:buClr>
                <a:srgbClr val="000000"/>
              </a:buClr>
              <a:buFont typeface="Arial" charset="0"/>
              <a:buChar char="•"/>
              <a:defRPr/>
            </a:pPr>
            <a:r>
              <a:rPr lang="ru-RU" sz="2000" b="1" strike="noStrike" spc="-1">
                <a:solidFill>
                  <a:srgbClr val="000000"/>
                </a:solidFill>
                <a:latin typeface="Calibri"/>
              </a:rPr>
              <a:t>а) статье 37 Конституции РФ</a:t>
            </a:r>
            <a:endParaRPr lang="ru-RU" sz="2000" b="0" strike="noStrike" spc="-1">
              <a:solidFill>
                <a:srgbClr val="000000"/>
              </a:solidFill>
              <a:latin typeface="Arial" charset="0"/>
            </a:endParaRPr>
          </a:p>
          <a:p>
            <a:pPr marL="342900" indent="-342900" algn="ctr">
              <a:lnSpc>
                <a:spcPct val="70000"/>
              </a:lnSpc>
              <a:spcBef>
                <a:spcPts val="480"/>
              </a:spcBef>
              <a:buClr>
                <a:srgbClr val="005D5D"/>
              </a:buClr>
              <a:buFont typeface="Arial" charset="0"/>
              <a:buChar char="•"/>
              <a:defRPr/>
            </a:pPr>
            <a:r>
              <a:rPr lang="ru-RU" sz="2400" b="1" u="sng" strike="noStrike" spc="-1">
                <a:solidFill>
                  <a:srgbClr val="005D5D"/>
                </a:solidFill>
                <a:latin typeface="Calibri"/>
              </a:rPr>
              <a:t>-  Каждый имеет право на труд в условиях, отвечающих требованиям безопасности и гигиены..</a:t>
            </a:r>
            <a:endParaRPr lang="ru-RU" sz="2400" b="0" strike="noStrike" spc="-1">
              <a:solidFill>
                <a:srgbClr val="000000"/>
              </a:solidFill>
              <a:latin typeface="Arial" charset="0"/>
            </a:endParaRPr>
          </a:p>
        </p:txBody>
      </p:sp>
      <p:sp>
        <p:nvSpPr>
          <p:cNvPr id="12" name="CustomShape 6"/>
          <p:cNvSpPr/>
          <p:nvPr/>
        </p:nvSpPr>
        <p:spPr bwMode="auto">
          <a:xfrm>
            <a:off x="1692360" y="1916280"/>
            <a:ext cx="7200720" cy="25668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70000"/>
              </a:lnSpc>
              <a:defRPr/>
            </a:pPr>
            <a:r>
              <a:rPr lang="ru-RU" sz="1800" b="1" strike="noStrike" spc="-1">
                <a:solidFill>
                  <a:srgbClr val="1D11BB"/>
                </a:solidFill>
                <a:latin typeface="Calibri"/>
              </a:rPr>
              <a:t>Общепризнанные принципы и нормы международного права и международные договоры Российской Федерации в соответствии с Конституцией Российской Федерации являются составной частью правовой системы Российской Федерации.</a:t>
            </a:r>
            <a:endParaRPr lang="ru-RU" sz="1800" b="0" strike="noStrike" spc="-1">
              <a:solidFill>
                <a:srgbClr val="000000"/>
              </a:solidFill>
              <a:latin typeface="Arial" charset="0"/>
            </a:endParaRPr>
          </a:p>
          <a:p>
            <a:pPr algn="ctr">
              <a:lnSpc>
                <a:spcPct val="70000"/>
              </a:lnSpc>
              <a:defRPr/>
            </a:pPr>
            <a:r>
              <a:rPr lang="ru-RU" sz="1800" b="1" strike="noStrike" spc="-1">
                <a:solidFill>
                  <a:srgbClr val="1D11BB"/>
                </a:solidFill>
                <a:latin typeface="Calibri"/>
              </a:rPr>
              <a:t>Если международным договором Российской Федерации установлены другие правила, чем предусмотренные трудовым законодательством и иными актами, содержащими нормы трудового права, применяются правила международного договора.</a:t>
            </a:r>
            <a:endParaRPr lang="ru-RU" sz="1800" b="0" strike="noStrike" spc="-1">
              <a:solidFill>
                <a:srgbClr val="000000"/>
              </a:solidFill>
              <a:latin typeface="Arial" charset="0"/>
            </a:endParaRPr>
          </a:p>
          <a:p>
            <a:pPr algn="ctr">
              <a:lnSpc>
                <a:spcPct val="70000"/>
              </a:lnSpc>
              <a:defRPr/>
            </a:pPr>
            <a:r>
              <a:rPr lang="ru-RU" sz="1800" b="1" strike="noStrike" spc="-1">
                <a:solidFill>
                  <a:srgbClr val="632523"/>
                </a:solidFill>
                <a:latin typeface="Calibri"/>
              </a:rPr>
              <a:t>(Например:    конвенция МОТ № 187 ратифицированная Федеральным законом  № 265-ФЗ  4 октября 2010г. «О безопасности и гигиене……)</a:t>
            </a:r>
            <a:endParaRPr lang="ru-RU" sz="1800" b="0" strike="noStrike" spc="-1">
              <a:solidFill>
                <a:srgbClr val="000000"/>
              </a:solidFill>
              <a:latin typeface="Arial" charset="0"/>
            </a:endParaRPr>
          </a:p>
        </p:txBody>
      </p:sp>
      <p:sp>
        <p:nvSpPr>
          <p:cNvPr id="13" name="CustomShape 7"/>
          <p:cNvSpPr/>
          <p:nvPr/>
        </p:nvSpPr>
        <p:spPr bwMode="auto">
          <a:xfrm>
            <a:off x="2125440" y="4528080"/>
            <a:ext cx="6192720" cy="230328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70000"/>
              </a:lnSpc>
              <a:spcBef>
                <a:spcPts val="360"/>
              </a:spcBef>
              <a:buClr>
                <a:srgbClr val="660033"/>
              </a:buClr>
              <a:buFont typeface="Arial" charset="0"/>
              <a:buChar char="•"/>
              <a:defRPr/>
            </a:pPr>
            <a:r>
              <a:rPr lang="ru-RU" sz="1800" b="1" strike="noStrike" spc="-1">
                <a:solidFill>
                  <a:srgbClr val="660033"/>
                </a:solidFill>
                <a:latin typeface="Calibri"/>
              </a:rPr>
              <a:t>б)  Трудовом кодексе Российской Федерации от 30 декабря 2001 г. N 197-ФЗ</a:t>
            </a:r>
            <a:br>
              <a:rPr lang="ru-RU" sz="1800" b="1" strike="noStrike" spc="-1">
                <a:solidFill>
                  <a:srgbClr val="660033"/>
                </a:solidFill>
                <a:latin typeface="Calibri"/>
              </a:rPr>
            </a:br>
            <a:r>
              <a:rPr lang="ru-RU" sz="1800" b="1" strike="noStrike" spc="-1">
                <a:solidFill>
                  <a:srgbClr val="000000"/>
                </a:solidFill>
                <a:latin typeface="Calibri"/>
              </a:rPr>
              <a:t>(с изменениями от 24, 25 июля 2002 г., 30 июня 2003 г., 27 апреля, 22 августа, 29 декабря 2004 г., 9 мая 2005 г., 30 июня, 18, 30 декабря 2006 г., 20 апреля, 21 июля 2007 г.)</a:t>
            </a:r>
            <a:endParaRPr lang="ru-RU" sz="1800" b="0" strike="noStrike" spc="-1">
              <a:solidFill>
                <a:srgbClr val="000000"/>
              </a:solidFill>
              <a:latin typeface="Arial" charset="0"/>
            </a:endParaRPr>
          </a:p>
          <a:p>
            <a:pPr marL="342900" indent="-342900" algn="ctr">
              <a:lnSpc>
                <a:spcPct val="70000"/>
              </a:lnSpc>
              <a:spcBef>
                <a:spcPts val="360"/>
              </a:spcBef>
              <a:buClr>
                <a:srgbClr val="000000"/>
              </a:buClr>
              <a:buFont typeface="Arial" charset="0"/>
              <a:buChar char="•"/>
              <a:defRPr/>
            </a:pPr>
            <a:r>
              <a:rPr lang="ru-RU" sz="1800" b="1" strike="noStrike" spc="-1">
                <a:solidFill>
                  <a:srgbClr val="000000"/>
                </a:solidFill>
                <a:latin typeface="Calibri"/>
              </a:rPr>
              <a:t>Принят Государственной Думой 21 декабря 2001 года</a:t>
            </a:r>
            <a:endParaRPr lang="ru-RU" sz="1800" b="0" strike="noStrike" spc="-1">
              <a:solidFill>
                <a:srgbClr val="000000"/>
              </a:solidFill>
              <a:latin typeface="Arial" charset="0"/>
            </a:endParaRPr>
          </a:p>
          <a:p>
            <a:pPr marL="342900" indent="-342900" algn="ctr">
              <a:lnSpc>
                <a:spcPct val="70000"/>
              </a:lnSpc>
              <a:spcBef>
                <a:spcPts val="360"/>
              </a:spcBef>
              <a:buClr>
                <a:srgbClr val="000000"/>
              </a:buClr>
              <a:buFont typeface="Arial" charset="0"/>
              <a:buChar char="•"/>
              <a:defRPr/>
            </a:pPr>
            <a:r>
              <a:rPr lang="ru-RU" sz="1800" b="1" strike="noStrike" spc="-1">
                <a:solidFill>
                  <a:srgbClr val="000000"/>
                </a:solidFill>
                <a:latin typeface="Calibri"/>
              </a:rPr>
              <a:t>Одобрен Советом Федерации 26 декабря 2001 года</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685800" y="2130480"/>
            <a:ext cx="7772039" cy="146952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1371600" y="3886200"/>
            <a:ext cx="6400440" cy="1752120"/>
          </a:xfrm>
          <a:prstGeom prst="rect">
            <a:avLst/>
          </a:prstGeom>
          <a:noFill/>
          <a:ln>
            <a:noFill/>
          </a:ln>
        </p:spPr>
        <p:txBody>
          <a:bodyPr/>
          <a:lstStyle/>
          <a:p>
            <a:pPr algn="ctr">
              <a:defRPr/>
            </a:pPr>
            <a:endParaRPr lang="ru-RU" sz="3200" b="0" strike="noStrike" spc="-1">
              <a:solidFill>
                <a:srgbClr val="000000"/>
              </a:solidFill>
              <a:latin typeface="Arial" charset="0"/>
            </a:endParaRPr>
          </a:p>
        </p:txBody>
      </p:sp>
      <p:sp>
        <p:nvSpPr>
          <p:cNvPr id="6" name="CustomShape 3"/>
          <p:cNvSpPr/>
          <p:nvPr/>
        </p:nvSpPr>
        <p:spPr bwMode="auto">
          <a:xfrm>
            <a:off x="1350720" y="117359"/>
            <a:ext cx="7685640" cy="1958759"/>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4A452A"/>
                </a:solidFill>
                <a:latin typeface="Calibri"/>
              </a:rPr>
              <a:t>Приказом Минтруда России № 155н от 28 марта 2014 г.  утверждены </a:t>
            </a:r>
            <a:r>
              <a:rPr lang="ru-RU" sz="2000" b="1" strike="noStrike" spc="-1">
                <a:solidFill>
                  <a:srgbClr val="953735"/>
                </a:solidFill>
                <a:latin typeface="Calibri"/>
              </a:rPr>
              <a:t>Правила по охране труда при работе на высоте </a:t>
            </a:r>
            <a:r>
              <a:rPr lang="ru-RU" sz="2000" b="1" strike="noStrike" spc="-1">
                <a:solidFill>
                  <a:srgbClr val="604A7B"/>
                </a:solidFill>
                <a:latin typeface="Calibri"/>
              </a:rPr>
              <a:t>(зарегистрированы в Минюсте РФ 05.09.2014г. Рег.№ 33990)</a:t>
            </a:r>
            <a:endParaRPr lang="ru-RU" sz="2000" b="0" strike="noStrike" spc="-1">
              <a:solidFill>
                <a:srgbClr val="000000"/>
              </a:solidFill>
              <a:latin typeface="Arial" charset="0"/>
            </a:endParaRPr>
          </a:p>
          <a:p>
            <a:pPr algn="ctr">
              <a:lnSpc>
                <a:spcPct val="100000"/>
              </a:lnSpc>
              <a:defRPr/>
            </a:pPr>
            <a:r>
              <a:rPr lang="ru-RU" sz="2000" b="1" strike="noStrike" spc="-1">
                <a:solidFill>
                  <a:srgbClr val="948A54"/>
                </a:solidFill>
                <a:latin typeface="Calibri"/>
              </a:rPr>
              <a:t>Опубликованы в Российской газете №251 05.11.2014г</a:t>
            </a:r>
            <a:r>
              <a:rPr lang="ru-RU" sz="2000" b="1" strike="noStrike" spc="-1">
                <a:solidFill>
                  <a:srgbClr val="604A7B"/>
                </a:solidFill>
                <a:latin typeface="Calibri"/>
              </a:rPr>
              <a:t>. </a:t>
            </a:r>
            <a:endParaRPr lang="ru-RU" sz="2000" b="0" strike="noStrike" spc="-1">
              <a:solidFill>
                <a:srgbClr val="000000"/>
              </a:solidFill>
              <a:latin typeface="Arial" charset="0"/>
            </a:endParaRPr>
          </a:p>
          <a:p>
            <a:pPr algn="ctr">
              <a:lnSpc>
                <a:spcPct val="100000"/>
              </a:lnSpc>
              <a:defRPr/>
            </a:pPr>
            <a:r>
              <a:rPr lang="ru-RU" sz="2000" b="1" strike="noStrike" spc="-1">
                <a:solidFill>
                  <a:srgbClr val="C00000"/>
                </a:solidFill>
                <a:latin typeface="Calibri"/>
              </a:rPr>
              <a:t>Вступили в законную силу 06.05.2015г.</a:t>
            </a:r>
            <a:endParaRPr lang="ru-RU" sz="2000" b="0" strike="noStrike" spc="-1">
              <a:solidFill>
                <a:srgbClr val="000000"/>
              </a:solidFill>
              <a:latin typeface="Arial" charset="0"/>
            </a:endParaRPr>
          </a:p>
        </p:txBody>
      </p:sp>
      <p:sp>
        <p:nvSpPr>
          <p:cNvPr id="7" name="CustomShape 4"/>
          <p:cNvSpPr/>
          <p:nvPr/>
        </p:nvSpPr>
        <p:spPr bwMode="auto">
          <a:xfrm>
            <a:off x="1187280" y="2247840"/>
            <a:ext cx="7848360" cy="442116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000" b="1" i="1" strike="noStrike" spc="-1">
                <a:solidFill>
                  <a:srgbClr val="CC3300"/>
                </a:solidFill>
                <a:latin typeface="Calibri"/>
              </a:rPr>
              <a:t>Приказом Министерства труда и социальной защиты Российской Федерации от 17 июня 2015 г. № 383н, зарегистрированным в Минюсте России 22 июля 2015 г. № 38119  </a:t>
            </a:r>
            <a:endParaRPr lang="ru-RU" sz="2000" b="0" strike="noStrike" spc="-1">
              <a:solidFill>
                <a:srgbClr val="000000"/>
              </a:solidFill>
              <a:latin typeface="Arial" charset="0"/>
            </a:endParaRPr>
          </a:p>
          <a:p>
            <a:pPr algn="ctr">
              <a:lnSpc>
                <a:spcPct val="100000"/>
              </a:lnSpc>
              <a:defRPr/>
            </a:pPr>
            <a:endParaRPr lang="ru-RU" sz="2000" b="0" strike="noStrike" spc="-1">
              <a:solidFill>
                <a:srgbClr val="000000"/>
              </a:solidFill>
              <a:latin typeface="Arial" charset="0"/>
            </a:endParaRPr>
          </a:p>
          <a:p>
            <a:pPr algn="just">
              <a:lnSpc>
                <a:spcPct val="100000"/>
              </a:lnSpc>
              <a:defRPr/>
            </a:pPr>
            <a:r>
              <a:rPr lang="ru-RU" sz="2000" b="1" strike="noStrike" spc="-1">
                <a:solidFill>
                  <a:srgbClr val="254061"/>
                </a:solidFill>
                <a:latin typeface="Calibri"/>
              </a:rPr>
              <a:t> в Правила по охране труда при работе на высоте, утвержденные приказом Министерства труда и социальной защиты Российской Федерации от 28 марта 2014 г. № 155н </a:t>
            </a:r>
            <a:endParaRPr lang="ru-RU" sz="2000" b="0" strike="noStrike" spc="-1">
              <a:solidFill>
                <a:srgbClr val="000000"/>
              </a:solidFill>
              <a:latin typeface="Arial" charset="0"/>
            </a:endParaRPr>
          </a:p>
          <a:p>
            <a:pPr algn="ctr">
              <a:lnSpc>
                <a:spcPct val="100000"/>
              </a:lnSpc>
              <a:defRPr/>
            </a:pPr>
            <a:r>
              <a:rPr lang="ru-RU" sz="2400" b="1" strike="noStrike" spc="-1">
                <a:solidFill>
                  <a:srgbClr val="C00000"/>
                </a:solidFill>
                <a:latin typeface="Calibri"/>
              </a:rPr>
              <a:t>были внесены существенные изменения </a:t>
            </a:r>
            <a:endParaRPr lang="ru-RU" sz="2400" b="0" strike="noStrike" spc="-1">
              <a:solidFill>
                <a:srgbClr val="000000"/>
              </a:solidFill>
              <a:latin typeface="Arial" charset="0"/>
            </a:endParaRPr>
          </a:p>
          <a:p>
            <a:pPr algn="ctr">
              <a:lnSpc>
                <a:spcPct val="100000"/>
              </a:lnSpc>
              <a:defRPr/>
            </a:pPr>
            <a:endParaRPr lang="ru-RU" sz="2400" b="0" strike="noStrike" spc="-1">
              <a:solidFill>
                <a:srgbClr val="000000"/>
              </a:solidFill>
              <a:latin typeface="Arial" charset="0"/>
            </a:endParaRPr>
          </a:p>
          <a:p>
            <a:pPr algn="ctr">
              <a:lnSpc>
                <a:spcPct val="100000"/>
              </a:lnSpc>
              <a:defRPr/>
            </a:pPr>
            <a:r>
              <a:rPr lang="ru-RU" sz="2000" b="1" strike="noStrike" spc="-1">
                <a:solidFill>
                  <a:srgbClr val="1D4323"/>
                </a:solidFill>
                <a:latin typeface="Calibri"/>
              </a:rPr>
              <a:t> </a:t>
            </a:r>
            <a:endParaRPr lang="ru-RU" sz="2000" b="0" strike="noStrike" spc="-1">
              <a:solidFill>
                <a:srgbClr val="000000"/>
              </a:solidFill>
              <a:latin typeface="Arial" charset="0"/>
            </a:endParaRPr>
          </a:p>
        </p:txBody>
      </p:sp>
      <p:pic>
        <p:nvPicPr>
          <p:cNvPr id="8" name="Picture 2"/>
          <p:cNvPicPr/>
          <p:nvPr/>
        </p:nvPicPr>
        <p:blipFill>
          <a:blip r:embed="rId2"/>
          <a:stretch>
            <a:fillRect/>
          </a:stretch>
        </p:blipFill>
        <p:spPr bwMode="auto">
          <a:xfrm>
            <a:off x="142200" y="476640"/>
            <a:ext cx="1045080" cy="1570320"/>
          </a:xfrm>
          <a:prstGeom prst="rect">
            <a:avLst/>
          </a:prstGeom>
          <a:ln>
            <a:noFill/>
          </a:ln>
        </p:spPr>
      </p:pic>
      <p:pic>
        <p:nvPicPr>
          <p:cNvPr id="9" name="Picture 19"/>
          <p:cNvPicPr/>
          <p:nvPr/>
        </p:nvPicPr>
        <p:blipFill>
          <a:blip r:embed="rId3"/>
          <a:stretch>
            <a:fillRect/>
          </a:stretch>
        </p:blipFill>
        <p:spPr bwMode="auto">
          <a:xfrm>
            <a:off x="102600" y="5812920"/>
            <a:ext cx="997920" cy="856080"/>
          </a:xfrm>
          <a:prstGeom prst="rect">
            <a:avLst/>
          </a:prstGeom>
          <a:ln>
            <a:noFill/>
          </a:ln>
        </p:spPr>
      </p:pic>
      <p:pic>
        <p:nvPicPr>
          <p:cNvPr id="10" name="Picture 6"/>
          <p:cNvPicPr/>
          <p:nvPr/>
        </p:nvPicPr>
        <p:blipFill>
          <a:blip r:embed="rId4"/>
          <a:stretch>
            <a:fillRect/>
          </a:stretch>
        </p:blipFill>
        <p:spPr bwMode="auto">
          <a:xfrm>
            <a:off x="82080" y="3883320"/>
            <a:ext cx="990000" cy="752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685800" y="2130480"/>
            <a:ext cx="7772039" cy="146952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1371600" y="3886200"/>
            <a:ext cx="6400440" cy="1752120"/>
          </a:xfrm>
          <a:prstGeom prst="rect">
            <a:avLst/>
          </a:prstGeom>
          <a:noFill/>
          <a:ln>
            <a:noFill/>
          </a:ln>
        </p:spPr>
        <p:txBody>
          <a:bodyPr/>
          <a:lstStyle/>
          <a:p>
            <a:pPr algn="ctr">
              <a:defRPr/>
            </a:pPr>
            <a:endParaRPr lang="ru-RU" sz="3200" b="0" strike="noStrike" spc="-1">
              <a:solidFill>
                <a:srgbClr val="000000"/>
              </a:solidFill>
              <a:latin typeface="Arial" charset="0"/>
            </a:endParaRPr>
          </a:p>
        </p:txBody>
      </p:sp>
      <p:sp>
        <p:nvSpPr>
          <p:cNvPr id="6" name="CustomShape 3"/>
          <p:cNvSpPr/>
          <p:nvPr/>
        </p:nvSpPr>
        <p:spPr bwMode="auto">
          <a:xfrm>
            <a:off x="1350360" y="116640"/>
            <a:ext cx="7685640" cy="158364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i="1" strike="noStrike" spc="-1">
                <a:solidFill>
                  <a:srgbClr val="215968"/>
                </a:solidFill>
                <a:latin typeface="Calibri"/>
              </a:rPr>
              <a:t>Требования Правил распространяются на работников и работодателей - физических или юридических лиц, вступивших в трудовые отношения с работниками.</a:t>
            </a:r>
            <a:endParaRPr lang="ru-RU" sz="2000" b="0" strike="noStrike" spc="-1">
              <a:solidFill>
                <a:srgbClr val="000000"/>
              </a:solidFill>
              <a:latin typeface="Arial" charset="0"/>
            </a:endParaRPr>
          </a:p>
        </p:txBody>
      </p:sp>
      <p:sp>
        <p:nvSpPr>
          <p:cNvPr id="7" name="CustomShape 4"/>
          <p:cNvSpPr/>
          <p:nvPr/>
        </p:nvSpPr>
        <p:spPr bwMode="auto">
          <a:xfrm>
            <a:off x="1139040" y="1773000"/>
            <a:ext cx="7896960" cy="496800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4A452A"/>
                </a:solidFill>
                <a:latin typeface="Calibri"/>
              </a:rPr>
              <a:t>К работам на высоте относятся работы, при которых:</a:t>
            </a:r>
            <a:endParaRPr lang="ru-RU" sz="2000" b="0" strike="noStrike" spc="-1">
              <a:solidFill>
                <a:srgbClr val="000000"/>
              </a:solidFill>
              <a:latin typeface="Arial" charset="0"/>
            </a:endParaRPr>
          </a:p>
          <a:p>
            <a:pPr algn="ctr">
              <a:lnSpc>
                <a:spcPct val="100000"/>
              </a:lnSpc>
              <a:defRPr/>
            </a:pPr>
            <a:endParaRPr lang="ru-RU" sz="2000" b="0" strike="noStrike" spc="-1">
              <a:solidFill>
                <a:srgbClr val="000000"/>
              </a:solidFill>
              <a:latin typeface="Arial" charset="0"/>
            </a:endParaRPr>
          </a:p>
          <a:p>
            <a:pPr algn="ctr">
              <a:lnSpc>
                <a:spcPct val="100000"/>
              </a:lnSpc>
              <a:defRPr/>
            </a:pPr>
            <a:r>
              <a:rPr lang="ru-RU" sz="1600" b="1" strike="noStrike" spc="-1">
                <a:solidFill>
                  <a:srgbClr val="4A452A"/>
                </a:solidFill>
                <a:latin typeface="Calibri"/>
              </a:rPr>
              <a:t>а) </a:t>
            </a:r>
            <a:r>
              <a:rPr lang="ru-RU" sz="1600" b="1" strike="noStrike" spc="-1">
                <a:solidFill>
                  <a:srgbClr val="631119"/>
                </a:solidFill>
                <a:latin typeface="Calibri"/>
              </a:rPr>
              <a:t>существуют риски, связанные с возможным падением работника с высоты 1,8 м и более, в том числе:</a:t>
            </a:r>
            <a:endParaRPr lang="ru-RU" sz="1600" b="0" strike="noStrike" spc="-1">
              <a:solidFill>
                <a:srgbClr val="000000"/>
              </a:solidFill>
              <a:latin typeface="Arial" charset="0"/>
            </a:endParaRPr>
          </a:p>
          <a:p>
            <a:pPr algn="ctr">
              <a:lnSpc>
                <a:spcPct val="100000"/>
              </a:lnSpc>
              <a:defRPr/>
            </a:pPr>
            <a:r>
              <a:rPr lang="ru-RU" sz="1600" b="1" strike="noStrike" spc="-1">
                <a:solidFill>
                  <a:srgbClr val="631119"/>
                </a:solidFill>
                <a:latin typeface="Calibri"/>
              </a:rPr>
              <a:t>при осуществлении работником подъема на высоту более 5 м, или спуска с высоты более 5 м по лестнице, угол наклона которой к горизонтальной поверхности составляет более 75°;</a:t>
            </a:r>
            <a:endParaRPr lang="ru-RU" sz="1600" b="0" strike="noStrike" spc="-1">
              <a:solidFill>
                <a:srgbClr val="000000"/>
              </a:solidFill>
              <a:latin typeface="Arial" charset="0"/>
            </a:endParaRPr>
          </a:p>
          <a:p>
            <a:pPr algn="ctr">
              <a:lnSpc>
                <a:spcPct val="100000"/>
              </a:lnSpc>
              <a:defRPr/>
            </a:pPr>
            <a:r>
              <a:rPr lang="ru-RU" sz="1600" b="1" strike="noStrike" spc="-1">
                <a:solidFill>
                  <a:srgbClr val="631119"/>
                </a:solidFill>
                <a:latin typeface="Calibri"/>
              </a:rPr>
              <a:t>при проведении работ на площадках на расстоянии ближе 2 м от неогражденных перепадов по высоте более 1,8 м, а также, если высота защитного ограждения этих площадок менее 1,1 м;</a:t>
            </a:r>
            <a:endParaRPr lang="ru-RU" sz="1600" b="0" strike="noStrike" spc="-1">
              <a:solidFill>
                <a:srgbClr val="000000"/>
              </a:solidFill>
              <a:latin typeface="Arial" charset="0"/>
            </a:endParaRPr>
          </a:p>
          <a:p>
            <a:pPr algn="ctr">
              <a:lnSpc>
                <a:spcPct val="100000"/>
              </a:lnSpc>
              <a:defRPr/>
            </a:pPr>
            <a:endParaRPr lang="ru-RU" sz="1600" b="0" strike="noStrike" spc="-1">
              <a:solidFill>
                <a:srgbClr val="000000"/>
              </a:solidFill>
              <a:latin typeface="Arial" charset="0"/>
            </a:endParaRPr>
          </a:p>
          <a:p>
            <a:pPr algn="ctr">
              <a:lnSpc>
                <a:spcPct val="100000"/>
              </a:lnSpc>
              <a:defRPr/>
            </a:pPr>
            <a:r>
              <a:rPr lang="ru-RU" sz="1600" b="1" strike="noStrike" spc="-1">
                <a:solidFill>
                  <a:srgbClr val="4A452A"/>
                </a:solidFill>
                <a:latin typeface="Calibri"/>
              </a:rPr>
              <a:t>б) </a:t>
            </a:r>
            <a:r>
              <a:rPr lang="ru-RU" sz="1600" b="1" i="1" strike="noStrike" spc="-1">
                <a:solidFill>
                  <a:srgbClr val="215968"/>
                </a:solidFill>
                <a:latin typeface="Calibri"/>
              </a:rPr>
              <a:t>существуют риски, связанные с возможным падением работника с высоты менее 1,8 м, если работа проводится над машинами или механизмами, поверхностью жидкости или сыпучих мелкодисперсных материалов, выступающими предметами.</a:t>
            </a:r>
            <a:endParaRPr lang="ru-RU" sz="1600" b="0" strike="noStrike" spc="-1">
              <a:solidFill>
                <a:srgbClr val="000000"/>
              </a:solidFill>
              <a:latin typeface="Arial" charset="0"/>
            </a:endParaRPr>
          </a:p>
        </p:txBody>
      </p:sp>
      <p:pic>
        <p:nvPicPr>
          <p:cNvPr id="8" name="Picture 2"/>
          <p:cNvPicPr/>
          <p:nvPr/>
        </p:nvPicPr>
        <p:blipFill>
          <a:blip r:embed="rId2"/>
          <a:stretch>
            <a:fillRect/>
          </a:stretch>
        </p:blipFill>
        <p:spPr bwMode="auto">
          <a:xfrm>
            <a:off x="107280" y="475920"/>
            <a:ext cx="1045080" cy="1570320"/>
          </a:xfrm>
          <a:prstGeom prst="rect">
            <a:avLst/>
          </a:prstGeom>
          <a:ln>
            <a:noFill/>
          </a:ln>
        </p:spPr>
      </p:pic>
      <p:pic>
        <p:nvPicPr>
          <p:cNvPr id="9" name="Picture 19"/>
          <p:cNvPicPr/>
          <p:nvPr/>
        </p:nvPicPr>
        <p:blipFill>
          <a:blip r:embed="rId3"/>
          <a:stretch>
            <a:fillRect/>
          </a:stretch>
        </p:blipFill>
        <p:spPr bwMode="auto">
          <a:xfrm>
            <a:off x="35640" y="5301000"/>
            <a:ext cx="997920" cy="856080"/>
          </a:xfrm>
          <a:prstGeom prst="rect">
            <a:avLst/>
          </a:prstGeom>
          <a:ln>
            <a:noFill/>
          </a:ln>
        </p:spPr>
      </p:pic>
      <p:pic>
        <p:nvPicPr>
          <p:cNvPr id="10" name="Picture 6"/>
          <p:cNvPicPr/>
          <p:nvPr/>
        </p:nvPicPr>
        <p:blipFill>
          <a:blip r:embed="rId4"/>
          <a:stretch>
            <a:fillRect/>
          </a:stretch>
        </p:blipFill>
        <p:spPr bwMode="auto">
          <a:xfrm>
            <a:off x="35640" y="3284640"/>
            <a:ext cx="990000" cy="752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80360" y="1391759"/>
            <a:ext cx="6467039" cy="2682360"/>
          </a:xfrm>
          <a:prstGeom prst="roundRect">
            <a:avLst>
              <a:gd name="adj" fmla="val 16667"/>
            </a:avLst>
          </a:prstGeom>
          <a:solidFill>
            <a:schemeClr val="bg2">
              <a:lumMod val="9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000066"/>
                </a:solidFill>
                <a:latin typeface="Calibri"/>
              </a:rPr>
              <a:t> работы на высоте с применением средств подмащивания </a:t>
            </a:r>
            <a:r>
              <a:rPr lang="ru-RU" sz="2000" b="1" i="1" strike="noStrike" spc="-1">
                <a:solidFill>
                  <a:srgbClr val="953735"/>
                </a:solidFill>
                <a:latin typeface="Calibri"/>
              </a:rPr>
              <a:t>(например, леса, подмости, вышки, люльки, лестницы и другие средства подмащивания)</a:t>
            </a:r>
            <a:r>
              <a:rPr lang="ru-RU" sz="2000" b="1" strike="noStrike" spc="-1">
                <a:solidFill>
                  <a:srgbClr val="000066"/>
                </a:solidFill>
                <a:latin typeface="Calibri"/>
              </a:rPr>
              <a:t>, а также работы, выполняемые на площадках с защитными ограждениями высотой 1,1 м и более;</a:t>
            </a:r>
            <a:endParaRPr lang="ru-RU" sz="2000" b="0" strike="noStrike" spc="-1">
              <a:solidFill>
                <a:srgbClr val="000000"/>
              </a:solidFill>
              <a:latin typeface="Arial" charset="0"/>
            </a:endParaRPr>
          </a:p>
        </p:txBody>
      </p:sp>
      <p:sp>
        <p:nvSpPr>
          <p:cNvPr id="5" name="CustomShape 2"/>
          <p:cNvSpPr/>
          <p:nvPr/>
        </p:nvSpPr>
        <p:spPr bwMode="auto">
          <a:xfrm>
            <a:off x="1979640" y="4077000"/>
            <a:ext cx="6984360" cy="266400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i="1" strike="noStrike" spc="-1">
                <a:solidFill>
                  <a:srgbClr val="336600"/>
                </a:solidFill>
                <a:latin typeface="Calibri"/>
              </a:rPr>
              <a:t> работы без применения средств подмащивания, выполняемые на высоте 5 м и более</a:t>
            </a:r>
            <a:r>
              <a:rPr lang="ru-RU" sz="2000" b="1" i="1" strike="noStrike" spc="-1">
                <a:solidFill>
                  <a:srgbClr val="660066"/>
                </a:solidFill>
                <a:latin typeface="Calibri"/>
              </a:rPr>
              <a:t>, </a:t>
            </a:r>
            <a:endParaRPr lang="ru-RU" sz="2000" b="0" strike="noStrike" spc="-1">
              <a:solidFill>
                <a:srgbClr val="000000"/>
              </a:solidFill>
              <a:latin typeface="Arial" charset="0"/>
            </a:endParaRPr>
          </a:p>
          <a:p>
            <a:pPr algn="ctr">
              <a:lnSpc>
                <a:spcPct val="100000"/>
              </a:lnSpc>
              <a:defRPr/>
            </a:pPr>
            <a:r>
              <a:rPr lang="ru-RU" sz="2000" b="1" i="1" strike="noStrike" spc="-1">
                <a:solidFill>
                  <a:srgbClr val="660066"/>
                </a:solidFill>
                <a:latin typeface="Calibri"/>
              </a:rPr>
              <a:t>а также работы, выполняемые на расстоянии менее 2 м от неогражденных перепадов по высоте более 5 м на площадках при отсутствии защитных ограждений </a:t>
            </a:r>
            <a:r>
              <a:rPr lang="ru-RU" sz="2000" b="1" strike="noStrike" spc="-1">
                <a:solidFill>
                  <a:srgbClr val="10243E"/>
                </a:solidFill>
                <a:latin typeface="Calibri"/>
              </a:rPr>
              <a:t>либо при высоте защитных ограждений менее 1,1 м.</a:t>
            </a:r>
            <a:endParaRPr lang="ru-RU" sz="2000" b="0" strike="noStrike" spc="-1">
              <a:solidFill>
                <a:srgbClr val="000000"/>
              </a:solidFill>
              <a:latin typeface="Arial" charset="0"/>
            </a:endParaRPr>
          </a:p>
        </p:txBody>
      </p:sp>
      <p:sp>
        <p:nvSpPr>
          <p:cNvPr id="6" name="CustomShape 3"/>
          <p:cNvSpPr/>
          <p:nvPr/>
        </p:nvSpPr>
        <p:spPr bwMode="auto">
          <a:xfrm>
            <a:off x="179640" y="188640"/>
            <a:ext cx="8784720" cy="1202040"/>
          </a:xfrm>
          <a:prstGeom prst="downArrowCallout">
            <a:avLst>
              <a:gd name="adj1" fmla="val 25000"/>
              <a:gd name="adj2" fmla="val 25000"/>
              <a:gd name="adj3" fmla="val 25000"/>
              <a:gd name="adj4" fmla="val 57372"/>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CC3300"/>
                </a:solidFill>
                <a:latin typeface="Calibri"/>
              </a:rPr>
              <a:t>В зависимости от условий производства все работы на высоте делятся на:</a:t>
            </a:r>
            <a:endParaRPr lang="ru-RU" sz="2000" b="0" strike="noStrike" spc="-1">
              <a:solidFill>
                <a:srgbClr val="000000"/>
              </a:solidFill>
              <a:latin typeface="Arial" charset="0"/>
            </a:endParaRPr>
          </a:p>
        </p:txBody>
      </p:sp>
      <p:pic>
        <p:nvPicPr>
          <p:cNvPr id="7" name="Picture 2"/>
          <p:cNvPicPr/>
          <p:nvPr/>
        </p:nvPicPr>
        <p:blipFill>
          <a:blip r:embed="rId2"/>
          <a:stretch>
            <a:fillRect/>
          </a:stretch>
        </p:blipFill>
        <p:spPr bwMode="auto">
          <a:xfrm>
            <a:off x="6948360" y="1391040"/>
            <a:ext cx="1542600" cy="2341080"/>
          </a:xfrm>
          <a:prstGeom prst="rect">
            <a:avLst/>
          </a:prstGeom>
          <a:ln>
            <a:noFill/>
          </a:ln>
        </p:spPr>
      </p:pic>
      <p:pic>
        <p:nvPicPr>
          <p:cNvPr id="8" name="Picture 3"/>
          <p:cNvPicPr/>
          <p:nvPr/>
        </p:nvPicPr>
        <p:blipFill>
          <a:blip r:embed="rId3"/>
          <a:stretch>
            <a:fillRect/>
          </a:stretch>
        </p:blipFill>
        <p:spPr bwMode="auto">
          <a:xfrm>
            <a:off x="238320" y="4426920"/>
            <a:ext cx="1528560" cy="1964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907640" y="1053000"/>
            <a:ext cx="6467039" cy="2682360"/>
          </a:xfrm>
          <a:prstGeom prst="roundRect">
            <a:avLst>
              <a:gd name="adj" fmla="val 16667"/>
            </a:avLst>
          </a:prstGeom>
          <a:solidFill>
            <a:schemeClr val="bg2">
              <a:lumMod val="9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000066"/>
                </a:solidFill>
                <a:latin typeface="Calibri"/>
              </a:rPr>
              <a:t> Есть риски, связанные с падением с высоты менее 1,8 м, если работа проводится над машиной или механизмом, движущимся оборудованием, водной поверхностью или выступающими, острыми предметами</a:t>
            </a:r>
            <a:endParaRPr lang="ru-RU" sz="2000" b="0" strike="noStrike" spc="-1">
              <a:solidFill>
                <a:srgbClr val="000000"/>
              </a:solidFill>
              <a:latin typeface="Arial" charset="0"/>
            </a:endParaRPr>
          </a:p>
        </p:txBody>
      </p:sp>
      <p:pic>
        <p:nvPicPr>
          <p:cNvPr id="5" name="Изображение 5"/>
          <p:cNvPicPr/>
          <p:nvPr/>
        </p:nvPicPr>
        <p:blipFill>
          <a:blip r:embed="rId2"/>
          <a:stretch>
            <a:fillRect/>
          </a:stretch>
        </p:blipFill>
        <p:spPr bwMode="auto">
          <a:xfrm>
            <a:off x="107280" y="188640"/>
            <a:ext cx="1695240" cy="3961440"/>
          </a:xfrm>
          <a:prstGeom prst="rect">
            <a:avLst/>
          </a:prstGeom>
          <a:ln>
            <a:noFill/>
          </a:ln>
        </p:spPr>
      </p:pic>
      <p:pic>
        <p:nvPicPr>
          <p:cNvPr id="6" name="Изображение 7"/>
          <p:cNvPicPr/>
          <p:nvPr/>
        </p:nvPicPr>
        <p:blipFill>
          <a:blip r:embed="rId3"/>
          <a:stretch>
            <a:fillRect/>
          </a:stretch>
        </p:blipFill>
        <p:spPr bwMode="auto">
          <a:xfrm>
            <a:off x="5219640" y="3860640"/>
            <a:ext cx="3123360" cy="2713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35640" y="44280"/>
            <a:ext cx="9037080" cy="688680"/>
          </a:xfrm>
          <a:prstGeom prst="roundRect">
            <a:avLst>
              <a:gd name="adj" fmla="val 16667"/>
            </a:avLst>
          </a:prstGeom>
          <a:solidFill>
            <a:schemeClr val="bg2">
              <a:lumMod val="9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000066"/>
                </a:solidFill>
                <a:latin typeface="Calibri"/>
              </a:rPr>
              <a:t> Есть риски, связанные с падением с высоты менее 1,8 м, если:</a:t>
            </a:r>
            <a:endParaRPr lang="ru-RU" sz="2000" b="0" strike="noStrike" spc="-1">
              <a:solidFill>
                <a:srgbClr val="000000"/>
              </a:solidFill>
              <a:latin typeface="Arial" charset="0"/>
            </a:endParaRPr>
          </a:p>
        </p:txBody>
      </p:sp>
      <p:pic>
        <p:nvPicPr>
          <p:cNvPr id="5" name="Изображение 1"/>
          <p:cNvPicPr/>
          <p:nvPr/>
        </p:nvPicPr>
        <p:blipFill>
          <a:blip r:embed="rId2"/>
          <a:stretch>
            <a:fillRect/>
          </a:stretch>
        </p:blipFill>
        <p:spPr bwMode="auto">
          <a:xfrm>
            <a:off x="395640" y="837000"/>
            <a:ext cx="1888200" cy="3981600"/>
          </a:xfrm>
          <a:prstGeom prst="rect">
            <a:avLst/>
          </a:prstGeom>
          <a:ln>
            <a:noFill/>
          </a:ln>
        </p:spPr>
      </p:pic>
      <p:pic>
        <p:nvPicPr>
          <p:cNvPr id="6" name="Изображение 2"/>
          <p:cNvPicPr/>
          <p:nvPr/>
        </p:nvPicPr>
        <p:blipFill>
          <a:blip r:embed="rId3"/>
          <a:stretch>
            <a:fillRect/>
          </a:stretch>
        </p:blipFill>
        <p:spPr bwMode="auto">
          <a:xfrm>
            <a:off x="6300000" y="3213000"/>
            <a:ext cx="2266560" cy="3637440"/>
          </a:xfrm>
          <a:prstGeom prst="rect">
            <a:avLst/>
          </a:prstGeom>
          <a:ln>
            <a:noFill/>
          </a:ln>
        </p:spPr>
      </p:pic>
      <p:sp>
        <p:nvSpPr>
          <p:cNvPr id="7" name="CustomShape 2"/>
          <p:cNvSpPr/>
          <p:nvPr/>
        </p:nvSpPr>
        <p:spPr bwMode="auto">
          <a:xfrm>
            <a:off x="108000" y="4941000"/>
            <a:ext cx="6226920" cy="1702080"/>
          </a:xfrm>
          <a:prstGeom prst="roundRect">
            <a:avLst>
              <a:gd name="adj" fmla="val 16667"/>
            </a:avLst>
          </a:prstGeom>
          <a:solidFill>
            <a:schemeClr val="bg2">
              <a:lumMod val="9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dirty="0">
                <a:solidFill>
                  <a:srgbClr val="000066"/>
                </a:solidFill>
                <a:latin typeface="Calibri"/>
              </a:rPr>
              <a:t> работник осуществляет подъём или спуск к месту работ или от места работ по вертикальной лестнице (угол </a:t>
            </a:r>
            <a:r>
              <a:rPr lang="ru-RU" sz="2000" b="1" strike="noStrike" spc="-1" dirty="0" smtClean="0">
                <a:solidFill>
                  <a:srgbClr val="000066"/>
                </a:solidFill>
                <a:latin typeface="Calibri"/>
              </a:rPr>
              <a:t>наклона </a:t>
            </a:r>
            <a:r>
              <a:rPr lang="ru-RU" sz="2000" b="1" strike="noStrike" spc="-1" dirty="0">
                <a:solidFill>
                  <a:srgbClr val="000066"/>
                </a:solidFill>
                <a:latin typeface="Calibri"/>
              </a:rPr>
              <a:t>к горизонтальной поверхности </a:t>
            </a:r>
            <a:endParaRPr lang="ru-RU" sz="2000" b="1" strike="noStrike" spc="-1" dirty="0" smtClean="0">
              <a:solidFill>
                <a:srgbClr val="000066"/>
              </a:solidFill>
              <a:latin typeface="Calibri"/>
            </a:endParaRPr>
          </a:p>
          <a:p>
            <a:pPr algn="ctr">
              <a:lnSpc>
                <a:spcPct val="100000"/>
              </a:lnSpc>
              <a:defRPr/>
            </a:pPr>
            <a:r>
              <a:rPr lang="ru-RU" sz="2000" b="1" strike="noStrike" spc="-1" dirty="0" smtClean="0">
                <a:solidFill>
                  <a:srgbClr val="000066"/>
                </a:solidFill>
                <a:latin typeface="Calibri"/>
              </a:rPr>
              <a:t>более 75</a:t>
            </a:r>
            <a:r>
              <a:rPr lang="ru-RU" sz="2000" b="1" strike="noStrike" spc="-1" baseline="30000" dirty="0" smtClean="0">
                <a:solidFill>
                  <a:srgbClr val="000066"/>
                </a:solidFill>
                <a:latin typeface="Calibri"/>
              </a:rPr>
              <a:t>0</a:t>
            </a:r>
            <a:r>
              <a:rPr lang="ru-RU" sz="2000" b="1" spc="-1" dirty="0" smtClean="0">
                <a:solidFill>
                  <a:srgbClr val="000066"/>
                </a:solidFill>
                <a:latin typeface="Calibri"/>
              </a:rPr>
              <a:t>)</a:t>
            </a:r>
            <a:endParaRPr lang="ru-RU" sz="2000" b="0" strike="noStrike" spc="-1" dirty="0">
              <a:solidFill>
                <a:srgbClr val="000000"/>
              </a:solidFill>
              <a:latin typeface="Arial" charset="0"/>
            </a:endParaRPr>
          </a:p>
        </p:txBody>
      </p:sp>
      <p:sp>
        <p:nvSpPr>
          <p:cNvPr id="8" name="CustomShape 3"/>
          <p:cNvSpPr/>
          <p:nvPr/>
        </p:nvSpPr>
        <p:spPr bwMode="auto">
          <a:xfrm>
            <a:off x="2556000" y="908640"/>
            <a:ext cx="6226920" cy="1702080"/>
          </a:xfrm>
          <a:prstGeom prst="roundRect">
            <a:avLst>
              <a:gd name="adj" fmla="val 16667"/>
            </a:avLst>
          </a:prstGeom>
          <a:solidFill>
            <a:schemeClr val="bg2">
              <a:lumMod val="9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000066"/>
                </a:solidFill>
                <a:latin typeface="Calibri"/>
              </a:rPr>
              <a:t> работы производятся на площадках ближе 2 м от не огражденных перепадов по высоте более 1,8 м, а также если высота ограждения этих перепадов менее 1,1 м</a:t>
            </a:r>
            <a:endParaRPr lang="ru-RU" sz="20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solidFill>
            <a:srgbClr val="FDEADA"/>
          </a:solidFill>
          <a:ln>
            <a:noFill/>
          </a:ln>
        </p:spPr>
        <p:txBody>
          <a:bodyPr anchor="ctr"/>
          <a:lstStyle/>
          <a:p>
            <a:pPr algn="ctr">
              <a:lnSpc>
                <a:spcPct val="100000"/>
              </a:lnSpc>
              <a:defRPr/>
            </a:pPr>
            <a:r>
              <a:rPr lang="ru-RU" sz="2400" b="1" u="sng" strike="noStrike" spc="-1">
                <a:solidFill>
                  <a:srgbClr val="000000"/>
                </a:solidFill>
                <a:latin typeface="Calibri"/>
              </a:rPr>
              <a:t>Основные задачи «Правил по охране труда при работе на высоте»</a:t>
            </a:r>
            <a:r>
              <a:rPr lang="ru-RU" sz="2400" b="0" strike="noStrike" spc="-1">
                <a:solidFill>
                  <a:srgbClr val="000000"/>
                </a:solidFill>
                <a:latin typeface="Calibri"/>
              </a:rPr>
              <a:t> </a:t>
            </a:r>
          </a:p>
        </p:txBody>
      </p:sp>
      <p:sp>
        <p:nvSpPr>
          <p:cNvPr id="5" name="TextShape 2"/>
          <p:cNvSpPr/>
          <p:nvPr/>
        </p:nvSpPr>
        <p:spPr bwMode="auto">
          <a:xfrm>
            <a:off x="2267640" y="1556640"/>
            <a:ext cx="6624360" cy="5112360"/>
          </a:xfrm>
          <a:prstGeom prst="rect">
            <a:avLst/>
          </a:prstGeom>
          <a:solidFill>
            <a:srgbClr val="C3D69B"/>
          </a:solidFill>
          <a:ln>
            <a:noFill/>
          </a:ln>
        </p:spPr>
        <p:txBody>
          <a:bodyPr/>
          <a:lstStyle/>
          <a:p>
            <a:pPr marL="342900" indent="-342900">
              <a:lnSpc>
                <a:spcPct val="80000"/>
              </a:lnSpc>
              <a:spcBef>
                <a:spcPts val="360"/>
              </a:spcBef>
              <a:buClr>
                <a:srgbClr val="000000"/>
              </a:buClr>
              <a:buFont typeface="Wingdings" charset="2"/>
              <a:buChar char=""/>
              <a:defRPr/>
            </a:pPr>
            <a:r>
              <a:rPr lang="ru-RU" sz="1800" b="1" strike="noStrike" spc="-1">
                <a:solidFill>
                  <a:srgbClr val="000000"/>
                </a:solidFill>
                <a:latin typeface="Calibri"/>
              </a:rPr>
              <a:t>Установление единых и обязательных для соблюдения требований безопасности при работе на высоте на всей территории Российской Федерации</a:t>
            </a:r>
            <a:endParaRPr lang="ru-RU" sz="1800" b="0" strike="noStrike" spc="-1">
              <a:solidFill>
                <a:srgbClr val="000000"/>
              </a:solidFill>
              <a:latin typeface="Calibri"/>
            </a:endParaRPr>
          </a:p>
          <a:p>
            <a:pPr marL="342900" indent="-342900">
              <a:lnSpc>
                <a:spcPct val="80000"/>
              </a:lnSpc>
              <a:spcBef>
                <a:spcPts val="360"/>
              </a:spcBef>
              <a:defRPr/>
            </a:pPr>
            <a:endParaRPr lang="ru-RU" sz="1800" b="0" strike="noStrike" spc="-1">
              <a:solidFill>
                <a:srgbClr val="000000"/>
              </a:solidFill>
              <a:latin typeface="Calibri"/>
            </a:endParaRPr>
          </a:p>
          <a:p>
            <a:pPr marL="342900" indent="-342900">
              <a:lnSpc>
                <a:spcPct val="80000"/>
              </a:lnSpc>
              <a:spcBef>
                <a:spcPts val="360"/>
              </a:spcBef>
              <a:buClr>
                <a:srgbClr val="000000"/>
              </a:buClr>
              <a:buFont typeface="Wingdings" charset="2"/>
              <a:buChar char=""/>
              <a:defRPr/>
            </a:pPr>
            <a:r>
              <a:rPr lang="ru-RU" sz="1800" b="1" strike="noStrike" spc="-1">
                <a:solidFill>
                  <a:srgbClr val="000000"/>
                </a:solidFill>
                <a:latin typeface="Calibri"/>
              </a:rPr>
              <a:t>Защита жизни и здоровья человека, а так же снижение травмоопасности при работе на высоте</a:t>
            </a:r>
            <a:endParaRPr lang="ru-RU" sz="1800" b="0" strike="noStrike" spc="-1">
              <a:solidFill>
                <a:srgbClr val="000000"/>
              </a:solidFill>
              <a:latin typeface="Calibri"/>
            </a:endParaRPr>
          </a:p>
          <a:p>
            <a:pPr marL="342900" indent="-342900">
              <a:lnSpc>
                <a:spcPct val="80000"/>
              </a:lnSpc>
              <a:spcBef>
                <a:spcPts val="360"/>
              </a:spcBef>
              <a:defRPr/>
            </a:pPr>
            <a:endParaRPr lang="ru-RU" sz="1800" b="0" strike="noStrike" spc="-1">
              <a:solidFill>
                <a:srgbClr val="000000"/>
              </a:solidFill>
              <a:latin typeface="Calibri"/>
            </a:endParaRPr>
          </a:p>
          <a:p>
            <a:pPr marL="342900" indent="-342900">
              <a:lnSpc>
                <a:spcPct val="80000"/>
              </a:lnSpc>
              <a:spcBef>
                <a:spcPts val="360"/>
              </a:spcBef>
              <a:buClr>
                <a:srgbClr val="000000"/>
              </a:buClr>
              <a:buFont typeface="Wingdings" charset="2"/>
              <a:buChar char=""/>
              <a:defRPr/>
            </a:pPr>
            <a:r>
              <a:rPr lang="ru-RU" sz="1800" b="1" strike="noStrike" spc="-1">
                <a:solidFill>
                  <a:srgbClr val="000000"/>
                </a:solidFill>
                <a:latin typeface="Calibri"/>
              </a:rPr>
              <a:t>Приведение в соответствие с требованиями технического регламента Таможенного союза «О безопасности средств индивидуальной защиты»</a:t>
            </a:r>
            <a:endParaRPr lang="ru-RU" sz="1800" b="0" strike="noStrike" spc="-1">
              <a:solidFill>
                <a:srgbClr val="000000"/>
              </a:solidFill>
              <a:latin typeface="Calibri"/>
            </a:endParaRPr>
          </a:p>
          <a:p>
            <a:pPr marL="342900" indent="-342900">
              <a:lnSpc>
                <a:spcPct val="80000"/>
              </a:lnSpc>
              <a:spcBef>
                <a:spcPts val="360"/>
              </a:spcBef>
              <a:defRPr/>
            </a:pPr>
            <a:endParaRPr lang="ru-RU" sz="1800" b="0" strike="noStrike" spc="-1">
              <a:solidFill>
                <a:srgbClr val="000000"/>
              </a:solidFill>
              <a:latin typeface="Calibri"/>
            </a:endParaRPr>
          </a:p>
          <a:p>
            <a:pPr marL="342900" indent="-342900">
              <a:lnSpc>
                <a:spcPct val="80000"/>
              </a:lnSpc>
              <a:spcBef>
                <a:spcPts val="360"/>
              </a:spcBef>
              <a:buClr>
                <a:srgbClr val="000000"/>
              </a:buClr>
              <a:buFont typeface="Wingdings" charset="2"/>
              <a:buChar char=""/>
              <a:defRPr/>
            </a:pPr>
            <a:r>
              <a:rPr lang="ru-RU" sz="1800" b="1" strike="noStrike" spc="-1">
                <a:solidFill>
                  <a:srgbClr val="000000"/>
                </a:solidFill>
                <a:latin typeface="Calibri"/>
              </a:rPr>
              <a:t>Реализация соглашения о партнерстве и сотрудничестве между Европейским Сообществом и Российской Федерацией в части сближения законодательства в области охраны труда</a:t>
            </a:r>
            <a:endParaRPr lang="ru-RU" sz="1800" b="0" strike="noStrike" spc="-1">
              <a:solidFill>
                <a:srgbClr val="000000"/>
              </a:solidFill>
              <a:latin typeface="Calibri"/>
            </a:endParaRPr>
          </a:p>
          <a:p>
            <a:pPr marL="342900" indent="-342900">
              <a:lnSpc>
                <a:spcPct val="80000"/>
              </a:lnSpc>
              <a:spcBef>
                <a:spcPts val="360"/>
              </a:spcBef>
              <a:defRPr/>
            </a:pPr>
            <a:endParaRPr lang="ru-RU" sz="1800" b="0" strike="noStrike" spc="-1">
              <a:solidFill>
                <a:srgbClr val="000000"/>
              </a:solidFill>
              <a:latin typeface="Calibri"/>
            </a:endParaRPr>
          </a:p>
          <a:p>
            <a:pPr marL="342900" indent="-342900">
              <a:lnSpc>
                <a:spcPct val="80000"/>
              </a:lnSpc>
              <a:spcBef>
                <a:spcPts val="360"/>
              </a:spcBef>
              <a:buClr>
                <a:srgbClr val="000000"/>
              </a:buClr>
              <a:buFont typeface="Wingdings" charset="2"/>
              <a:buChar char=""/>
              <a:defRPr/>
            </a:pPr>
            <a:r>
              <a:rPr lang="ru-RU" sz="1800" b="1" strike="noStrike" spc="-1">
                <a:solidFill>
                  <a:srgbClr val="000000"/>
                </a:solidFill>
                <a:latin typeface="Calibri"/>
              </a:rPr>
              <a:t>Концентрация требований, касающихся работы на высоте, в числе которых основными являются требования безопасности</a:t>
            </a:r>
            <a:endParaRPr lang="ru-RU" sz="1800" b="0" strike="noStrike" spc="-1">
              <a:solidFill>
                <a:srgbClr val="000000"/>
              </a:solidFill>
              <a:latin typeface="Calibri"/>
            </a:endParaRPr>
          </a:p>
        </p:txBody>
      </p:sp>
      <p:pic>
        <p:nvPicPr>
          <p:cNvPr id="6" name="Picture 9"/>
          <p:cNvPicPr/>
          <p:nvPr/>
        </p:nvPicPr>
        <p:blipFill>
          <a:blip r:embed="rId2"/>
          <a:stretch>
            <a:fillRect/>
          </a:stretch>
        </p:blipFill>
        <p:spPr bwMode="auto">
          <a:xfrm>
            <a:off x="323640" y="2223360"/>
            <a:ext cx="1618920" cy="3273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95400" y="106560"/>
            <a:ext cx="8883360" cy="788400"/>
          </a:xfrm>
          <a:prstGeom prst="rect">
            <a:avLst/>
          </a:prstGeom>
          <a:noFill/>
          <a:ln>
            <a:noFill/>
          </a:ln>
        </p:spPr>
        <p:txBody>
          <a:bodyPr anchor="ctr"/>
          <a:lstStyle/>
          <a:p>
            <a:pPr algn="ctr">
              <a:lnSpc>
                <a:spcPct val="100000"/>
              </a:lnSpc>
              <a:defRPr/>
            </a:pPr>
            <a:r>
              <a:rPr lang="ru-RU" sz="2800" b="1" strike="noStrike" spc="-1">
                <a:solidFill>
                  <a:srgbClr val="000000"/>
                </a:solidFill>
                <a:latin typeface="Calibri"/>
              </a:rPr>
              <a:t>Действующие национальные стандарты:</a:t>
            </a:r>
            <a:endParaRPr lang="ru-RU" sz="2800" b="0" strike="noStrike" spc="-1">
              <a:solidFill>
                <a:srgbClr val="000000"/>
              </a:solidFill>
              <a:latin typeface="Calibri"/>
            </a:endParaRPr>
          </a:p>
        </p:txBody>
      </p:sp>
      <p:sp>
        <p:nvSpPr>
          <p:cNvPr id="5" name="TextShape 2"/>
          <p:cNvSpPr/>
          <p:nvPr/>
        </p:nvSpPr>
        <p:spPr bwMode="auto">
          <a:xfrm>
            <a:off x="38160" y="1014120"/>
            <a:ext cx="9073080" cy="5820120"/>
          </a:xfrm>
          <a:prstGeom prst="rect">
            <a:avLst/>
          </a:prstGeom>
          <a:noFill/>
          <a:ln>
            <a:noFill/>
          </a:ln>
        </p:spPr>
        <p:txBody>
          <a:bodyPr/>
          <a:lstStyle/>
          <a:p>
            <a:pPr marL="342900" indent="-342900">
              <a:lnSpc>
                <a:spcPct val="100000"/>
              </a:lnSpc>
              <a:spcBef>
                <a:spcPts val="360"/>
              </a:spcBef>
              <a:buClr>
                <a:srgbClr val="000000"/>
              </a:buClr>
              <a:buFont typeface="Arial" charset="0"/>
              <a:buChar char="•"/>
              <a:defRPr/>
            </a:pPr>
            <a:r>
              <a:rPr lang="ru-RU" sz="1800" b="0" strike="noStrike" spc="-1">
                <a:solidFill>
                  <a:srgbClr val="000000"/>
                </a:solidFill>
                <a:latin typeface="Calibri"/>
              </a:rPr>
              <a:t>ГОСТ EN 12841-2014 Система стандартов безопасности труда (ССБТ). Средства индивидуальной защиты от падения с высоты. Системы канатного доступа. Устройства позиционирования на канатах. Общие технические требования. Методы испытаний</a:t>
            </a:r>
          </a:p>
          <a:p>
            <a:pPr marL="342900" indent="-342900">
              <a:lnSpc>
                <a:spcPct val="100000"/>
              </a:lnSpc>
              <a:spcBef>
                <a:spcPts val="360"/>
              </a:spcBef>
              <a:buClr>
                <a:srgbClr val="000000"/>
              </a:buClr>
              <a:buFont typeface="Arial" charset="0"/>
              <a:buChar char="•"/>
              <a:defRPr/>
            </a:pPr>
            <a:r>
              <a:rPr lang="ru-RU" sz="1800" b="0" strike="noStrike" spc="-1">
                <a:solidFill>
                  <a:srgbClr val="000000"/>
                </a:solidFill>
                <a:latin typeface="Calibri"/>
              </a:rPr>
              <a:t>ГОСТ EN 1497-2014 Система стандартов безопасности труда (ССБТ). Средства индивидуальной защиты от падения с высоты. Привязи спасательные. Общие технические требования. Методы испытаний</a:t>
            </a:r>
          </a:p>
          <a:p>
            <a:pPr marL="342900" indent="-342900">
              <a:lnSpc>
                <a:spcPct val="100000"/>
              </a:lnSpc>
              <a:spcBef>
                <a:spcPts val="360"/>
              </a:spcBef>
              <a:buClr>
                <a:srgbClr val="000000"/>
              </a:buClr>
              <a:buFont typeface="Arial" charset="0"/>
              <a:buChar char="•"/>
              <a:defRPr/>
            </a:pPr>
            <a:r>
              <a:rPr lang="ru-RU" sz="1800" b="0" strike="noStrike" spc="-1">
                <a:solidFill>
                  <a:srgbClr val="000000"/>
                </a:solidFill>
                <a:latin typeface="Calibri"/>
              </a:rPr>
              <a:t>ГОСТ EN 1496-2014 Система стандартов безопасности труда (ССБТ). Средства индивидуальной защиты от падения с высоты. Устройства спасательные подъемные. Общие технические требования. Методы испытаний</a:t>
            </a:r>
          </a:p>
          <a:p>
            <a:pPr>
              <a:lnSpc>
                <a:spcPct val="100000"/>
              </a:lnSpc>
              <a:spcBef>
                <a:spcPts val="360"/>
              </a:spcBef>
              <a:defRPr/>
            </a:pPr>
            <a:endParaRPr lang="ru-RU" sz="1800" b="0" strike="noStrike" spc="-1">
              <a:solidFill>
                <a:srgbClr val="000000"/>
              </a:solidFill>
              <a:latin typeface="Calibri"/>
            </a:endParaRPr>
          </a:p>
        </p:txBody>
      </p:sp>
      <p:pic>
        <p:nvPicPr>
          <p:cNvPr id="6" name="Изображение 3"/>
          <p:cNvPicPr/>
          <p:nvPr/>
        </p:nvPicPr>
        <p:blipFill>
          <a:blip r:embed="rId2"/>
          <a:stretch>
            <a:fillRect/>
          </a:stretch>
        </p:blipFill>
        <p:spPr bwMode="auto">
          <a:xfrm>
            <a:off x="1614960" y="4116600"/>
            <a:ext cx="5769720" cy="2374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Изображение 5"/>
          <p:cNvPicPr/>
          <p:nvPr/>
        </p:nvPicPr>
        <p:blipFill>
          <a:blip r:embed="rId2"/>
          <a:stretch>
            <a:fillRect/>
          </a:stretch>
        </p:blipFill>
        <p:spPr bwMode="auto">
          <a:xfrm>
            <a:off x="5796255" y="4796855"/>
            <a:ext cx="1766880" cy="1932480"/>
          </a:xfrm>
          <a:prstGeom prst="rect">
            <a:avLst/>
          </a:prstGeom>
          <a:ln>
            <a:noFill/>
          </a:ln>
        </p:spPr>
      </p:pic>
      <p:sp>
        <p:nvSpPr>
          <p:cNvPr id="5" name="TextShape 1"/>
          <p:cNvSpPr/>
          <p:nvPr/>
        </p:nvSpPr>
        <p:spPr bwMode="auto">
          <a:xfrm>
            <a:off x="95400" y="106560"/>
            <a:ext cx="8883360" cy="788400"/>
          </a:xfrm>
          <a:prstGeom prst="rect">
            <a:avLst/>
          </a:prstGeom>
          <a:noFill/>
          <a:ln>
            <a:noFill/>
          </a:ln>
        </p:spPr>
        <p:txBody>
          <a:bodyPr anchor="ctr"/>
          <a:lstStyle/>
          <a:p>
            <a:pPr algn="ctr">
              <a:lnSpc>
                <a:spcPct val="100000"/>
              </a:lnSpc>
              <a:defRPr/>
            </a:pPr>
            <a:r>
              <a:rPr lang="ru-RU" sz="2800" b="1" strike="noStrike" spc="-1">
                <a:solidFill>
                  <a:srgbClr val="000000"/>
                </a:solidFill>
                <a:latin typeface="Calibri"/>
              </a:rPr>
              <a:t>Действующие национальные стандарты:</a:t>
            </a:r>
            <a:endParaRPr lang="ru-RU" sz="2800" b="0" strike="noStrike" spc="-1">
              <a:solidFill>
                <a:srgbClr val="000000"/>
              </a:solidFill>
              <a:latin typeface="Calibri"/>
            </a:endParaRPr>
          </a:p>
        </p:txBody>
      </p:sp>
      <p:sp>
        <p:nvSpPr>
          <p:cNvPr id="6" name="TextShape 2"/>
          <p:cNvSpPr/>
          <p:nvPr/>
        </p:nvSpPr>
        <p:spPr bwMode="auto">
          <a:xfrm>
            <a:off x="108000" y="692280"/>
            <a:ext cx="9073080" cy="5950080"/>
          </a:xfrm>
          <a:prstGeom prst="rect">
            <a:avLst/>
          </a:prstGeom>
          <a:noFill/>
          <a:ln>
            <a:noFill/>
          </a:ln>
        </p:spPr>
        <p:txBody>
          <a:bodyPr/>
          <a:lstStyle/>
          <a:p>
            <a:pPr marL="342900" indent="-342900">
              <a:lnSpc>
                <a:spcPct val="100000"/>
              </a:lnSpc>
              <a:spcBef>
                <a:spcPts val="360"/>
              </a:spcBef>
              <a:buClr>
                <a:srgbClr val="000000"/>
              </a:buClr>
              <a:buFont typeface="Arial" charset="0"/>
              <a:buChar char="•"/>
              <a:defRPr/>
            </a:pPr>
            <a:r>
              <a:rPr lang="ru-RU" sz="1800" b="0" strike="noStrike" spc="-1">
                <a:solidFill>
                  <a:srgbClr val="000000"/>
                </a:solidFill>
                <a:latin typeface="Calibri"/>
              </a:rPr>
              <a:t>ГОСТ EN 1498-2014 Система стандартов безопасности труда (ССБТ). Средства индивидуальной защиты от падения с высоты. Петли спасательные. Общие технические требования. Методы испытаний</a:t>
            </a:r>
          </a:p>
          <a:p>
            <a:pPr>
              <a:lnSpc>
                <a:spcPct val="100000"/>
              </a:lnSpc>
              <a:spcBef>
                <a:spcPts val="360"/>
              </a:spcBef>
              <a:defRPr/>
            </a:pPr>
            <a:endParaRPr lang="ru-RU" sz="1800" b="0" strike="noStrike" spc="-1">
              <a:solidFill>
                <a:srgbClr val="000000"/>
              </a:solidFill>
              <a:latin typeface="Calibri"/>
            </a:endParaRPr>
          </a:p>
          <a:p>
            <a:pPr>
              <a:lnSpc>
                <a:spcPct val="100000"/>
              </a:lnSpc>
              <a:spcBef>
                <a:spcPts val="360"/>
              </a:spcBef>
              <a:defRPr/>
            </a:pPr>
            <a:endParaRPr lang="ru-RU" sz="1800" b="0" strike="noStrike" spc="-1">
              <a:solidFill>
                <a:srgbClr val="000000"/>
              </a:solidFill>
              <a:latin typeface="Calibri"/>
            </a:endParaRPr>
          </a:p>
          <a:p>
            <a:pPr>
              <a:lnSpc>
                <a:spcPct val="100000"/>
              </a:lnSpc>
              <a:spcBef>
                <a:spcPts val="360"/>
              </a:spcBef>
              <a:defRPr/>
            </a:pPr>
            <a:endParaRPr lang="ru-RU" sz="1800" b="0" strike="noStrike" spc="-1">
              <a:solidFill>
                <a:srgbClr val="000000"/>
              </a:solidFill>
              <a:latin typeface="Calibri"/>
            </a:endParaRPr>
          </a:p>
          <a:p>
            <a:pPr marL="342900" indent="-342900">
              <a:lnSpc>
                <a:spcPct val="100000"/>
              </a:lnSpc>
              <a:spcBef>
                <a:spcPts val="360"/>
              </a:spcBef>
              <a:buClr>
                <a:srgbClr val="000000"/>
              </a:buClr>
              <a:buFont typeface="Arial" charset="0"/>
              <a:buChar char="•"/>
              <a:defRPr/>
            </a:pPr>
            <a:r>
              <a:rPr lang="ru-RU" sz="1800" b="0" strike="noStrike" spc="-1">
                <a:solidFill>
                  <a:srgbClr val="000000"/>
                </a:solidFill>
                <a:latin typeface="Calibri"/>
              </a:rPr>
              <a:t>ГОСТ EN 1891-2014 Система стандартов безопасности труда (ССБТ). Средства индивидуальной защиты от падения с высоты. Канаты с сердечником низкого растяжения. Общие технические требования. Методы испытаний</a:t>
            </a:r>
          </a:p>
          <a:p>
            <a:pPr>
              <a:lnSpc>
                <a:spcPct val="100000"/>
              </a:lnSpc>
              <a:spcBef>
                <a:spcPts val="360"/>
              </a:spcBef>
              <a:defRPr/>
            </a:pPr>
            <a:endParaRPr lang="ru-RU" sz="1800" b="0" strike="noStrike" spc="-1">
              <a:solidFill>
                <a:srgbClr val="000000"/>
              </a:solidFill>
              <a:latin typeface="Calibri"/>
            </a:endParaRPr>
          </a:p>
          <a:p>
            <a:pPr>
              <a:lnSpc>
                <a:spcPct val="100000"/>
              </a:lnSpc>
              <a:spcBef>
                <a:spcPts val="360"/>
              </a:spcBef>
              <a:defRPr/>
            </a:pPr>
            <a:endParaRPr lang="ru-RU" sz="1800" b="0" strike="noStrike" spc="-1">
              <a:solidFill>
                <a:srgbClr val="000000"/>
              </a:solidFill>
              <a:latin typeface="Calibri"/>
            </a:endParaRPr>
          </a:p>
          <a:p>
            <a:pPr>
              <a:lnSpc>
                <a:spcPct val="100000"/>
              </a:lnSpc>
              <a:spcBef>
                <a:spcPts val="360"/>
              </a:spcBef>
              <a:defRPr/>
            </a:pPr>
            <a:endParaRPr lang="ru-RU" sz="1800" b="0" strike="noStrike" spc="-1">
              <a:solidFill>
                <a:srgbClr val="000000"/>
              </a:solidFill>
              <a:latin typeface="Calibri"/>
            </a:endParaRPr>
          </a:p>
          <a:p>
            <a:pPr marL="342900" indent="-342900">
              <a:lnSpc>
                <a:spcPct val="100000"/>
              </a:lnSpc>
              <a:spcBef>
                <a:spcPts val="360"/>
              </a:spcBef>
              <a:buClr>
                <a:srgbClr val="000000"/>
              </a:buClr>
              <a:buFont typeface="Arial" charset="0"/>
              <a:buChar char="•"/>
              <a:defRPr/>
            </a:pPr>
            <a:r>
              <a:rPr lang="ru-RU" sz="1800" b="0" strike="noStrike" spc="-1">
                <a:solidFill>
                  <a:srgbClr val="000000"/>
                </a:solidFill>
                <a:latin typeface="Calibri"/>
              </a:rPr>
              <a:t>ГОСТ EN 795-2014 Система стандартов безопасности труда (ССБТ). Средства индивидуальной защиты от падения с высоты. Устройства анкерные. Общие технические требования. Методы испытаний</a:t>
            </a:r>
          </a:p>
          <a:p>
            <a:pPr>
              <a:lnSpc>
                <a:spcPct val="100000"/>
              </a:lnSpc>
              <a:spcBef>
                <a:spcPts val="360"/>
              </a:spcBef>
              <a:defRPr/>
            </a:pPr>
            <a:endParaRPr lang="ru-RU" sz="1800" b="0" strike="noStrike" spc="-1">
              <a:solidFill>
                <a:srgbClr val="000000"/>
              </a:solidFill>
              <a:latin typeface="Calibri"/>
            </a:endParaRPr>
          </a:p>
        </p:txBody>
      </p:sp>
      <p:pic>
        <p:nvPicPr>
          <p:cNvPr id="7" name="Изображение 3"/>
          <p:cNvPicPr/>
          <p:nvPr/>
        </p:nvPicPr>
        <p:blipFill>
          <a:blip r:embed="rId3"/>
          <a:stretch>
            <a:fillRect/>
          </a:stretch>
        </p:blipFill>
        <p:spPr bwMode="auto">
          <a:xfrm>
            <a:off x="6660360" y="1412280"/>
            <a:ext cx="2086200" cy="1086840"/>
          </a:xfrm>
          <a:prstGeom prst="rect">
            <a:avLst/>
          </a:prstGeom>
          <a:ln>
            <a:noFill/>
          </a:ln>
        </p:spPr>
      </p:pic>
      <p:pic>
        <p:nvPicPr>
          <p:cNvPr id="8" name="Изображение 4"/>
          <p:cNvPicPr/>
          <p:nvPr/>
        </p:nvPicPr>
        <p:blipFill>
          <a:blip r:embed="rId4"/>
          <a:stretch>
            <a:fillRect/>
          </a:stretch>
        </p:blipFill>
        <p:spPr bwMode="auto">
          <a:xfrm>
            <a:off x="1908000" y="3572640"/>
            <a:ext cx="1100880" cy="1107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179640" y="214200"/>
            <a:ext cx="8764200" cy="1990080"/>
          </a:xfrm>
          <a:prstGeom prst="rect">
            <a:avLst/>
          </a:prstGeom>
          <a:solidFill>
            <a:srgbClr val="DCE6F2"/>
          </a:solidFill>
          <a:ln>
            <a:noFill/>
          </a:ln>
        </p:spPr>
        <p:txBody>
          <a:bodyPr/>
          <a:lstStyle/>
          <a:p>
            <a:pPr algn="ctr">
              <a:lnSpc>
                <a:spcPct val="100000"/>
              </a:lnSpc>
              <a:defRPr/>
            </a:pPr>
            <a:r>
              <a:rPr lang="ru-RU" sz="2700" b="1" u="sng" strike="noStrike" spc="-1">
                <a:solidFill>
                  <a:srgbClr val="000000"/>
                </a:solidFill>
                <a:latin typeface="Calibri"/>
              </a:rPr>
              <a:t>Особенности  Правил:</a:t>
            </a:r>
            <a:br>
              <a:rPr lang="ru-RU" sz="2700" b="1" u="sng" strike="noStrike" spc="-1">
                <a:solidFill>
                  <a:srgbClr val="000000"/>
                </a:solidFill>
                <a:latin typeface="Calibri"/>
              </a:rPr>
            </a:br>
            <a:r>
              <a:rPr lang="ru-RU" sz="2700" b="1" u="sng" strike="noStrike" spc="-1">
                <a:solidFill>
                  <a:srgbClr val="000000"/>
                </a:solidFill>
                <a:latin typeface="Calibri"/>
              </a:rPr>
              <a:t/>
            </a:r>
            <a:br>
              <a:rPr lang="ru-RU" sz="2700" b="1" u="sng" strike="noStrike" spc="-1">
                <a:solidFill>
                  <a:srgbClr val="000000"/>
                </a:solidFill>
                <a:latin typeface="Calibri"/>
              </a:rPr>
            </a:br>
            <a:r>
              <a:rPr lang="ru-RU" sz="1600" b="1" i="1" strike="noStrike" spc="-1">
                <a:solidFill>
                  <a:srgbClr val="632523"/>
                </a:solidFill>
                <a:latin typeface="Calibri"/>
              </a:rPr>
              <a:t>Работодатель для обеспечения безопасности работников должен по возможности исключить работы на высоте.</a:t>
            </a:r>
            <a:br>
              <a:rPr lang="ru-RU" sz="1600" b="1" i="1" strike="noStrike" spc="-1">
                <a:solidFill>
                  <a:srgbClr val="632523"/>
                </a:solidFill>
                <a:latin typeface="Calibri"/>
              </a:rPr>
            </a:br>
            <a:r>
              <a:rPr lang="ru-RU" sz="1600" b="1" i="1" strike="noStrike" spc="-1">
                <a:solidFill>
                  <a:srgbClr val="632523"/>
                </a:solidFill>
                <a:latin typeface="Calibri"/>
              </a:rPr>
              <a:t> При невозможности исключения работ на высоте работодатель должен обеспечить использование инвентарных лесов, подмостей, устройств и средств подмащивания, применение подъемников (вышек), строительных фасадных подъемников, подвесных лесов, люлек, машин или механизмов, а также средств коллективной и индивидуальной защиты...</a:t>
            </a:r>
            <a:endParaRPr lang="ru-RU" sz="1600" b="0" strike="noStrike" spc="-1">
              <a:solidFill>
                <a:srgbClr val="000000"/>
              </a:solidFill>
              <a:latin typeface="Calibri"/>
            </a:endParaRPr>
          </a:p>
        </p:txBody>
      </p:sp>
      <p:sp>
        <p:nvSpPr>
          <p:cNvPr id="5" name="TextShape 2"/>
          <p:cNvSpPr/>
          <p:nvPr/>
        </p:nvSpPr>
        <p:spPr bwMode="auto">
          <a:xfrm>
            <a:off x="2517480" y="2349000"/>
            <a:ext cx="6327000" cy="4392000"/>
          </a:xfrm>
          <a:prstGeom prst="rect">
            <a:avLst/>
          </a:prstGeom>
          <a:solidFill>
            <a:srgbClr val="FAC090"/>
          </a:solidFill>
          <a:ln>
            <a:noFill/>
          </a:ln>
        </p:spPr>
        <p:txBody>
          <a:bodyPr/>
          <a:lstStyle/>
          <a:p>
            <a:pPr marL="342900" indent="-342900">
              <a:lnSpc>
                <a:spcPct val="80000"/>
              </a:lnSpc>
              <a:spcBef>
                <a:spcPts val="240"/>
              </a:spcBef>
              <a:defRPr/>
            </a:pPr>
            <a:r>
              <a:rPr lang="ru-RU" sz="1200" b="0" strike="noStrike" spc="-1">
                <a:solidFill>
                  <a:srgbClr val="000000"/>
                </a:solidFill>
                <a:latin typeface="Calibri"/>
              </a:rPr>
              <a:t> </a:t>
            </a:r>
            <a:r>
              <a:rPr lang="ru-RU" sz="1200" b="1" strike="noStrike" spc="-1">
                <a:solidFill>
                  <a:srgbClr val="000000"/>
                </a:solidFill>
                <a:latin typeface="Calibri"/>
              </a:rPr>
              <a:t>1) Работодателю даются большие полномочия в принятии решения по организации работ на высоте, и, вместе с тем, возрастает его ответственность за безопасное выполнение работ.</a:t>
            </a:r>
            <a:br>
              <a:rPr lang="ru-RU" sz="1200" b="1" strike="noStrike" spc="-1">
                <a:solidFill>
                  <a:srgbClr val="000000"/>
                </a:solidFill>
                <a:latin typeface="Calibri"/>
              </a:rPr>
            </a:br>
            <a:endParaRPr lang="ru-RU" sz="1200" b="0" strike="noStrike" spc="-1">
              <a:solidFill>
                <a:srgbClr val="000000"/>
              </a:solidFill>
              <a:latin typeface="Calibri"/>
            </a:endParaRPr>
          </a:p>
          <a:p>
            <a:pPr marL="342900" indent="-342900">
              <a:lnSpc>
                <a:spcPct val="80000"/>
              </a:lnSpc>
              <a:spcBef>
                <a:spcPts val="240"/>
              </a:spcBef>
              <a:defRPr/>
            </a:pPr>
            <a:r>
              <a:rPr lang="ru-RU" sz="1200" b="1" strike="noStrike" spc="-1">
                <a:solidFill>
                  <a:srgbClr val="000000"/>
                </a:solidFill>
                <a:latin typeface="Calibri"/>
              </a:rPr>
              <a:t>  2) Регламентируется назначение работодателем ответственных лиц при производстве работ на высоте:</a:t>
            </a:r>
            <a:endParaRPr lang="ru-RU" sz="1200" b="0" strike="noStrike" spc="-1">
              <a:solidFill>
                <a:srgbClr val="000000"/>
              </a:solidFill>
              <a:latin typeface="Calibri"/>
            </a:endParaRPr>
          </a:p>
          <a:p>
            <a:pPr marL="342900" indent="-342900">
              <a:lnSpc>
                <a:spcPct val="80000"/>
              </a:lnSpc>
              <a:spcBef>
                <a:spcPts val="240"/>
              </a:spcBef>
              <a:defRPr/>
            </a:pPr>
            <a:r>
              <a:rPr lang="ru-RU" sz="1200" b="1" strike="noStrike" spc="-1">
                <a:solidFill>
                  <a:srgbClr val="000000"/>
                </a:solidFill>
                <a:latin typeface="Calibri"/>
              </a:rPr>
              <a:t>       - ответственный за организацию и безопасное проведение работ на высоте;</a:t>
            </a:r>
            <a:br>
              <a:rPr lang="ru-RU" sz="1200" b="1" strike="noStrike" spc="-1">
                <a:solidFill>
                  <a:srgbClr val="000000"/>
                </a:solidFill>
                <a:latin typeface="Calibri"/>
              </a:rPr>
            </a:br>
            <a:r>
              <a:rPr lang="ru-RU" sz="1200" b="1" strike="noStrike" spc="-1">
                <a:solidFill>
                  <a:srgbClr val="000000"/>
                </a:solidFill>
                <a:latin typeface="Calibri"/>
              </a:rPr>
              <a:t> - ответственный за выдачу наряда-допуска;</a:t>
            </a:r>
            <a:endParaRPr lang="ru-RU" sz="1200" b="0" strike="noStrike" spc="-1">
              <a:solidFill>
                <a:srgbClr val="000000"/>
              </a:solidFill>
              <a:latin typeface="Calibri"/>
            </a:endParaRPr>
          </a:p>
          <a:p>
            <a:pPr marL="342900" indent="-342900">
              <a:lnSpc>
                <a:spcPct val="80000"/>
              </a:lnSpc>
              <a:spcBef>
                <a:spcPts val="240"/>
              </a:spcBef>
              <a:defRPr/>
            </a:pPr>
            <a:r>
              <a:rPr lang="ru-RU" sz="1200" b="1" strike="noStrike" spc="-1">
                <a:solidFill>
                  <a:srgbClr val="000000"/>
                </a:solidFill>
                <a:latin typeface="Calibri"/>
              </a:rPr>
              <a:t>       - ответственный руководитель и ответственный исполнитель работ;</a:t>
            </a:r>
            <a:br>
              <a:rPr lang="ru-RU" sz="1200" b="1" strike="noStrike" spc="-1">
                <a:solidFill>
                  <a:srgbClr val="000000"/>
                </a:solidFill>
                <a:latin typeface="Calibri"/>
              </a:rPr>
            </a:br>
            <a:r>
              <a:rPr lang="ru-RU" sz="1200" b="1" strike="noStrike" spc="-1">
                <a:solidFill>
                  <a:srgbClr val="000000"/>
                </a:solidFill>
                <a:latin typeface="Calibri"/>
              </a:rPr>
              <a:t> - а также лиц, проводящих обслуживание и периодический осмотр СИЗ.</a:t>
            </a:r>
            <a:endParaRPr lang="ru-RU" sz="1200" b="0" strike="noStrike" spc="-1">
              <a:solidFill>
                <a:srgbClr val="000000"/>
              </a:solidFill>
              <a:latin typeface="Calibri"/>
            </a:endParaRPr>
          </a:p>
          <a:p>
            <a:pPr marL="342900" indent="-342900">
              <a:lnSpc>
                <a:spcPct val="80000"/>
              </a:lnSpc>
              <a:spcBef>
                <a:spcPts val="240"/>
              </a:spcBef>
              <a:defRPr/>
            </a:pPr>
            <a:endParaRPr lang="ru-RU" sz="1200" b="0" strike="noStrike" spc="-1">
              <a:solidFill>
                <a:srgbClr val="000000"/>
              </a:solidFill>
              <a:latin typeface="Calibri"/>
            </a:endParaRPr>
          </a:p>
          <a:p>
            <a:pPr marL="342900" indent="-342900">
              <a:lnSpc>
                <a:spcPct val="80000"/>
              </a:lnSpc>
              <a:spcBef>
                <a:spcPts val="240"/>
              </a:spcBef>
              <a:defRPr/>
            </a:pPr>
            <a:r>
              <a:rPr lang="ru-RU" sz="1200" b="1" strike="noStrike" spc="-1">
                <a:solidFill>
                  <a:srgbClr val="000000"/>
                </a:solidFill>
                <a:latin typeface="Calibri"/>
              </a:rPr>
              <a:t> 3) Регламентируются обязательные процедуры: осмотр и проверка СИЗ, оценка условий труда и рисков, документирование комплекса мероприятий по безопасности</a:t>
            </a:r>
            <a:br>
              <a:rPr lang="ru-RU" sz="1200" b="1" strike="noStrike" spc="-1">
                <a:solidFill>
                  <a:srgbClr val="000000"/>
                </a:solidFill>
                <a:latin typeface="Calibri"/>
              </a:rPr>
            </a:br>
            <a:endParaRPr lang="ru-RU" sz="1200" b="0" strike="noStrike" spc="-1">
              <a:solidFill>
                <a:srgbClr val="000000"/>
              </a:solidFill>
              <a:latin typeface="Calibri"/>
            </a:endParaRPr>
          </a:p>
          <a:p>
            <a:pPr marL="342900" indent="-342900">
              <a:lnSpc>
                <a:spcPct val="80000"/>
              </a:lnSpc>
              <a:spcBef>
                <a:spcPts val="240"/>
              </a:spcBef>
              <a:defRPr/>
            </a:pPr>
            <a:r>
              <a:rPr lang="ru-RU" sz="1200" b="1" strike="noStrike" spc="-1">
                <a:solidFill>
                  <a:srgbClr val="000000"/>
                </a:solidFill>
                <a:latin typeface="Calibri"/>
              </a:rPr>
              <a:t>4) Даны определения факторов, риски возникновения которых необходимо учитывать при планировании работ (фактор падения, фактор маятника, фактор запаса высоты )</a:t>
            </a:r>
            <a:endParaRPr lang="ru-RU" sz="1200" b="0" strike="noStrike" spc="-1">
              <a:solidFill>
                <a:srgbClr val="000000"/>
              </a:solidFill>
              <a:latin typeface="Calibri"/>
            </a:endParaRPr>
          </a:p>
          <a:p>
            <a:pPr marL="342900" indent="-342900">
              <a:lnSpc>
                <a:spcPct val="80000"/>
              </a:lnSpc>
              <a:spcBef>
                <a:spcPts val="240"/>
              </a:spcBef>
              <a:defRPr/>
            </a:pPr>
            <a:endParaRPr lang="ru-RU" sz="1200" b="0" strike="noStrike" spc="-1">
              <a:solidFill>
                <a:srgbClr val="000000"/>
              </a:solidFill>
              <a:latin typeface="Calibri"/>
            </a:endParaRPr>
          </a:p>
          <a:p>
            <a:pPr marL="342900" indent="-342900">
              <a:lnSpc>
                <a:spcPct val="80000"/>
              </a:lnSpc>
              <a:spcBef>
                <a:spcPts val="240"/>
              </a:spcBef>
              <a:defRPr/>
            </a:pPr>
            <a:r>
              <a:rPr lang="ru-RU" sz="1200" b="1" strike="noStrike" spc="-1">
                <a:solidFill>
                  <a:srgbClr val="000000"/>
                </a:solidFill>
                <a:latin typeface="Calibri"/>
              </a:rPr>
              <a:t>5) Даны определения системы обеспечения безопасности работ:</a:t>
            </a:r>
            <a:endParaRPr lang="ru-RU" sz="1200" b="0" strike="noStrike" spc="-1">
              <a:solidFill>
                <a:srgbClr val="000000"/>
              </a:solidFill>
              <a:latin typeface="Calibri"/>
            </a:endParaRPr>
          </a:p>
          <a:p>
            <a:pPr marL="342900" indent="-342900">
              <a:lnSpc>
                <a:spcPct val="80000"/>
              </a:lnSpc>
              <a:spcBef>
                <a:spcPts val="240"/>
              </a:spcBef>
              <a:defRPr/>
            </a:pPr>
            <a:endParaRPr lang="ru-RU" sz="1200" b="0" strike="noStrike" spc="-1">
              <a:solidFill>
                <a:srgbClr val="000000"/>
              </a:solidFill>
              <a:latin typeface="Calibri"/>
            </a:endParaRPr>
          </a:p>
          <a:p>
            <a:pPr marL="342900" indent="-342900">
              <a:lnSpc>
                <a:spcPct val="80000"/>
              </a:lnSpc>
              <a:spcBef>
                <a:spcPts val="240"/>
              </a:spcBef>
              <a:defRPr/>
            </a:pPr>
            <a:r>
              <a:rPr lang="ru-RU" sz="1200" b="1" strike="noStrike" spc="-1">
                <a:solidFill>
                  <a:srgbClr val="000000"/>
                </a:solidFill>
                <a:latin typeface="Calibri"/>
              </a:rPr>
              <a:t>6) Работодатели и их объединения вправе устанавливать нормы безопасности при работе на высоте, не противоречащие требованиям настоящих Правил.</a:t>
            </a:r>
            <a:endParaRPr lang="ru-RU" sz="1200" b="0" strike="noStrike" spc="-1">
              <a:solidFill>
                <a:srgbClr val="000000"/>
              </a:solidFill>
              <a:latin typeface="Calibri"/>
            </a:endParaRPr>
          </a:p>
          <a:p>
            <a:pPr marL="342900" indent="-342900">
              <a:lnSpc>
                <a:spcPct val="80000"/>
              </a:lnSpc>
              <a:spcBef>
                <a:spcPts val="240"/>
              </a:spcBef>
              <a:defRPr/>
            </a:pPr>
            <a:endParaRPr lang="ru-RU" sz="1200" b="0" strike="noStrike" spc="-1">
              <a:solidFill>
                <a:srgbClr val="000000"/>
              </a:solidFill>
              <a:latin typeface="Calibri"/>
            </a:endParaRPr>
          </a:p>
          <a:p>
            <a:pPr marL="342900" indent="-342900">
              <a:lnSpc>
                <a:spcPct val="80000"/>
              </a:lnSpc>
              <a:spcBef>
                <a:spcPts val="240"/>
              </a:spcBef>
              <a:defRPr/>
            </a:pPr>
            <a:r>
              <a:rPr lang="ru-RU" sz="1200" b="1" strike="noStrike" spc="-1">
                <a:solidFill>
                  <a:srgbClr val="000000"/>
                </a:solidFill>
                <a:latin typeface="Calibri"/>
              </a:rPr>
              <a:t>7) В приложениях Правил используются более 50-ти  графических схем</a:t>
            </a:r>
            <a:endParaRPr lang="ru-RU" sz="1200" b="0" strike="noStrike" spc="-1">
              <a:solidFill>
                <a:srgbClr val="000000"/>
              </a:solidFill>
              <a:latin typeface="Calibri"/>
            </a:endParaRPr>
          </a:p>
        </p:txBody>
      </p:sp>
      <p:pic>
        <p:nvPicPr>
          <p:cNvPr id="6" name="Picture 2"/>
          <p:cNvPicPr/>
          <p:nvPr/>
        </p:nvPicPr>
        <p:blipFill>
          <a:blip r:embed="rId2"/>
          <a:stretch>
            <a:fillRect/>
          </a:stretch>
        </p:blipFill>
        <p:spPr bwMode="auto">
          <a:xfrm>
            <a:off x="131760" y="3501000"/>
            <a:ext cx="2385000" cy="1583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1034"/>
          <p:cNvPicPr/>
          <p:nvPr/>
        </p:nvPicPr>
        <p:blipFill>
          <a:blip r:embed="rId2"/>
          <a:stretch>
            <a:fillRect/>
          </a:stretch>
        </p:blipFill>
        <p:spPr bwMode="auto">
          <a:xfrm>
            <a:off x="971640" y="3933360"/>
            <a:ext cx="3012120" cy="2892240"/>
          </a:xfrm>
          <a:prstGeom prst="rect">
            <a:avLst/>
          </a:prstGeom>
          <a:ln w="9360">
            <a:noFill/>
          </a:ln>
        </p:spPr>
      </p:pic>
      <p:sp>
        <p:nvSpPr>
          <p:cNvPr id="5" name="TextShape 1"/>
          <p:cNvSpPr/>
          <p:nvPr/>
        </p:nvSpPr>
        <p:spPr bwMode="auto">
          <a:xfrm>
            <a:off x="457200" y="274680"/>
            <a:ext cx="8229240" cy="921600"/>
          </a:xfrm>
          <a:prstGeom prst="rect">
            <a:avLst/>
          </a:prstGeom>
          <a:noFill/>
          <a:ln>
            <a:noFill/>
          </a:ln>
        </p:spPr>
        <p:txBody>
          <a:bodyPr anchor="ctr"/>
          <a:lstStyle/>
          <a:p>
            <a:pPr algn="ctr">
              <a:lnSpc>
                <a:spcPct val="100000"/>
              </a:lnSpc>
              <a:defRPr/>
            </a:pPr>
            <a:r>
              <a:rPr lang="ru-RU" sz="2800" b="1" strike="noStrike" spc="-1">
                <a:solidFill>
                  <a:srgbClr val="000000"/>
                </a:solidFill>
                <a:latin typeface="Calibri"/>
              </a:rPr>
              <a:t>ГОСТ Р EH 363 2007</a:t>
            </a:r>
            <a:endParaRPr lang="ru-RU" sz="2800" b="0" strike="noStrike" spc="-1">
              <a:solidFill>
                <a:srgbClr val="000000"/>
              </a:solidFill>
              <a:latin typeface="Calibri"/>
            </a:endParaRPr>
          </a:p>
        </p:txBody>
      </p:sp>
      <p:sp>
        <p:nvSpPr>
          <p:cNvPr id="6" name="TextShape 2"/>
          <p:cNvSpPr/>
          <p:nvPr/>
        </p:nvSpPr>
        <p:spPr bwMode="auto">
          <a:xfrm>
            <a:off x="467640" y="1628640"/>
            <a:ext cx="8352720" cy="5040360"/>
          </a:xfrm>
          <a:prstGeom prst="rect">
            <a:avLst/>
          </a:prstGeom>
          <a:noFill/>
          <a:ln>
            <a:noFill/>
          </a:ln>
        </p:spPr>
        <p:txBody>
          <a:bodyPr/>
          <a:lstStyle/>
          <a:p>
            <a:pPr marL="342900" indent="-342900" algn="ctr">
              <a:lnSpc>
                <a:spcPct val="100000"/>
              </a:lnSpc>
              <a:spcBef>
                <a:spcPts val="400"/>
              </a:spcBef>
              <a:defRPr/>
            </a:pPr>
            <a:r>
              <a:rPr lang="ru-RU" sz="2000" b="1" strike="noStrike" spc="-1">
                <a:solidFill>
                  <a:srgbClr val="000000"/>
                </a:solidFill>
                <a:latin typeface="Calibri"/>
              </a:rPr>
              <a:t>СРЕДСТВА ИНДИВИДУАЛЬНОЙ ЗАЩИТЫ ОТ ПАДЕНИЯ С ВЫСОТЫ.</a:t>
            </a:r>
            <a:br>
              <a:rPr lang="ru-RU" sz="2000" b="1" strike="noStrike" spc="-1">
                <a:solidFill>
                  <a:srgbClr val="000000"/>
                </a:solidFill>
                <a:latin typeface="Calibri"/>
              </a:rPr>
            </a:br>
            <a:r>
              <a:rPr lang="ru-RU" sz="2000" b="1" strike="noStrike" spc="-1">
                <a:solidFill>
                  <a:srgbClr val="000000"/>
                </a:solidFill>
                <a:latin typeface="Calibri"/>
              </a:rPr>
              <a:t>СТРАХОВОЧНЫЕ СИСТЕМЫ</a:t>
            </a:r>
            <a:endParaRPr lang="ru-RU" sz="2000" b="0" strike="noStrike" spc="-1">
              <a:solidFill>
                <a:srgbClr val="000000"/>
              </a:solidFill>
              <a:latin typeface="Calibri"/>
            </a:endParaRPr>
          </a:p>
          <a:p>
            <a:pPr marL="342900" indent="-342900" algn="ctr">
              <a:lnSpc>
                <a:spcPct val="100000"/>
              </a:lnSpc>
              <a:spcBef>
                <a:spcPts val="400"/>
              </a:spcBef>
              <a:defRPr/>
            </a:pPr>
            <a:endParaRPr lang="ru-RU" sz="2000" b="0" strike="noStrike" spc="-1">
              <a:solidFill>
                <a:srgbClr val="000000"/>
              </a:solidFill>
              <a:latin typeface="Calibri"/>
            </a:endParaRPr>
          </a:p>
          <a:p>
            <a:pPr marL="342900" indent="-342900">
              <a:lnSpc>
                <a:spcPct val="100000"/>
              </a:lnSpc>
              <a:spcBef>
                <a:spcPts val="400"/>
              </a:spcBef>
              <a:defRPr/>
            </a:pPr>
            <a:r>
              <a:rPr lang="ru-RU" sz="2000" b="0" strike="noStrike" spc="-1">
                <a:solidFill>
                  <a:srgbClr val="000000"/>
                </a:solidFill>
                <a:latin typeface="Calibri"/>
              </a:rPr>
              <a:t>      Пункт 2.4 </a:t>
            </a:r>
            <a:r>
              <a:rPr lang="ru-RU" sz="2000" b="1" strike="noStrike" spc="-1">
                <a:solidFill>
                  <a:srgbClr val="000000"/>
                </a:solidFill>
                <a:latin typeface="Calibri"/>
              </a:rPr>
              <a:t>страховочная система -</a:t>
            </a:r>
            <a:r>
              <a:rPr lang="ru-RU" sz="2000" b="0" strike="noStrike" spc="-1">
                <a:solidFill>
                  <a:srgbClr val="000000"/>
                </a:solidFill>
                <a:latin typeface="Calibri"/>
              </a:rPr>
              <a:t> Индивидуальное средство защиты от падения с высоты, состоящее из страховочной привязи и подсистемы, присоединяемой для страховки.</a:t>
            </a:r>
          </a:p>
        </p:txBody>
      </p:sp>
      <p:sp>
        <p:nvSpPr>
          <p:cNvPr id="7" name="Line 3"/>
          <p:cNvSpPr/>
          <p:nvPr/>
        </p:nvSpPr>
        <p:spPr bwMode="auto">
          <a:xfrm>
            <a:off x="467280" y="1340640"/>
            <a:ext cx="8281080" cy="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pic>
        <p:nvPicPr>
          <p:cNvPr id="8" name="Содержимое 5"/>
          <p:cNvPicPr/>
          <p:nvPr/>
        </p:nvPicPr>
        <p:blipFill>
          <a:blip r:embed="rId3"/>
          <a:stretch>
            <a:fillRect/>
          </a:stretch>
        </p:blipFill>
        <p:spPr bwMode="auto">
          <a:xfrm>
            <a:off x="4572000" y="4005000"/>
            <a:ext cx="3528000" cy="1398600"/>
          </a:xfrm>
          <a:prstGeom prst="rect">
            <a:avLst/>
          </a:prstGeom>
          <a:ln>
            <a:noFill/>
          </a:ln>
        </p:spPr>
      </p:pic>
      <p:pic>
        <p:nvPicPr>
          <p:cNvPr id="9" name="Рисунок 7"/>
          <p:cNvPicPr/>
          <p:nvPr/>
        </p:nvPicPr>
        <p:blipFill>
          <a:blip r:embed="rId4"/>
          <a:stretch>
            <a:fillRect/>
          </a:stretch>
        </p:blipFill>
        <p:spPr bwMode="auto">
          <a:xfrm rot="16199999">
            <a:off x="5677560" y="4339440"/>
            <a:ext cx="1231560" cy="34430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med">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88640" y="261000"/>
            <a:ext cx="8784720" cy="2404440"/>
          </a:xfrm>
          <a:prstGeom prst="rect">
            <a:avLst/>
          </a:prstGeom>
          <a:solidFill>
            <a:schemeClr val="tx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2400" b="1" strike="noStrike" spc="-1">
                <a:solidFill>
                  <a:srgbClr val="953735"/>
                </a:solidFill>
                <a:latin typeface="Calibri"/>
              </a:rPr>
              <a:t>Ст.211 ТК РФ</a:t>
            </a:r>
            <a:endParaRPr lang="ru-RU" sz="2400" b="0" strike="noStrike" spc="-1">
              <a:solidFill>
                <a:srgbClr val="000000"/>
              </a:solidFill>
              <a:latin typeface="Arial" charset="0"/>
            </a:endParaRPr>
          </a:p>
          <a:p>
            <a:pPr algn="ctr">
              <a:lnSpc>
                <a:spcPct val="80000"/>
              </a:lnSpc>
              <a:defRPr/>
            </a:pPr>
            <a:r>
              <a:rPr lang="ru-RU" sz="2000" b="1" i="1" strike="noStrike" spc="-1">
                <a:solidFill>
                  <a:srgbClr val="254061"/>
                </a:solidFill>
                <a:latin typeface="Calibri"/>
              </a:rPr>
              <a:t>Государственные нормативные требованиях охраны труда, содержащихся в федеральных законах и иных нормативных правовых актах Российской Федерации и законах и иных нормативных правовых актах субъектов Российской Федерации, которыми устанавливаются </a:t>
            </a:r>
            <a:r>
              <a:rPr lang="ru-RU" sz="2400" b="1" strike="noStrike" spc="-1">
                <a:solidFill>
                  <a:srgbClr val="953735"/>
                </a:solidFill>
                <a:latin typeface="Calibri"/>
              </a:rPr>
              <a:t>правила, процедуры и критерии сохранения жизни и здоровья работников в процессе трудовой деятельности.</a:t>
            </a:r>
            <a:endParaRPr lang="ru-RU" sz="2400" b="0" strike="noStrike" spc="-1">
              <a:solidFill>
                <a:srgbClr val="000000"/>
              </a:solidFill>
              <a:latin typeface="Arial" charset="0"/>
            </a:endParaRPr>
          </a:p>
        </p:txBody>
      </p:sp>
      <p:sp>
        <p:nvSpPr>
          <p:cNvPr id="5" name="CustomShape 2"/>
          <p:cNvSpPr/>
          <p:nvPr/>
        </p:nvSpPr>
        <p:spPr bwMode="auto">
          <a:xfrm>
            <a:off x="179640" y="2853000"/>
            <a:ext cx="8754840" cy="2088000"/>
          </a:xfrm>
          <a:prstGeom prst="rect">
            <a:avLst/>
          </a:prstGeom>
          <a:solidFill>
            <a:schemeClr val="bg2">
              <a:lumMod val="9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80000"/>
              </a:lnSpc>
              <a:spcBef>
                <a:spcPts val="400"/>
              </a:spcBef>
              <a:buClr>
                <a:srgbClr val="10243E"/>
              </a:buClr>
              <a:buFont typeface="Arial" charset="0"/>
              <a:buChar char="•"/>
              <a:defRPr/>
            </a:pPr>
            <a:r>
              <a:rPr lang="ru-RU" sz="2000" b="1" strike="noStrike" spc="-1">
                <a:solidFill>
                  <a:srgbClr val="10243E"/>
                </a:solidFill>
                <a:latin typeface="Calibri"/>
              </a:rPr>
              <a:t>Государственные нормативные требования охраны труда обязательны для исполнения юридическими и физическими лицами при осуществлении ими любых видов деятельности, в том числе при проектировании, строительстве (реконструкции) и эксплуатации объектов, конструировании машин, механизмов и другого оборудования, разработке технологических процессов, организации производства и труда.</a:t>
            </a:r>
            <a:endParaRPr lang="ru-RU" sz="2000" b="0" strike="noStrike" spc="-1">
              <a:solidFill>
                <a:srgbClr val="000000"/>
              </a:solidFill>
              <a:latin typeface="Arial" charset="0"/>
            </a:endParaRPr>
          </a:p>
        </p:txBody>
      </p:sp>
      <p:sp>
        <p:nvSpPr>
          <p:cNvPr id="6" name="CustomShape 3"/>
          <p:cNvSpPr/>
          <p:nvPr/>
        </p:nvSpPr>
        <p:spPr bwMode="auto">
          <a:xfrm>
            <a:off x="252000" y="5261760"/>
            <a:ext cx="8784720" cy="1457640"/>
          </a:xfrm>
          <a:prstGeom prst="rect">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800" b="1" i="1" strike="noStrike" spc="-1">
                <a:solidFill>
                  <a:srgbClr val="403152"/>
                </a:solidFill>
                <a:latin typeface="Calibri"/>
              </a:rPr>
              <a:t>Порядок разработки, утверждения и изменения подзаконных нормативных правовых актов, содержащих государственные нормативные требования охраны труда, устанавливается Правительством Российской Федерации с учетом мнения Российской трехсторонней комиссии по регулированию социально-трудовых отношений</a:t>
            </a:r>
            <a:r>
              <a:rPr lang="ru-RU" sz="1800" b="1" strike="noStrike" spc="-1">
                <a:solidFill>
                  <a:srgbClr val="403152"/>
                </a:solidFill>
                <a:latin typeface="Calibri"/>
              </a:rPr>
              <a:t>.</a:t>
            </a:r>
            <a:endParaRPr lang="ru-RU" sz="1800" b="0" strike="noStrike" spc="-1">
              <a:solidFill>
                <a:srgbClr val="000000"/>
              </a:solidFill>
              <a:latin typeface="Arial" charset="0"/>
            </a:endParaRPr>
          </a:p>
        </p:txBody>
      </p:sp>
      <p:pic>
        <p:nvPicPr>
          <p:cNvPr id="7" name="Picture 7"/>
          <p:cNvPicPr/>
          <p:nvPr/>
        </p:nvPicPr>
        <p:blipFill>
          <a:blip r:embed="rId2"/>
          <a:stretch>
            <a:fillRect/>
          </a:stretch>
        </p:blipFill>
        <p:spPr bwMode="auto">
          <a:xfrm>
            <a:off x="35640" y="4581000"/>
            <a:ext cx="1150560" cy="945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p:cNvPicPr/>
          <p:nvPr/>
        </p:nvPicPr>
        <p:blipFill>
          <a:blip r:embed="rId2"/>
          <a:stretch>
            <a:fillRect/>
          </a:stretch>
        </p:blipFill>
        <p:spPr bwMode="auto">
          <a:xfrm>
            <a:off x="466920" y="1268280"/>
            <a:ext cx="3671640" cy="4754160"/>
          </a:xfrm>
          <a:prstGeom prst="rect">
            <a:avLst/>
          </a:prstGeom>
          <a:ln>
            <a:noFill/>
          </a:ln>
        </p:spPr>
      </p:pic>
      <p:sp>
        <p:nvSpPr>
          <p:cNvPr id="5" name="CustomShape 1"/>
          <p:cNvSpPr/>
          <p:nvPr/>
        </p:nvSpPr>
        <p:spPr bwMode="auto">
          <a:xfrm>
            <a:off x="4818960" y="1413000"/>
            <a:ext cx="3960000" cy="466344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marL="266700">
              <a:lnSpc>
                <a:spcPct val="100000"/>
              </a:lnSpc>
              <a:defRPr/>
            </a:pPr>
            <a:r>
              <a:rPr lang="ru-RU" sz="2000" b="0" strike="noStrike" spc="-1">
                <a:solidFill>
                  <a:srgbClr val="C00000"/>
                </a:solidFill>
                <a:latin typeface="Calibri"/>
              </a:rPr>
              <a:t>Удерживающие привязи предназначены для рабочего позиционирования </a:t>
            </a:r>
            <a:br>
              <a:rPr lang="ru-RU" sz="2000" b="0" strike="noStrike" spc="-1">
                <a:solidFill>
                  <a:srgbClr val="C00000"/>
                </a:solidFill>
                <a:latin typeface="Calibri"/>
              </a:rPr>
            </a:br>
            <a:r>
              <a:rPr lang="ru-RU" sz="2000" b="0" strike="noStrike" spc="-1">
                <a:solidFill>
                  <a:srgbClr val="254061"/>
                </a:solidFill>
                <a:latin typeface="Calibri"/>
              </a:rPr>
              <a:t>(ГОСТ Р ЕН 358-2008</a:t>
            </a:r>
            <a:r>
              <a:rPr lang="ru-RU" sz="2000" b="1" strike="noStrike" spc="-1">
                <a:solidFill>
                  <a:srgbClr val="254061"/>
                </a:solidFill>
                <a:latin typeface="Calibri"/>
              </a:rPr>
              <a:t>)</a:t>
            </a:r>
            <a:endParaRPr lang="ru-RU" sz="2000" b="0" strike="noStrike" spc="-1">
              <a:solidFill>
                <a:srgbClr val="000000"/>
              </a:solidFill>
              <a:latin typeface="Arial" charset="0"/>
            </a:endParaRPr>
          </a:p>
          <a:p>
            <a:pPr>
              <a:lnSpc>
                <a:spcPct val="100000"/>
              </a:lnSpc>
              <a:defRPr/>
            </a:pPr>
            <a:endParaRPr lang="ru-RU" sz="2000" b="0" strike="noStrike" spc="-1">
              <a:solidFill>
                <a:srgbClr val="000000"/>
              </a:solidFill>
              <a:latin typeface="Arial" charset="0"/>
            </a:endParaRPr>
          </a:p>
          <a:p>
            <a:pPr>
              <a:lnSpc>
                <a:spcPct val="100000"/>
              </a:lnSpc>
              <a:defRPr/>
            </a:pPr>
            <a:endParaRPr lang="ru-RU" sz="2000" b="0" strike="noStrike" spc="-1">
              <a:solidFill>
                <a:srgbClr val="000000"/>
              </a:solidFill>
              <a:latin typeface="Arial" charset="0"/>
            </a:endParaRPr>
          </a:p>
          <a:p>
            <a:pPr indent="-215900">
              <a:lnSpc>
                <a:spcPct val="100000"/>
              </a:lnSpc>
              <a:buClr>
                <a:srgbClr val="000000"/>
              </a:buClr>
              <a:buFont typeface="Symbol"/>
              <a:buChar char=""/>
              <a:defRPr/>
            </a:pPr>
            <a:r>
              <a:rPr lang="ru-RU" sz="2000" b="0" strike="noStrike" spc="-1">
                <a:solidFill>
                  <a:srgbClr val="000000"/>
                </a:solidFill>
                <a:latin typeface="Calibri"/>
              </a:rPr>
              <a:t> Огромная нагрузка на  позвоночник / грудину</a:t>
            </a:r>
            <a:endParaRPr lang="ru-RU" sz="2000" b="0" strike="noStrike" spc="-1">
              <a:solidFill>
                <a:srgbClr val="000000"/>
              </a:solidFill>
              <a:latin typeface="Arial" charset="0"/>
            </a:endParaRPr>
          </a:p>
          <a:p>
            <a:pPr>
              <a:lnSpc>
                <a:spcPct val="100000"/>
              </a:lnSpc>
              <a:defRPr/>
            </a:pPr>
            <a:endParaRPr lang="ru-RU" sz="2000" b="0" strike="noStrike" spc="-1">
              <a:solidFill>
                <a:srgbClr val="000000"/>
              </a:solidFill>
              <a:latin typeface="Arial" charset="0"/>
            </a:endParaRPr>
          </a:p>
          <a:p>
            <a:pPr indent="-215900">
              <a:lnSpc>
                <a:spcPct val="100000"/>
              </a:lnSpc>
              <a:buClr>
                <a:srgbClr val="000000"/>
              </a:buClr>
              <a:buFont typeface="Symbol"/>
              <a:buChar char=""/>
              <a:defRPr/>
            </a:pPr>
            <a:r>
              <a:rPr lang="ru-RU" sz="2000" b="0" strike="noStrike" spc="-1">
                <a:solidFill>
                  <a:srgbClr val="000000"/>
                </a:solidFill>
                <a:latin typeface="Calibri"/>
              </a:rPr>
              <a:t> Высокий риск паралича нижних конечностей</a:t>
            </a:r>
            <a:br>
              <a:rPr lang="ru-RU" sz="2000" b="0" strike="noStrike" spc="-1">
                <a:solidFill>
                  <a:srgbClr val="000000"/>
                </a:solidFill>
                <a:latin typeface="Calibri"/>
              </a:rPr>
            </a:br>
            <a:r>
              <a:rPr lang="ru-RU" sz="2000" b="0" strike="noStrike" spc="-1">
                <a:solidFill>
                  <a:srgbClr val="000000"/>
                </a:solidFill>
                <a:latin typeface="Calibri"/>
              </a:rPr>
              <a:t> </a:t>
            </a:r>
            <a:endParaRPr lang="ru-RU" sz="2000" b="0" strike="noStrike" spc="-1">
              <a:solidFill>
                <a:srgbClr val="000000"/>
              </a:solidFill>
              <a:latin typeface="Arial" charset="0"/>
            </a:endParaRPr>
          </a:p>
          <a:p>
            <a:pPr indent="-215900">
              <a:lnSpc>
                <a:spcPct val="100000"/>
              </a:lnSpc>
              <a:buClr>
                <a:srgbClr val="000000"/>
              </a:buClr>
              <a:buFont typeface="Symbol"/>
              <a:buChar char=""/>
              <a:defRPr/>
            </a:pPr>
            <a:r>
              <a:rPr lang="ru-RU" sz="2000" b="0" strike="noStrike" spc="-1">
                <a:solidFill>
                  <a:srgbClr val="000000"/>
                </a:solidFill>
                <a:latin typeface="Calibri"/>
              </a:rPr>
              <a:t> Высокий риск выпадения из пояса вследствие переворачивания в воздухе. </a:t>
            </a:r>
            <a:endParaRPr lang="ru-RU" sz="2000" b="0" strike="noStrike" spc="-1">
              <a:solidFill>
                <a:srgbClr val="000000"/>
              </a:solidFill>
              <a:latin typeface="Arial" charset="0"/>
            </a:endParaRPr>
          </a:p>
        </p:txBody>
      </p:sp>
      <p:sp>
        <p:nvSpPr>
          <p:cNvPr id="6" name="CustomShape 2"/>
          <p:cNvSpPr/>
          <p:nvPr/>
        </p:nvSpPr>
        <p:spPr bwMode="auto">
          <a:xfrm>
            <a:off x="107280" y="44280"/>
            <a:ext cx="9035640" cy="946440"/>
          </a:xfrm>
          <a:prstGeom prst="rect">
            <a:avLst/>
          </a:prstGeom>
          <a:noFill/>
          <a:ln w="9360">
            <a:noFill/>
          </a:ln>
        </p:spPr>
        <p:style>
          <a:lnRef idx="0">
            <a:srgbClr val="FFFFFF"/>
          </a:lnRef>
          <a:fillRef idx="0">
            <a:srgbClr val="FFFFFF"/>
          </a:fillRef>
          <a:effectRef idx="0">
            <a:srgbClr val="FFFFFF"/>
          </a:effectRef>
          <a:fontRef idx="minor"/>
        </p:style>
        <p:txBody>
          <a:bodyPr lIns="90000" tIns="46800" rIns="90000" bIns="46800"/>
          <a:lstStyle/>
          <a:p>
            <a:pPr algn="ctr">
              <a:lnSpc>
                <a:spcPct val="100000"/>
              </a:lnSpc>
              <a:spcBef>
                <a:spcPts val="1400"/>
              </a:spcBef>
              <a:defRPr/>
            </a:pPr>
            <a:r>
              <a:rPr lang="ru-RU" sz="2800" b="1" i="1" strike="noStrike" spc="-1">
                <a:solidFill>
                  <a:srgbClr val="000066"/>
                </a:solidFill>
                <a:latin typeface="Calibri"/>
              </a:rPr>
              <a:t>Удерживающие привязи </a:t>
            </a:r>
            <a:br>
              <a:rPr lang="ru-RU" sz="2800" b="1" i="1" strike="noStrike" spc="-1">
                <a:solidFill>
                  <a:srgbClr val="000066"/>
                </a:solidFill>
                <a:latin typeface="Calibri"/>
              </a:rPr>
            </a:br>
            <a:r>
              <a:rPr lang="ru-RU" sz="2800" b="1" i="1" u="sng" strike="noStrike" spc="-1">
                <a:solidFill>
                  <a:srgbClr val="C00000"/>
                </a:solidFill>
                <a:latin typeface="Calibri"/>
              </a:rPr>
              <a:t>НЕЛЬЗЯ</a:t>
            </a:r>
            <a:r>
              <a:rPr lang="ru-RU" sz="2800" b="1" i="1" strike="noStrike" spc="-1">
                <a:solidFill>
                  <a:srgbClr val="C00000"/>
                </a:solidFill>
                <a:latin typeface="Calibri"/>
              </a:rPr>
              <a:t> </a:t>
            </a:r>
            <a:r>
              <a:rPr lang="ru-RU" sz="2800" b="1" i="1" strike="noStrike" spc="-1">
                <a:solidFill>
                  <a:srgbClr val="000066"/>
                </a:solidFill>
                <a:latin typeface="Calibri"/>
              </a:rPr>
              <a:t>использовать для защиты от падения!</a:t>
            </a:r>
            <a:endParaRPr lang="ru-RU" sz="2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251640" y="116640"/>
            <a:ext cx="8434800" cy="647640"/>
          </a:xfrm>
          <a:prstGeom prst="rect">
            <a:avLst/>
          </a:prstGeom>
          <a:solidFill>
            <a:srgbClr val="FAC090"/>
          </a:solidFill>
          <a:ln>
            <a:noFill/>
          </a:ln>
        </p:spPr>
        <p:txBody>
          <a:bodyPr anchor="ctr"/>
          <a:lstStyle/>
          <a:p>
            <a:pPr algn="ctr">
              <a:lnSpc>
                <a:spcPct val="100000"/>
              </a:lnSpc>
              <a:defRPr/>
            </a:pPr>
            <a:r>
              <a:t/>
            </a:r>
            <a:br/>
            <a:r>
              <a:rPr lang="ru-RU" sz="2700" b="1" strike="noStrike" spc="-1">
                <a:solidFill>
                  <a:srgbClr val="E46C0A"/>
                </a:solidFill>
                <a:latin typeface="Calibri"/>
              </a:rPr>
              <a:t>Требования к работникам при работе на высоте</a:t>
            </a:r>
            <a:br>
              <a:rPr lang="ru-RU" sz="2700" b="1" strike="noStrike" spc="-1">
                <a:solidFill>
                  <a:srgbClr val="E46C0A"/>
                </a:solidFill>
                <a:latin typeface="Calibri"/>
              </a:rPr>
            </a:br>
            <a:endParaRPr lang="ru-RU" sz="2700" b="0" strike="noStrike" spc="-1">
              <a:solidFill>
                <a:srgbClr val="000000"/>
              </a:solidFill>
              <a:latin typeface="Calibri"/>
            </a:endParaRPr>
          </a:p>
        </p:txBody>
      </p:sp>
      <p:sp>
        <p:nvSpPr>
          <p:cNvPr id="5" name="CustomShape 2"/>
          <p:cNvSpPr/>
          <p:nvPr/>
        </p:nvSpPr>
        <p:spPr bwMode="auto">
          <a:xfrm>
            <a:off x="107280" y="980280"/>
            <a:ext cx="2192760" cy="185400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953735"/>
                </a:solidFill>
                <a:latin typeface="Calibri"/>
              </a:rPr>
              <a:t>Лица, достигшие возраста восемнадцати лет. </a:t>
            </a:r>
            <a:endParaRPr lang="ru-RU" sz="2000" b="0" strike="noStrike" spc="-1">
              <a:solidFill>
                <a:srgbClr val="000000"/>
              </a:solidFill>
              <a:latin typeface="Arial" charset="0"/>
            </a:endParaRPr>
          </a:p>
        </p:txBody>
      </p:sp>
      <p:sp>
        <p:nvSpPr>
          <p:cNvPr id="6" name="CustomShape 3"/>
          <p:cNvSpPr/>
          <p:nvPr/>
        </p:nvSpPr>
        <p:spPr bwMode="auto">
          <a:xfrm>
            <a:off x="2449080" y="917640"/>
            <a:ext cx="2570760" cy="1854000"/>
          </a:xfrm>
          <a:prstGeom prst="roundRect">
            <a:avLst>
              <a:gd name="adj" fmla="val 16667"/>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376092"/>
                </a:solidFill>
                <a:latin typeface="Calibri"/>
              </a:rPr>
              <a:t>Обязательны предварительные и периодические медицинские осмотры.</a:t>
            </a:r>
            <a:endParaRPr lang="ru-RU" sz="1800" b="0" strike="noStrike" spc="-1">
              <a:solidFill>
                <a:srgbClr val="000000"/>
              </a:solidFill>
              <a:latin typeface="Arial" charset="0"/>
            </a:endParaRPr>
          </a:p>
        </p:txBody>
      </p:sp>
      <p:sp>
        <p:nvSpPr>
          <p:cNvPr id="7" name="CustomShape 4"/>
          <p:cNvSpPr/>
          <p:nvPr/>
        </p:nvSpPr>
        <p:spPr bwMode="auto">
          <a:xfrm>
            <a:off x="5059080" y="980280"/>
            <a:ext cx="3978000" cy="172800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defRPr/>
            </a:pPr>
            <a:r>
              <a:rPr lang="ru-RU" sz="1600" b="1" i="1" strike="noStrike" spc="-1">
                <a:solidFill>
                  <a:srgbClr val="404040"/>
                </a:solidFill>
                <a:latin typeface="Calibri"/>
              </a:rPr>
              <a:t>Работники допускаются к работе на высоте после проведения:</a:t>
            </a:r>
            <a:endParaRPr lang="ru-RU" sz="1600" b="0" strike="noStrike" spc="-1">
              <a:solidFill>
                <a:srgbClr val="000000"/>
              </a:solidFill>
              <a:latin typeface="Arial" charset="0"/>
            </a:endParaRPr>
          </a:p>
          <a:p>
            <a:pPr>
              <a:lnSpc>
                <a:spcPct val="100000"/>
              </a:lnSpc>
              <a:defRPr/>
            </a:pPr>
            <a:r>
              <a:rPr lang="ru-RU" sz="1600" b="1" strike="noStrike" spc="-1">
                <a:solidFill>
                  <a:srgbClr val="984807"/>
                </a:solidFill>
                <a:latin typeface="Calibri"/>
              </a:rPr>
              <a:t>а) обучения и проверки знаний требований охраны труда;</a:t>
            </a:r>
            <a:endParaRPr lang="ru-RU" sz="1600" b="0" strike="noStrike" spc="-1">
              <a:solidFill>
                <a:srgbClr val="000000"/>
              </a:solidFill>
              <a:latin typeface="Arial" charset="0"/>
            </a:endParaRPr>
          </a:p>
          <a:p>
            <a:pPr>
              <a:lnSpc>
                <a:spcPct val="100000"/>
              </a:lnSpc>
              <a:defRPr/>
            </a:pPr>
            <a:r>
              <a:rPr lang="ru-RU" sz="1600" b="1" i="1" strike="noStrike" spc="-1">
                <a:solidFill>
                  <a:srgbClr val="14701D"/>
                </a:solidFill>
                <a:latin typeface="Calibri"/>
              </a:rPr>
              <a:t>б) обучения безопасным методам и приемам выполнения работ на высоте.".</a:t>
            </a:r>
            <a:endParaRPr lang="ru-RU" sz="1600" b="0" strike="noStrike" spc="-1">
              <a:solidFill>
                <a:srgbClr val="000000"/>
              </a:solidFill>
              <a:latin typeface="Arial" charset="0"/>
            </a:endParaRPr>
          </a:p>
        </p:txBody>
      </p:sp>
      <p:sp>
        <p:nvSpPr>
          <p:cNvPr id="8" name="CustomShape 5"/>
          <p:cNvSpPr/>
          <p:nvPr/>
        </p:nvSpPr>
        <p:spPr bwMode="auto">
          <a:xfrm>
            <a:off x="26640" y="3215160"/>
            <a:ext cx="4104360" cy="1725480"/>
          </a:xfrm>
          <a:prstGeom prst="rightArrowCallout">
            <a:avLst>
              <a:gd name="adj1" fmla="val 25000"/>
              <a:gd name="adj2" fmla="val 25000"/>
              <a:gd name="adj3" fmla="val 25000"/>
              <a:gd name="adj4" fmla="val 6497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400" b="1" strike="noStrike" spc="-1">
                <a:solidFill>
                  <a:srgbClr val="404040"/>
                </a:solidFill>
                <a:latin typeface="Calibri"/>
              </a:rPr>
              <a:t> Работодатель (уполномоченное им лицо) обязан организовать до начала проведения работы на высоте обучение безопасным методам и приемам выполнения работ на высоте</a:t>
            </a:r>
            <a:endParaRPr lang="ru-RU" sz="1400" b="0" strike="noStrike" spc="-1">
              <a:solidFill>
                <a:srgbClr val="000000"/>
              </a:solidFill>
              <a:latin typeface="Arial" charset="0"/>
            </a:endParaRPr>
          </a:p>
        </p:txBody>
      </p:sp>
      <p:sp>
        <p:nvSpPr>
          <p:cNvPr id="9" name="CustomShape 6"/>
          <p:cNvSpPr/>
          <p:nvPr/>
        </p:nvSpPr>
        <p:spPr bwMode="auto">
          <a:xfrm>
            <a:off x="4132440" y="3089160"/>
            <a:ext cx="4991400" cy="199656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i="1" strike="noStrike" spc="-1">
                <a:solidFill>
                  <a:srgbClr val="660066"/>
                </a:solidFill>
                <a:latin typeface="Calibri"/>
              </a:rPr>
              <a:t>" Порядок обучения по охране труда и проверки знаний требований охраны труда работников организаций, утвержденный постановлением Минтруда России и Минобразования России от 13 января 2003 г. № 1/29 (зарегистрирован Минюстом России 12 февраля 2003 г., регистрационный № 4209)."</a:t>
            </a:r>
            <a:endParaRPr lang="ru-RU" sz="1600" b="0" strike="noStrike" spc="-1">
              <a:solidFill>
                <a:srgbClr val="000000"/>
              </a:solidFill>
              <a:latin typeface="Arial" charset="0"/>
            </a:endParaRPr>
          </a:p>
        </p:txBody>
      </p:sp>
      <p:sp>
        <p:nvSpPr>
          <p:cNvPr id="10" name="CustomShape 7"/>
          <p:cNvSpPr/>
          <p:nvPr/>
        </p:nvSpPr>
        <p:spPr bwMode="auto">
          <a:xfrm>
            <a:off x="107280" y="5138280"/>
            <a:ext cx="7416360" cy="170136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i="1" strike="noStrike" spc="-1">
                <a:solidFill>
                  <a:srgbClr val="10243E"/>
                </a:solidFill>
                <a:latin typeface="Calibri"/>
              </a:rPr>
              <a:t>"Работникам, выполняющим работы на высоте с применением средств подмащивания, а также на площадках с защитными ограждениями высотой 1,1 м и более, и успешно прошедшим проверку знаний и приобретенных навыков по результатам проведения обучения безопасным методам и приемам выполнения работ на высоте, выдается удостоверение о допуске к работам на высоте, см. прил. №2  Правил</a:t>
            </a:r>
            <a:endParaRPr lang="ru-RU" sz="1600" b="0" strike="noStrike" spc="-1">
              <a:solidFill>
                <a:srgbClr val="000000"/>
              </a:solidFill>
              <a:latin typeface="Arial" charset="0"/>
            </a:endParaRPr>
          </a:p>
        </p:txBody>
      </p:sp>
      <p:pic>
        <p:nvPicPr>
          <p:cNvPr id="11" name="Picture 2"/>
          <p:cNvPicPr/>
          <p:nvPr/>
        </p:nvPicPr>
        <p:blipFill>
          <a:blip r:embed="rId2"/>
          <a:stretch>
            <a:fillRect/>
          </a:stretch>
        </p:blipFill>
        <p:spPr bwMode="auto">
          <a:xfrm>
            <a:off x="6482520" y="2544480"/>
            <a:ext cx="1046520" cy="579960"/>
          </a:xfrm>
          <a:prstGeom prst="rect">
            <a:avLst/>
          </a:prstGeom>
          <a:ln>
            <a:noFill/>
          </a:ln>
        </p:spPr>
      </p:pic>
      <p:pic>
        <p:nvPicPr>
          <p:cNvPr id="12" name="Picture 3"/>
          <p:cNvPicPr/>
          <p:nvPr/>
        </p:nvPicPr>
        <p:blipFill>
          <a:blip r:embed="rId3"/>
          <a:stretch>
            <a:fillRect/>
          </a:stretch>
        </p:blipFill>
        <p:spPr bwMode="auto">
          <a:xfrm>
            <a:off x="7742520" y="5138280"/>
            <a:ext cx="1048680" cy="1672920"/>
          </a:xfrm>
          <a:prstGeom prst="rect">
            <a:avLst/>
          </a:prstGeom>
          <a:ln>
            <a:noFill/>
          </a:ln>
        </p:spPr>
      </p:pic>
      <p:pic>
        <p:nvPicPr>
          <p:cNvPr id="13" name="Picture 4"/>
          <p:cNvPicPr/>
          <p:nvPr/>
        </p:nvPicPr>
        <p:blipFill>
          <a:blip r:embed="rId4"/>
          <a:stretch>
            <a:fillRect/>
          </a:stretch>
        </p:blipFill>
        <p:spPr bwMode="auto">
          <a:xfrm>
            <a:off x="2843640" y="2924640"/>
            <a:ext cx="1056960" cy="648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284000" y="764640"/>
            <a:ext cx="45360" cy="4536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sp>
      <p:pic>
        <p:nvPicPr>
          <p:cNvPr id="5" name="Picture 3"/>
          <p:cNvPicPr/>
          <p:nvPr/>
        </p:nvPicPr>
        <p:blipFill>
          <a:blip r:embed="rId2"/>
          <a:stretch>
            <a:fillRect/>
          </a:stretch>
        </p:blipFill>
        <p:spPr bwMode="auto">
          <a:xfrm>
            <a:off x="1115640" y="3675600"/>
            <a:ext cx="6492960" cy="3166200"/>
          </a:xfrm>
          <a:prstGeom prst="rect">
            <a:avLst/>
          </a:prstGeom>
          <a:ln>
            <a:noFill/>
          </a:ln>
        </p:spPr>
      </p:pic>
      <p:pic>
        <p:nvPicPr>
          <p:cNvPr id="6" name="Picture 19"/>
          <p:cNvPicPr/>
          <p:nvPr/>
        </p:nvPicPr>
        <p:blipFill>
          <a:blip r:embed="rId3"/>
          <a:stretch>
            <a:fillRect/>
          </a:stretch>
        </p:blipFill>
        <p:spPr bwMode="auto">
          <a:xfrm>
            <a:off x="7668360" y="4293000"/>
            <a:ext cx="1475280" cy="1265759"/>
          </a:xfrm>
          <a:prstGeom prst="rect">
            <a:avLst/>
          </a:prstGeom>
          <a:ln>
            <a:noFill/>
          </a:ln>
        </p:spPr>
      </p:pic>
      <p:pic>
        <p:nvPicPr>
          <p:cNvPr id="7" name="Picture 2"/>
          <p:cNvPicPr/>
          <p:nvPr/>
        </p:nvPicPr>
        <p:blipFill>
          <a:blip r:embed="rId4"/>
          <a:stretch>
            <a:fillRect/>
          </a:stretch>
        </p:blipFill>
        <p:spPr bwMode="auto">
          <a:xfrm>
            <a:off x="2195640" y="57240"/>
            <a:ext cx="6298920" cy="204480"/>
          </a:xfrm>
          <a:prstGeom prst="rect">
            <a:avLst/>
          </a:prstGeom>
          <a:ln>
            <a:noFill/>
          </a:ln>
        </p:spPr>
      </p:pic>
      <p:sp>
        <p:nvSpPr>
          <p:cNvPr id="8" name="CustomShape 2"/>
          <p:cNvSpPr/>
          <p:nvPr/>
        </p:nvSpPr>
        <p:spPr bwMode="auto">
          <a:xfrm>
            <a:off x="2520000" y="324000"/>
            <a:ext cx="6428880" cy="3231720"/>
          </a:xfrm>
          <a:prstGeom prst="rect">
            <a:avLst/>
          </a:prstGeom>
          <a:solidFill>
            <a:srgbClr val="FDEADA"/>
          </a:solidFill>
          <a:ln>
            <a:noFill/>
          </a:ln>
        </p:spPr>
        <p:style>
          <a:lnRef idx="0">
            <a:srgbClr val="FFFFFF"/>
          </a:lnRef>
          <a:fillRef idx="0">
            <a:srgbClr val="FFFFFF"/>
          </a:fillRef>
          <a:effectRef idx="0">
            <a:srgbClr val="FFFFFF"/>
          </a:effectRef>
          <a:fontRef idx="minor"/>
        </p:style>
      </p:sp>
      <p:sp>
        <p:nvSpPr>
          <p:cNvPr id="9" name="CustomShape 3"/>
          <p:cNvSpPr/>
          <p:nvPr/>
        </p:nvSpPr>
        <p:spPr bwMode="auto">
          <a:xfrm>
            <a:off x="4037400" y="293760"/>
            <a:ext cx="13212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1" strike="noStrike" spc="-1">
                <a:solidFill>
                  <a:srgbClr val="000000"/>
                </a:solidFill>
                <a:latin typeface="Times New Roman"/>
              </a:rPr>
              <a:t>У</a:t>
            </a:r>
            <a:endParaRPr lang="ru-RU" sz="1400" b="0" strike="noStrike" spc="-1">
              <a:solidFill>
                <a:srgbClr val="000000"/>
              </a:solidFill>
              <a:latin typeface="Arial" charset="0"/>
            </a:endParaRPr>
          </a:p>
        </p:txBody>
      </p:sp>
      <p:sp>
        <p:nvSpPr>
          <p:cNvPr id="10" name="CustomShape 4"/>
          <p:cNvSpPr/>
          <p:nvPr/>
        </p:nvSpPr>
        <p:spPr bwMode="auto">
          <a:xfrm>
            <a:off x="4162680" y="293760"/>
            <a:ext cx="99468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1" strike="noStrike" spc="-1">
                <a:solidFill>
                  <a:srgbClr val="000000"/>
                </a:solidFill>
                <a:latin typeface="Times New Roman"/>
              </a:rPr>
              <a:t>достоверени</a:t>
            </a:r>
            <a:endParaRPr lang="ru-RU" sz="1400" b="0" strike="noStrike" spc="-1">
              <a:solidFill>
                <a:srgbClr val="000000"/>
              </a:solidFill>
              <a:latin typeface="Arial" charset="0"/>
            </a:endParaRPr>
          </a:p>
        </p:txBody>
      </p:sp>
      <p:sp>
        <p:nvSpPr>
          <p:cNvPr id="11" name="CustomShape 5"/>
          <p:cNvSpPr/>
          <p:nvPr/>
        </p:nvSpPr>
        <p:spPr bwMode="auto">
          <a:xfrm>
            <a:off x="5119920" y="293760"/>
            <a:ext cx="8028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1" strike="noStrike" spc="-1">
                <a:solidFill>
                  <a:srgbClr val="000000"/>
                </a:solidFill>
                <a:latin typeface="Times New Roman"/>
              </a:rPr>
              <a:t>е</a:t>
            </a:r>
            <a:endParaRPr lang="ru-RU" sz="1400" b="0" strike="noStrike" spc="-1">
              <a:solidFill>
                <a:srgbClr val="000000"/>
              </a:solidFill>
              <a:latin typeface="Arial" charset="0"/>
            </a:endParaRPr>
          </a:p>
        </p:txBody>
      </p:sp>
      <p:sp>
        <p:nvSpPr>
          <p:cNvPr id="12" name="CustomShape 6"/>
          <p:cNvSpPr/>
          <p:nvPr/>
        </p:nvSpPr>
        <p:spPr bwMode="auto">
          <a:xfrm>
            <a:off x="5195880" y="293760"/>
            <a:ext cx="4536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1" strike="noStrike" spc="-1">
                <a:solidFill>
                  <a:srgbClr val="000000"/>
                </a:solidFill>
                <a:latin typeface="Times New Roman"/>
              </a:rPr>
              <a:t> </a:t>
            </a:r>
            <a:endParaRPr lang="ru-RU" sz="1400" b="0" strike="noStrike" spc="-1">
              <a:solidFill>
                <a:srgbClr val="000000"/>
              </a:solidFill>
              <a:latin typeface="Arial" charset="0"/>
            </a:endParaRPr>
          </a:p>
        </p:txBody>
      </p:sp>
      <p:sp>
        <p:nvSpPr>
          <p:cNvPr id="13" name="CustomShape 7"/>
          <p:cNvSpPr/>
          <p:nvPr/>
        </p:nvSpPr>
        <p:spPr bwMode="auto">
          <a:xfrm>
            <a:off x="5236920" y="293760"/>
            <a:ext cx="247608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1" strike="noStrike" spc="-1">
                <a:solidFill>
                  <a:srgbClr val="000000"/>
                </a:solidFill>
                <a:latin typeface="Times New Roman"/>
              </a:rPr>
              <a:t>о допуске к работам на высоте</a:t>
            </a:r>
            <a:endParaRPr lang="ru-RU" sz="1400" b="0" strike="noStrike" spc="-1">
              <a:solidFill>
                <a:srgbClr val="000000"/>
              </a:solidFill>
              <a:latin typeface="Arial" charset="0"/>
            </a:endParaRPr>
          </a:p>
        </p:txBody>
      </p:sp>
      <p:sp>
        <p:nvSpPr>
          <p:cNvPr id="14" name="CustomShape 8"/>
          <p:cNvSpPr/>
          <p:nvPr/>
        </p:nvSpPr>
        <p:spPr bwMode="auto">
          <a:xfrm>
            <a:off x="7618680" y="293760"/>
            <a:ext cx="4536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1" strike="noStrike" spc="-1">
                <a:solidFill>
                  <a:srgbClr val="000000"/>
                </a:solidFill>
                <a:latin typeface="Times New Roman"/>
              </a:rPr>
              <a:t> </a:t>
            </a:r>
            <a:endParaRPr lang="ru-RU" sz="1400" b="0" strike="noStrike" spc="-1">
              <a:solidFill>
                <a:srgbClr val="000000"/>
              </a:solidFill>
              <a:latin typeface="Arial" charset="0"/>
            </a:endParaRPr>
          </a:p>
        </p:txBody>
      </p:sp>
      <p:sp>
        <p:nvSpPr>
          <p:cNvPr id="15" name="CustomShape 9"/>
          <p:cNvSpPr/>
          <p:nvPr/>
        </p:nvSpPr>
        <p:spPr bwMode="auto">
          <a:xfrm>
            <a:off x="5824440" y="492120"/>
            <a:ext cx="4536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 </a:t>
            </a:r>
            <a:endParaRPr lang="ru-RU" sz="1400" b="0" strike="noStrike" spc="-1">
              <a:solidFill>
                <a:srgbClr val="000000"/>
              </a:solidFill>
              <a:latin typeface="Arial" charset="0"/>
            </a:endParaRPr>
          </a:p>
        </p:txBody>
      </p:sp>
      <p:sp>
        <p:nvSpPr>
          <p:cNvPr id="16" name="CustomShape 10"/>
          <p:cNvSpPr/>
          <p:nvPr/>
        </p:nvSpPr>
        <p:spPr bwMode="auto">
          <a:xfrm>
            <a:off x="2781720" y="689040"/>
            <a:ext cx="245304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Лицевая сторона удостоверения</a:t>
            </a:r>
            <a:endParaRPr lang="ru-RU" sz="1400" b="0" strike="noStrike" spc="-1">
              <a:solidFill>
                <a:srgbClr val="000000"/>
              </a:solidFill>
              <a:latin typeface="Arial" charset="0"/>
            </a:endParaRPr>
          </a:p>
        </p:txBody>
      </p:sp>
      <p:sp>
        <p:nvSpPr>
          <p:cNvPr id="17" name="CustomShape 11"/>
          <p:cNvSpPr/>
          <p:nvPr/>
        </p:nvSpPr>
        <p:spPr bwMode="auto">
          <a:xfrm>
            <a:off x="5307120" y="689040"/>
            <a:ext cx="4536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 </a:t>
            </a:r>
            <a:endParaRPr lang="ru-RU" sz="1400" b="0" strike="noStrike" spc="-1">
              <a:solidFill>
                <a:srgbClr val="000000"/>
              </a:solidFill>
              <a:latin typeface="Arial" charset="0"/>
            </a:endParaRPr>
          </a:p>
        </p:txBody>
      </p:sp>
      <p:sp>
        <p:nvSpPr>
          <p:cNvPr id="18" name="CustomShape 12"/>
          <p:cNvSpPr/>
          <p:nvPr/>
        </p:nvSpPr>
        <p:spPr bwMode="auto">
          <a:xfrm>
            <a:off x="5427360" y="689040"/>
            <a:ext cx="158760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о допуске к работам </a:t>
            </a:r>
            <a:endParaRPr lang="ru-RU" sz="1400" b="0" strike="noStrike" spc="-1">
              <a:solidFill>
                <a:srgbClr val="000000"/>
              </a:solidFill>
              <a:latin typeface="Arial" charset="0"/>
            </a:endParaRPr>
          </a:p>
        </p:txBody>
      </p:sp>
      <p:sp>
        <p:nvSpPr>
          <p:cNvPr id="19" name="CustomShape 13"/>
          <p:cNvSpPr/>
          <p:nvPr/>
        </p:nvSpPr>
        <p:spPr bwMode="auto">
          <a:xfrm>
            <a:off x="7287840" y="689040"/>
            <a:ext cx="75096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на высоте</a:t>
            </a:r>
            <a:endParaRPr lang="ru-RU" sz="1400" b="0" strike="noStrike" spc="-1">
              <a:solidFill>
                <a:srgbClr val="000000"/>
              </a:solidFill>
              <a:latin typeface="Arial" charset="0"/>
            </a:endParaRPr>
          </a:p>
        </p:txBody>
      </p:sp>
      <p:sp>
        <p:nvSpPr>
          <p:cNvPr id="20" name="CustomShape 14"/>
          <p:cNvSpPr/>
          <p:nvPr/>
        </p:nvSpPr>
        <p:spPr bwMode="auto">
          <a:xfrm>
            <a:off x="8094600" y="689040"/>
            <a:ext cx="4536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 </a:t>
            </a:r>
            <a:endParaRPr lang="ru-RU" sz="1400" b="0" strike="noStrike" spc="-1">
              <a:solidFill>
                <a:srgbClr val="000000"/>
              </a:solidFill>
              <a:latin typeface="Arial" charset="0"/>
            </a:endParaRPr>
          </a:p>
        </p:txBody>
      </p:sp>
      <p:sp>
        <p:nvSpPr>
          <p:cNvPr id="21" name="CustomShape 15"/>
          <p:cNvSpPr/>
          <p:nvPr/>
        </p:nvSpPr>
        <p:spPr bwMode="auto">
          <a:xfrm>
            <a:off x="8219880" y="689040"/>
            <a:ext cx="52236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(далее </a:t>
            </a:r>
            <a:endParaRPr lang="ru-RU" sz="1400" b="0" strike="noStrike" spc="-1">
              <a:solidFill>
                <a:srgbClr val="000000"/>
              </a:solidFill>
              <a:latin typeface="Arial" charset="0"/>
            </a:endParaRPr>
          </a:p>
        </p:txBody>
      </p:sp>
      <p:sp>
        <p:nvSpPr>
          <p:cNvPr id="22" name="CustomShape 16"/>
          <p:cNvSpPr/>
          <p:nvPr/>
        </p:nvSpPr>
        <p:spPr bwMode="auto">
          <a:xfrm>
            <a:off x="8806320" y="689040"/>
            <a:ext cx="6048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a:t>
            </a:r>
            <a:endParaRPr lang="ru-RU" sz="1400" b="0" strike="noStrike" spc="-1">
              <a:solidFill>
                <a:srgbClr val="000000"/>
              </a:solidFill>
              <a:latin typeface="Arial" charset="0"/>
            </a:endParaRPr>
          </a:p>
        </p:txBody>
      </p:sp>
      <p:sp>
        <p:nvSpPr>
          <p:cNvPr id="23" name="CustomShape 17"/>
          <p:cNvSpPr/>
          <p:nvPr/>
        </p:nvSpPr>
        <p:spPr bwMode="auto">
          <a:xfrm>
            <a:off x="8863200" y="689040"/>
            <a:ext cx="4536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 </a:t>
            </a:r>
            <a:endParaRPr lang="ru-RU" sz="1400" b="0" strike="noStrike" spc="-1">
              <a:solidFill>
                <a:srgbClr val="000000"/>
              </a:solidFill>
              <a:latin typeface="Arial" charset="0"/>
            </a:endParaRPr>
          </a:p>
        </p:txBody>
      </p:sp>
      <p:sp>
        <p:nvSpPr>
          <p:cNvPr id="24" name="CustomShape 18"/>
          <p:cNvSpPr/>
          <p:nvPr/>
        </p:nvSpPr>
        <p:spPr bwMode="auto">
          <a:xfrm>
            <a:off x="2782080" y="885960"/>
            <a:ext cx="118224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удостоверение)</a:t>
            </a:r>
            <a:endParaRPr lang="ru-RU" sz="1400" b="0" strike="noStrike" spc="-1">
              <a:solidFill>
                <a:srgbClr val="000000"/>
              </a:solidFill>
              <a:latin typeface="Arial" charset="0"/>
            </a:endParaRPr>
          </a:p>
        </p:txBody>
      </p:sp>
      <p:sp>
        <p:nvSpPr>
          <p:cNvPr id="25" name="CustomShape 19"/>
          <p:cNvSpPr/>
          <p:nvPr/>
        </p:nvSpPr>
        <p:spPr bwMode="auto">
          <a:xfrm>
            <a:off x="3915720" y="885960"/>
            <a:ext cx="5148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a:t>
            </a:r>
            <a:endParaRPr lang="ru-RU" sz="1400" b="0" strike="noStrike" spc="-1">
              <a:solidFill>
                <a:srgbClr val="000000"/>
              </a:solidFill>
              <a:latin typeface="Arial" charset="0"/>
            </a:endParaRPr>
          </a:p>
        </p:txBody>
      </p:sp>
      <p:sp>
        <p:nvSpPr>
          <p:cNvPr id="26" name="CustomShape 20"/>
          <p:cNvSpPr/>
          <p:nvPr/>
        </p:nvSpPr>
        <p:spPr bwMode="auto">
          <a:xfrm>
            <a:off x="3963960" y="885960"/>
            <a:ext cx="4536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 </a:t>
            </a:r>
            <a:endParaRPr lang="ru-RU" sz="1400" b="0" strike="noStrike" spc="-1">
              <a:solidFill>
                <a:srgbClr val="000000"/>
              </a:solidFill>
              <a:latin typeface="Arial" charset="0"/>
            </a:endParaRPr>
          </a:p>
        </p:txBody>
      </p:sp>
      <p:sp>
        <p:nvSpPr>
          <p:cNvPr id="27" name="CustomShape 21"/>
          <p:cNvSpPr/>
          <p:nvPr/>
        </p:nvSpPr>
        <p:spPr bwMode="auto">
          <a:xfrm>
            <a:off x="2784600" y="1082880"/>
            <a:ext cx="45360" cy="2134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400" b="0" strike="noStrike" spc="-1">
                <a:solidFill>
                  <a:srgbClr val="000000"/>
                </a:solidFill>
                <a:latin typeface="Times New Roman"/>
              </a:rPr>
              <a:t> </a:t>
            </a:r>
            <a:endParaRPr lang="ru-RU" sz="1400" b="0" strike="noStrike" spc="-1">
              <a:solidFill>
                <a:srgbClr val="000000"/>
              </a:solidFill>
              <a:latin typeface="Arial" charset="0"/>
            </a:endParaRPr>
          </a:p>
        </p:txBody>
      </p:sp>
      <p:sp>
        <p:nvSpPr>
          <p:cNvPr id="28" name="CustomShape 22"/>
          <p:cNvSpPr/>
          <p:nvPr/>
        </p:nvSpPr>
        <p:spPr bwMode="auto">
          <a:xfrm flipV="1">
            <a:off x="4033080" y="1082160"/>
            <a:ext cx="2303280" cy="271080"/>
          </a:xfrm>
          <a:prstGeom prst="rect">
            <a:avLst/>
          </a:prstGeom>
          <a:noFill/>
          <a:ln>
            <a:noFill/>
          </a:ln>
        </p:spPr>
        <p:style>
          <a:lnRef idx="0">
            <a:srgbClr val="FFFFFF"/>
          </a:lnRef>
          <a:fillRef idx="0">
            <a:srgbClr val="FFFFFF"/>
          </a:fillRef>
          <a:effectRef idx="0">
            <a:srgbClr val="FFFFFF"/>
          </a:effectRef>
          <a:fontRef idx="minor"/>
        </p:style>
      </p:sp>
      <p:sp>
        <p:nvSpPr>
          <p:cNvPr id="29" name="CustomShape 23"/>
          <p:cNvSpPr/>
          <p:nvPr/>
        </p:nvSpPr>
        <p:spPr bwMode="auto">
          <a:xfrm>
            <a:off x="6877800" y="1284480"/>
            <a:ext cx="3312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Times New Roman"/>
              </a:rPr>
              <a:t> </a:t>
            </a:r>
            <a:endParaRPr lang="ru-RU" sz="1000" b="0" strike="noStrike" spc="-1">
              <a:solidFill>
                <a:srgbClr val="000000"/>
              </a:solidFill>
              <a:latin typeface="Arial" charset="0"/>
            </a:endParaRPr>
          </a:p>
        </p:txBody>
      </p:sp>
      <p:sp>
        <p:nvSpPr>
          <p:cNvPr id="30" name="CustomShape 24"/>
          <p:cNvSpPr/>
          <p:nvPr/>
        </p:nvSpPr>
        <p:spPr bwMode="auto">
          <a:xfrm>
            <a:off x="4344120" y="1438200"/>
            <a:ext cx="1534320" cy="1828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200" b="0" strike="noStrike" spc="-1">
                <a:solidFill>
                  <a:srgbClr val="000000"/>
                </a:solidFill>
                <a:latin typeface="Times New Roman"/>
              </a:rPr>
              <a:t>УДОСТОВЕРЕНИЕ  №</a:t>
            </a:r>
            <a:endParaRPr lang="ru-RU" sz="1200" b="0" strike="noStrike" spc="-1">
              <a:solidFill>
                <a:srgbClr val="000000"/>
              </a:solidFill>
              <a:latin typeface="Arial" charset="0"/>
            </a:endParaRPr>
          </a:p>
        </p:txBody>
      </p:sp>
      <p:sp>
        <p:nvSpPr>
          <p:cNvPr id="31" name="CustomShape 25"/>
          <p:cNvSpPr/>
          <p:nvPr/>
        </p:nvSpPr>
        <p:spPr bwMode="auto">
          <a:xfrm>
            <a:off x="5823720" y="1438200"/>
            <a:ext cx="39240" cy="1828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200" b="0" strike="noStrike" spc="-1">
                <a:solidFill>
                  <a:srgbClr val="000000"/>
                </a:solidFill>
                <a:latin typeface="Times New Roman"/>
              </a:rPr>
              <a:t> </a:t>
            </a:r>
            <a:endParaRPr lang="ru-RU" sz="1200" b="0" strike="noStrike" spc="-1">
              <a:solidFill>
                <a:srgbClr val="000000"/>
              </a:solidFill>
              <a:latin typeface="Arial" charset="0"/>
            </a:endParaRPr>
          </a:p>
        </p:txBody>
      </p:sp>
      <p:sp>
        <p:nvSpPr>
          <p:cNvPr id="32" name="CustomShape 26"/>
          <p:cNvSpPr/>
          <p:nvPr/>
        </p:nvSpPr>
        <p:spPr bwMode="auto">
          <a:xfrm>
            <a:off x="6255720" y="1438200"/>
            <a:ext cx="39240" cy="1828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200" b="0" strike="noStrike" spc="-1">
                <a:solidFill>
                  <a:srgbClr val="000000"/>
                </a:solidFill>
                <a:latin typeface="Times New Roman"/>
              </a:rPr>
              <a:t> </a:t>
            </a:r>
            <a:endParaRPr lang="ru-RU" sz="1200" b="0" strike="noStrike" spc="-1">
              <a:solidFill>
                <a:srgbClr val="000000"/>
              </a:solidFill>
              <a:latin typeface="Arial" charset="0"/>
            </a:endParaRPr>
          </a:p>
        </p:txBody>
      </p:sp>
      <p:sp>
        <p:nvSpPr>
          <p:cNvPr id="33" name="CustomShape 27"/>
          <p:cNvSpPr/>
          <p:nvPr/>
        </p:nvSpPr>
        <p:spPr bwMode="auto">
          <a:xfrm>
            <a:off x="6292080" y="1438200"/>
            <a:ext cx="39240" cy="1828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200" b="0" strike="noStrike" spc="-1">
                <a:solidFill>
                  <a:srgbClr val="000000"/>
                </a:solidFill>
                <a:latin typeface="Times New Roman"/>
              </a:rPr>
              <a:t> </a:t>
            </a:r>
            <a:endParaRPr lang="ru-RU" sz="1200" b="0" strike="noStrike" spc="-1">
              <a:solidFill>
                <a:srgbClr val="000000"/>
              </a:solidFill>
              <a:latin typeface="Arial" charset="0"/>
            </a:endParaRPr>
          </a:p>
        </p:txBody>
      </p:sp>
      <p:sp>
        <p:nvSpPr>
          <p:cNvPr id="34" name="CustomShape 28"/>
          <p:cNvSpPr/>
          <p:nvPr/>
        </p:nvSpPr>
        <p:spPr bwMode="auto">
          <a:xfrm>
            <a:off x="6689160" y="1438200"/>
            <a:ext cx="39240" cy="1828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200" b="0" strike="noStrike" spc="-1">
                <a:solidFill>
                  <a:srgbClr val="000000"/>
                </a:solidFill>
                <a:latin typeface="Times New Roman"/>
              </a:rPr>
              <a:t> </a:t>
            </a:r>
            <a:endParaRPr lang="ru-RU" sz="1200" b="0" strike="noStrike" spc="-1">
              <a:solidFill>
                <a:srgbClr val="000000"/>
              </a:solidFill>
              <a:latin typeface="Arial" charset="0"/>
            </a:endParaRPr>
          </a:p>
        </p:txBody>
      </p:sp>
      <p:sp>
        <p:nvSpPr>
          <p:cNvPr id="35" name="CustomShape 29"/>
          <p:cNvSpPr/>
          <p:nvPr/>
        </p:nvSpPr>
        <p:spPr bwMode="auto">
          <a:xfrm>
            <a:off x="5793480" y="1586160"/>
            <a:ext cx="864720" cy="6120"/>
          </a:xfrm>
          <a:prstGeom prst="rect">
            <a:avLst/>
          </a:prstGeom>
          <a:solidFill>
            <a:srgbClr val="000000"/>
          </a:solidFill>
          <a:ln>
            <a:noFill/>
          </a:ln>
        </p:spPr>
        <p:style>
          <a:lnRef idx="0">
            <a:srgbClr val="FFFFFF"/>
          </a:lnRef>
          <a:fillRef idx="0">
            <a:srgbClr val="FFFFFF"/>
          </a:fillRef>
          <a:effectRef idx="0">
            <a:srgbClr val="FFFFFF"/>
          </a:effectRef>
          <a:fontRef idx="minor"/>
        </p:style>
      </p:sp>
      <p:pic>
        <p:nvPicPr>
          <p:cNvPr id="36" name="Picture 32"/>
          <p:cNvPicPr/>
          <p:nvPr/>
        </p:nvPicPr>
        <p:blipFill>
          <a:blip r:embed="rId5"/>
          <a:stretch>
            <a:fillRect/>
          </a:stretch>
        </p:blipFill>
        <p:spPr bwMode="auto">
          <a:xfrm>
            <a:off x="3702960" y="1276560"/>
            <a:ext cx="6120" cy="6120"/>
          </a:xfrm>
          <a:prstGeom prst="rect">
            <a:avLst/>
          </a:prstGeom>
          <a:ln>
            <a:noFill/>
          </a:ln>
        </p:spPr>
      </p:pic>
      <p:pic>
        <p:nvPicPr>
          <p:cNvPr id="37" name="Picture 33"/>
          <p:cNvPicPr/>
          <p:nvPr/>
        </p:nvPicPr>
        <p:blipFill>
          <a:blip r:embed="rId5"/>
          <a:stretch>
            <a:fillRect/>
          </a:stretch>
        </p:blipFill>
        <p:spPr bwMode="auto">
          <a:xfrm>
            <a:off x="3702960" y="1276560"/>
            <a:ext cx="6120" cy="6120"/>
          </a:xfrm>
          <a:prstGeom prst="rect">
            <a:avLst/>
          </a:prstGeom>
          <a:ln>
            <a:noFill/>
          </a:ln>
        </p:spPr>
      </p:pic>
      <p:pic>
        <p:nvPicPr>
          <p:cNvPr id="38" name="Picture 34"/>
          <p:cNvPicPr/>
          <p:nvPr/>
        </p:nvPicPr>
        <p:blipFill>
          <a:blip r:embed="rId6"/>
          <a:stretch>
            <a:fillRect/>
          </a:stretch>
        </p:blipFill>
        <p:spPr bwMode="auto">
          <a:xfrm>
            <a:off x="3709080" y="1276560"/>
            <a:ext cx="47160" cy="6120"/>
          </a:xfrm>
          <a:prstGeom prst="rect">
            <a:avLst/>
          </a:prstGeom>
          <a:ln>
            <a:noFill/>
          </a:ln>
        </p:spPr>
      </p:pic>
      <p:pic>
        <p:nvPicPr>
          <p:cNvPr id="39" name="Picture 35"/>
          <p:cNvPicPr/>
          <p:nvPr/>
        </p:nvPicPr>
        <p:blipFill>
          <a:blip r:embed="rId6"/>
          <a:stretch>
            <a:fillRect/>
          </a:stretch>
        </p:blipFill>
        <p:spPr bwMode="auto">
          <a:xfrm>
            <a:off x="3756960" y="1276560"/>
            <a:ext cx="45720" cy="6120"/>
          </a:xfrm>
          <a:prstGeom prst="rect">
            <a:avLst/>
          </a:prstGeom>
          <a:ln>
            <a:noFill/>
          </a:ln>
        </p:spPr>
      </p:pic>
      <p:pic>
        <p:nvPicPr>
          <p:cNvPr id="40" name="Picture 36"/>
          <p:cNvPicPr/>
          <p:nvPr/>
        </p:nvPicPr>
        <p:blipFill>
          <a:blip r:embed="rId6"/>
          <a:stretch>
            <a:fillRect/>
          </a:stretch>
        </p:blipFill>
        <p:spPr bwMode="auto">
          <a:xfrm>
            <a:off x="3802680" y="1276560"/>
            <a:ext cx="47160" cy="6120"/>
          </a:xfrm>
          <a:prstGeom prst="rect">
            <a:avLst/>
          </a:prstGeom>
          <a:ln>
            <a:noFill/>
          </a:ln>
        </p:spPr>
      </p:pic>
      <p:pic>
        <p:nvPicPr>
          <p:cNvPr id="41" name="Picture 37"/>
          <p:cNvPicPr/>
          <p:nvPr/>
        </p:nvPicPr>
        <p:blipFill>
          <a:blip r:embed="rId6"/>
          <a:stretch>
            <a:fillRect/>
          </a:stretch>
        </p:blipFill>
        <p:spPr bwMode="auto">
          <a:xfrm>
            <a:off x="3850560" y="1276560"/>
            <a:ext cx="47160" cy="6120"/>
          </a:xfrm>
          <a:prstGeom prst="rect">
            <a:avLst/>
          </a:prstGeom>
          <a:ln>
            <a:noFill/>
          </a:ln>
        </p:spPr>
      </p:pic>
      <p:pic>
        <p:nvPicPr>
          <p:cNvPr id="42" name="Picture 38"/>
          <p:cNvPicPr/>
          <p:nvPr/>
        </p:nvPicPr>
        <p:blipFill>
          <a:blip r:embed="rId6"/>
          <a:stretch>
            <a:fillRect/>
          </a:stretch>
        </p:blipFill>
        <p:spPr bwMode="auto">
          <a:xfrm>
            <a:off x="3898080" y="1276560"/>
            <a:ext cx="45720" cy="6120"/>
          </a:xfrm>
          <a:prstGeom prst="rect">
            <a:avLst/>
          </a:prstGeom>
          <a:ln>
            <a:noFill/>
          </a:ln>
        </p:spPr>
      </p:pic>
      <p:pic>
        <p:nvPicPr>
          <p:cNvPr id="43" name="Picture 39"/>
          <p:cNvPicPr/>
          <p:nvPr/>
        </p:nvPicPr>
        <p:blipFill>
          <a:blip r:embed="rId6"/>
          <a:stretch>
            <a:fillRect/>
          </a:stretch>
        </p:blipFill>
        <p:spPr bwMode="auto">
          <a:xfrm>
            <a:off x="3944160" y="1276560"/>
            <a:ext cx="47160" cy="6120"/>
          </a:xfrm>
          <a:prstGeom prst="rect">
            <a:avLst/>
          </a:prstGeom>
          <a:ln>
            <a:noFill/>
          </a:ln>
        </p:spPr>
      </p:pic>
      <p:pic>
        <p:nvPicPr>
          <p:cNvPr id="44" name="Picture 40"/>
          <p:cNvPicPr/>
          <p:nvPr/>
        </p:nvPicPr>
        <p:blipFill>
          <a:blip r:embed="rId6"/>
          <a:stretch>
            <a:fillRect/>
          </a:stretch>
        </p:blipFill>
        <p:spPr bwMode="auto">
          <a:xfrm>
            <a:off x="3991680" y="1276560"/>
            <a:ext cx="47160" cy="6120"/>
          </a:xfrm>
          <a:prstGeom prst="rect">
            <a:avLst/>
          </a:prstGeom>
          <a:ln>
            <a:noFill/>
          </a:ln>
        </p:spPr>
      </p:pic>
      <p:pic>
        <p:nvPicPr>
          <p:cNvPr id="45" name="Picture 41"/>
          <p:cNvPicPr/>
          <p:nvPr/>
        </p:nvPicPr>
        <p:blipFill>
          <a:blip r:embed="rId6"/>
          <a:stretch>
            <a:fillRect/>
          </a:stretch>
        </p:blipFill>
        <p:spPr bwMode="auto">
          <a:xfrm>
            <a:off x="4039200" y="1276560"/>
            <a:ext cx="45720" cy="6120"/>
          </a:xfrm>
          <a:prstGeom prst="rect">
            <a:avLst/>
          </a:prstGeom>
          <a:ln>
            <a:noFill/>
          </a:ln>
        </p:spPr>
      </p:pic>
      <p:pic>
        <p:nvPicPr>
          <p:cNvPr id="46" name="Picture 42"/>
          <p:cNvPicPr/>
          <p:nvPr/>
        </p:nvPicPr>
        <p:blipFill>
          <a:blip r:embed="rId6"/>
          <a:stretch>
            <a:fillRect/>
          </a:stretch>
        </p:blipFill>
        <p:spPr bwMode="auto">
          <a:xfrm>
            <a:off x="4085280" y="1276560"/>
            <a:ext cx="47160" cy="6120"/>
          </a:xfrm>
          <a:prstGeom prst="rect">
            <a:avLst/>
          </a:prstGeom>
          <a:ln>
            <a:noFill/>
          </a:ln>
        </p:spPr>
      </p:pic>
      <p:pic>
        <p:nvPicPr>
          <p:cNvPr id="47" name="Picture 43"/>
          <p:cNvPicPr/>
          <p:nvPr/>
        </p:nvPicPr>
        <p:blipFill>
          <a:blip r:embed="rId6"/>
          <a:stretch>
            <a:fillRect/>
          </a:stretch>
        </p:blipFill>
        <p:spPr bwMode="auto">
          <a:xfrm>
            <a:off x="4133160" y="1276560"/>
            <a:ext cx="45720" cy="6120"/>
          </a:xfrm>
          <a:prstGeom prst="rect">
            <a:avLst/>
          </a:prstGeom>
          <a:ln>
            <a:noFill/>
          </a:ln>
        </p:spPr>
      </p:pic>
      <p:pic>
        <p:nvPicPr>
          <p:cNvPr id="48" name="Picture 44"/>
          <p:cNvPicPr/>
          <p:nvPr/>
        </p:nvPicPr>
        <p:blipFill>
          <a:blip r:embed="rId6"/>
          <a:stretch>
            <a:fillRect/>
          </a:stretch>
        </p:blipFill>
        <p:spPr bwMode="auto">
          <a:xfrm>
            <a:off x="4179240" y="1276560"/>
            <a:ext cx="47160" cy="6120"/>
          </a:xfrm>
          <a:prstGeom prst="rect">
            <a:avLst/>
          </a:prstGeom>
          <a:ln>
            <a:noFill/>
          </a:ln>
        </p:spPr>
      </p:pic>
      <p:pic>
        <p:nvPicPr>
          <p:cNvPr id="49" name="Picture 45"/>
          <p:cNvPicPr/>
          <p:nvPr/>
        </p:nvPicPr>
        <p:blipFill>
          <a:blip r:embed="rId6"/>
          <a:stretch>
            <a:fillRect/>
          </a:stretch>
        </p:blipFill>
        <p:spPr bwMode="auto">
          <a:xfrm>
            <a:off x="4226760" y="1276560"/>
            <a:ext cx="47160" cy="6120"/>
          </a:xfrm>
          <a:prstGeom prst="rect">
            <a:avLst/>
          </a:prstGeom>
          <a:ln>
            <a:noFill/>
          </a:ln>
        </p:spPr>
      </p:pic>
      <p:pic>
        <p:nvPicPr>
          <p:cNvPr id="50" name="Picture 46"/>
          <p:cNvPicPr/>
          <p:nvPr/>
        </p:nvPicPr>
        <p:blipFill>
          <a:blip r:embed="rId6"/>
          <a:stretch>
            <a:fillRect/>
          </a:stretch>
        </p:blipFill>
        <p:spPr bwMode="auto">
          <a:xfrm>
            <a:off x="4274280" y="1276560"/>
            <a:ext cx="45720" cy="6120"/>
          </a:xfrm>
          <a:prstGeom prst="rect">
            <a:avLst/>
          </a:prstGeom>
          <a:ln>
            <a:noFill/>
          </a:ln>
        </p:spPr>
      </p:pic>
      <p:pic>
        <p:nvPicPr>
          <p:cNvPr id="51" name="Picture 47"/>
          <p:cNvPicPr/>
          <p:nvPr/>
        </p:nvPicPr>
        <p:blipFill>
          <a:blip r:embed="rId6"/>
          <a:stretch>
            <a:fillRect/>
          </a:stretch>
        </p:blipFill>
        <p:spPr bwMode="auto">
          <a:xfrm>
            <a:off x="4320360" y="1276560"/>
            <a:ext cx="47160" cy="6120"/>
          </a:xfrm>
          <a:prstGeom prst="rect">
            <a:avLst/>
          </a:prstGeom>
          <a:ln>
            <a:noFill/>
          </a:ln>
        </p:spPr>
      </p:pic>
      <p:pic>
        <p:nvPicPr>
          <p:cNvPr id="52" name="Picture 48"/>
          <p:cNvPicPr/>
          <p:nvPr/>
        </p:nvPicPr>
        <p:blipFill>
          <a:blip r:embed="rId6"/>
          <a:stretch>
            <a:fillRect/>
          </a:stretch>
        </p:blipFill>
        <p:spPr bwMode="auto">
          <a:xfrm>
            <a:off x="4367880" y="1276560"/>
            <a:ext cx="47160" cy="6120"/>
          </a:xfrm>
          <a:prstGeom prst="rect">
            <a:avLst/>
          </a:prstGeom>
          <a:ln>
            <a:noFill/>
          </a:ln>
        </p:spPr>
      </p:pic>
      <p:pic>
        <p:nvPicPr>
          <p:cNvPr id="53" name="Picture 49"/>
          <p:cNvPicPr/>
          <p:nvPr/>
        </p:nvPicPr>
        <p:blipFill>
          <a:blip r:embed="rId6"/>
          <a:stretch>
            <a:fillRect/>
          </a:stretch>
        </p:blipFill>
        <p:spPr bwMode="auto">
          <a:xfrm>
            <a:off x="4415760" y="1276560"/>
            <a:ext cx="45720" cy="6120"/>
          </a:xfrm>
          <a:prstGeom prst="rect">
            <a:avLst/>
          </a:prstGeom>
          <a:ln>
            <a:noFill/>
          </a:ln>
        </p:spPr>
      </p:pic>
      <p:pic>
        <p:nvPicPr>
          <p:cNvPr id="54" name="Picture 50"/>
          <p:cNvPicPr/>
          <p:nvPr/>
        </p:nvPicPr>
        <p:blipFill>
          <a:blip r:embed="rId6"/>
          <a:stretch>
            <a:fillRect/>
          </a:stretch>
        </p:blipFill>
        <p:spPr bwMode="auto">
          <a:xfrm>
            <a:off x="4461480" y="1276560"/>
            <a:ext cx="47160" cy="6120"/>
          </a:xfrm>
          <a:prstGeom prst="rect">
            <a:avLst/>
          </a:prstGeom>
          <a:ln>
            <a:noFill/>
          </a:ln>
        </p:spPr>
      </p:pic>
      <p:pic>
        <p:nvPicPr>
          <p:cNvPr id="55" name="Picture 51"/>
          <p:cNvPicPr/>
          <p:nvPr/>
        </p:nvPicPr>
        <p:blipFill>
          <a:blip r:embed="rId6"/>
          <a:stretch>
            <a:fillRect/>
          </a:stretch>
        </p:blipFill>
        <p:spPr bwMode="auto">
          <a:xfrm>
            <a:off x="4509360" y="1276560"/>
            <a:ext cx="47160" cy="6120"/>
          </a:xfrm>
          <a:prstGeom prst="rect">
            <a:avLst/>
          </a:prstGeom>
          <a:ln>
            <a:noFill/>
          </a:ln>
        </p:spPr>
      </p:pic>
      <p:pic>
        <p:nvPicPr>
          <p:cNvPr id="56" name="Picture 52"/>
          <p:cNvPicPr/>
          <p:nvPr/>
        </p:nvPicPr>
        <p:blipFill>
          <a:blip r:embed="rId6"/>
          <a:stretch>
            <a:fillRect/>
          </a:stretch>
        </p:blipFill>
        <p:spPr bwMode="auto">
          <a:xfrm>
            <a:off x="4556880" y="1276560"/>
            <a:ext cx="45720" cy="6120"/>
          </a:xfrm>
          <a:prstGeom prst="rect">
            <a:avLst/>
          </a:prstGeom>
          <a:ln>
            <a:noFill/>
          </a:ln>
        </p:spPr>
      </p:pic>
      <p:pic>
        <p:nvPicPr>
          <p:cNvPr id="57" name="Picture 53"/>
          <p:cNvPicPr/>
          <p:nvPr/>
        </p:nvPicPr>
        <p:blipFill>
          <a:blip r:embed="rId6"/>
          <a:stretch>
            <a:fillRect/>
          </a:stretch>
        </p:blipFill>
        <p:spPr bwMode="auto">
          <a:xfrm>
            <a:off x="4602960" y="1276560"/>
            <a:ext cx="47160" cy="6120"/>
          </a:xfrm>
          <a:prstGeom prst="rect">
            <a:avLst/>
          </a:prstGeom>
          <a:ln>
            <a:noFill/>
          </a:ln>
        </p:spPr>
      </p:pic>
      <p:pic>
        <p:nvPicPr>
          <p:cNvPr id="58" name="Picture 54"/>
          <p:cNvPicPr/>
          <p:nvPr/>
        </p:nvPicPr>
        <p:blipFill>
          <a:blip r:embed="rId6"/>
          <a:stretch>
            <a:fillRect/>
          </a:stretch>
        </p:blipFill>
        <p:spPr bwMode="auto">
          <a:xfrm>
            <a:off x="4650480" y="1276560"/>
            <a:ext cx="45720" cy="6120"/>
          </a:xfrm>
          <a:prstGeom prst="rect">
            <a:avLst/>
          </a:prstGeom>
          <a:ln>
            <a:noFill/>
          </a:ln>
        </p:spPr>
      </p:pic>
      <p:pic>
        <p:nvPicPr>
          <p:cNvPr id="59" name="Picture 55"/>
          <p:cNvPicPr/>
          <p:nvPr/>
        </p:nvPicPr>
        <p:blipFill>
          <a:blip r:embed="rId6"/>
          <a:stretch>
            <a:fillRect/>
          </a:stretch>
        </p:blipFill>
        <p:spPr bwMode="auto">
          <a:xfrm>
            <a:off x="4696560" y="1276560"/>
            <a:ext cx="47160" cy="6120"/>
          </a:xfrm>
          <a:prstGeom prst="rect">
            <a:avLst/>
          </a:prstGeom>
          <a:ln>
            <a:noFill/>
          </a:ln>
        </p:spPr>
      </p:pic>
      <p:pic>
        <p:nvPicPr>
          <p:cNvPr id="60" name="Picture 56"/>
          <p:cNvPicPr/>
          <p:nvPr/>
        </p:nvPicPr>
        <p:blipFill>
          <a:blip r:embed="rId6"/>
          <a:stretch>
            <a:fillRect/>
          </a:stretch>
        </p:blipFill>
        <p:spPr bwMode="auto">
          <a:xfrm>
            <a:off x="4744080" y="1276560"/>
            <a:ext cx="47160" cy="6120"/>
          </a:xfrm>
          <a:prstGeom prst="rect">
            <a:avLst/>
          </a:prstGeom>
          <a:ln>
            <a:noFill/>
          </a:ln>
        </p:spPr>
      </p:pic>
      <p:pic>
        <p:nvPicPr>
          <p:cNvPr id="61" name="Picture 57"/>
          <p:cNvPicPr/>
          <p:nvPr/>
        </p:nvPicPr>
        <p:blipFill>
          <a:blip r:embed="rId6"/>
          <a:stretch>
            <a:fillRect/>
          </a:stretch>
        </p:blipFill>
        <p:spPr bwMode="auto">
          <a:xfrm>
            <a:off x="4791960" y="1276560"/>
            <a:ext cx="45720" cy="6120"/>
          </a:xfrm>
          <a:prstGeom prst="rect">
            <a:avLst/>
          </a:prstGeom>
          <a:ln>
            <a:noFill/>
          </a:ln>
        </p:spPr>
      </p:pic>
      <p:pic>
        <p:nvPicPr>
          <p:cNvPr id="62" name="Picture 58"/>
          <p:cNvPicPr/>
          <p:nvPr/>
        </p:nvPicPr>
        <p:blipFill>
          <a:blip r:embed="rId6"/>
          <a:stretch>
            <a:fillRect/>
          </a:stretch>
        </p:blipFill>
        <p:spPr bwMode="auto">
          <a:xfrm>
            <a:off x="4838039" y="1276560"/>
            <a:ext cx="47160" cy="6120"/>
          </a:xfrm>
          <a:prstGeom prst="rect">
            <a:avLst/>
          </a:prstGeom>
          <a:ln>
            <a:noFill/>
          </a:ln>
        </p:spPr>
      </p:pic>
      <p:pic>
        <p:nvPicPr>
          <p:cNvPr id="63" name="Picture 59"/>
          <p:cNvPicPr/>
          <p:nvPr/>
        </p:nvPicPr>
        <p:blipFill>
          <a:blip r:embed="rId6"/>
          <a:stretch>
            <a:fillRect/>
          </a:stretch>
        </p:blipFill>
        <p:spPr bwMode="auto">
          <a:xfrm>
            <a:off x="4885560" y="1276560"/>
            <a:ext cx="47160" cy="6120"/>
          </a:xfrm>
          <a:prstGeom prst="rect">
            <a:avLst/>
          </a:prstGeom>
          <a:ln>
            <a:noFill/>
          </a:ln>
        </p:spPr>
      </p:pic>
      <p:pic>
        <p:nvPicPr>
          <p:cNvPr id="64" name="Picture 60"/>
          <p:cNvPicPr/>
          <p:nvPr/>
        </p:nvPicPr>
        <p:blipFill>
          <a:blip r:embed="rId6"/>
          <a:stretch>
            <a:fillRect/>
          </a:stretch>
        </p:blipFill>
        <p:spPr bwMode="auto">
          <a:xfrm>
            <a:off x="4933080" y="1276560"/>
            <a:ext cx="45720" cy="6120"/>
          </a:xfrm>
          <a:prstGeom prst="rect">
            <a:avLst/>
          </a:prstGeom>
          <a:ln>
            <a:noFill/>
          </a:ln>
        </p:spPr>
      </p:pic>
      <p:pic>
        <p:nvPicPr>
          <p:cNvPr id="65" name="Picture 61"/>
          <p:cNvPicPr/>
          <p:nvPr/>
        </p:nvPicPr>
        <p:blipFill>
          <a:blip r:embed="rId6"/>
          <a:stretch>
            <a:fillRect/>
          </a:stretch>
        </p:blipFill>
        <p:spPr bwMode="auto">
          <a:xfrm>
            <a:off x="4979160" y="1276560"/>
            <a:ext cx="47160" cy="6120"/>
          </a:xfrm>
          <a:prstGeom prst="rect">
            <a:avLst/>
          </a:prstGeom>
          <a:ln>
            <a:noFill/>
          </a:ln>
        </p:spPr>
      </p:pic>
      <p:pic>
        <p:nvPicPr>
          <p:cNvPr id="66" name="Picture 62"/>
          <p:cNvPicPr/>
          <p:nvPr/>
        </p:nvPicPr>
        <p:blipFill>
          <a:blip r:embed="rId6"/>
          <a:stretch>
            <a:fillRect/>
          </a:stretch>
        </p:blipFill>
        <p:spPr bwMode="auto">
          <a:xfrm>
            <a:off x="5026680" y="1276560"/>
            <a:ext cx="47160" cy="6120"/>
          </a:xfrm>
          <a:prstGeom prst="rect">
            <a:avLst/>
          </a:prstGeom>
          <a:ln>
            <a:noFill/>
          </a:ln>
        </p:spPr>
      </p:pic>
      <p:pic>
        <p:nvPicPr>
          <p:cNvPr id="67" name="Picture 63"/>
          <p:cNvPicPr/>
          <p:nvPr/>
        </p:nvPicPr>
        <p:blipFill>
          <a:blip r:embed="rId6"/>
          <a:stretch>
            <a:fillRect/>
          </a:stretch>
        </p:blipFill>
        <p:spPr bwMode="auto">
          <a:xfrm>
            <a:off x="5074560" y="1276560"/>
            <a:ext cx="45720" cy="6120"/>
          </a:xfrm>
          <a:prstGeom prst="rect">
            <a:avLst/>
          </a:prstGeom>
          <a:ln>
            <a:noFill/>
          </a:ln>
        </p:spPr>
      </p:pic>
      <p:pic>
        <p:nvPicPr>
          <p:cNvPr id="68" name="Picture 64"/>
          <p:cNvPicPr/>
          <p:nvPr/>
        </p:nvPicPr>
        <p:blipFill>
          <a:blip r:embed="rId6"/>
          <a:stretch>
            <a:fillRect/>
          </a:stretch>
        </p:blipFill>
        <p:spPr bwMode="auto">
          <a:xfrm>
            <a:off x="5120640" y="1276560"/>
            <a:ext cx="47160" cy="6120"/>
          </a:xfrm>
          <a:prstGeom prst="rect">
            <a:avLst/>
          </a:prstGeom>
          <a:ln>
            <a:noFill/>
          </a:ln>
        </p:spPr>
      </p:pic>
      <p:pic>
        <p:nvPicPr>
          <p:cNvPr id="69" name="Picture 65"/>
          <p:cNvPicPr/>
          <p:nvPr/>
        </p:nvPicPr>
        <p:blipFill>
          <a:blip r:embed="rId6"/>
          <a:stretch>
            <a:fillRect/>
          </a:stretch>
        </p:blipFill>
        <p:spPr bwMode="auto">
          <a:xfrm>
            <a:off x="5168160" y="1276560"/>
            <a:ext cx="47160" cy="6120"/>
          </a:xfrm>
          <a:prstGeom prst="rect">
            <a:avLst/>
          </a:prstGeom>
          <a:ln>
            <a:noFill/>
          </a:ln>
        </p:spPr>
      </p:pic>
      <p:pic>
        <p:nvPicPr>
          <p:cNvPr id="70" name="Picture 66"/>
          <p:cNvPicPr/>
          <p:nvPr/>
        </p:nvPicPr>
        <p:blipFill>
          <a:blip r:embed="rId6"/>
          <a:stretch>
            <a:fillRect/>
          </a:stretch>
        </p:blipFill>
        <p:spPr bwMode="auto">
          <a:xfrm>
            <a:off x="5215680" y="1276560"/>
            <a:ext cx="45720" cy="6120"/>
          </a:xfrm>
          <a:prstGeom prst="rect">
            <a:avLst/>
          </a:prstGeom>
          <a:ln>
            <a:noFill/>
          </a:ln>
        </p:spPr>
      </p:pic>
      <p:pic>
        <p:nvPicPr>
          <p:cNvPr id="71" name="Picture 67"/>
          <p:cNvPicPr/>
          <p:nvPr/>
        </p:nvPicPr>
        <p:blipFill>
          <a:blip r:embed="rId6"/>
          <a:stretch>
            <a:fillRect/>
          </a:stretch>
        </p:blipFill>
        <p:spPr bwMode="auto">
          <a:xfrm>
            <a:off x="5261760" y="1276560"/>
            <a:ext cx="47160" cy="6120"/>
          </a:xfrm>
          <a:prstGeom prst="rect">
            <a:avLst/>
          </a:prstGeom>
          <a:ln>
            <a:noFill/>
          </a:ln>
        </p:spPr>
      </p:pic>
      <p:pic>
        <p:nvPicPr>
          <p:cNvPr id="72" name="Picture 68"/>
          <p:cNvPicPr/>
          <p:nvPr/>
        </p:nvPicPr>
        <p:blipFill>
          <a:blip r:embed="rId6"/>
          <a:stretch>
            <a:fillRect/>
          </a:stretch>
        </p:blipFill>
        <p:spPr bwMode="auto">
          <a:xfrm>
            <a:off x="5309280" y="1276560"/>
            <a:ext cx="45720" cy="6120"/>
          </a:xfrm>
          <a:prstGeom prst="rect">
            <a:avLst/>
          </a:prstGeom>
          <a:ln>
            <a:noFill/>
          </a:ln>
        </p:spPr>
      </p:pic>
      <p:pic>
        <p:nvPicPr>
          <p:cNvPr id="73" name="Picture 69"/>
          <p:cNvPicPr/>
          <p:nvPr/>
        </p:nvPicPr>
        <p:blipFill>
          <a:blip r:embed="rId6"/>
          <a:stretch>
            <a:fillRect/>
          </a:stretch>
        </p:blipFill>
        <p:spPr bwMode="auto">
          <a:xfrm>
            <a:off x="5355360" y="1276560"/>
            <a:ext cx="47160" cy="6120"/>
          </a:xfrm>
          <a:prstGeom prst="rect">
            <a:avLst/>
          </a:prstGeom>
          <a:ln>
            <a:noFill/>
          </a:ln>
        </p:spPr>
      </p:pic>
      <p:pic>
        <p:nvPicPr>
          <p:cNvPr id="74" name="Picture 70"/>
          <p:cNvPicPr/>
          <p:nvPr/>
        </p:nvPicPr>
        <p:blipFill>
          <a:blip r:embed="rId6"/>
          <a:stretch>
            <a:fillRect/>
          </a:stretch>
        </p:blipFill>
        <p:spPr bwMode="auto">
          <a:xfrm>
            <a:off x="5402880" y="1276560"/>
            <a:ext cx="47160" cy="6120"/>
          </a:xfrm>
          <a:prstGeom prst="rect">
            <a:avLst/>
          </a:prstGeom>
          <a:ln>
            <a:noFill/>
          </a:ln>
        </p:spPr>
      </p:pic>
      <p:pic>
        <p:nvPicPr>
          <p:cNvPr id="75" name="Picture 71"/>
          <p:cNvPicPr/>
          <p:nvPr/>
        </p:nvPicPr>
        <p:blipFill>
          <a:blip r:embed="rId6"/>
          <a:stretch>
            <a:fillRect/>
          </a:stretch>
        </p:blipFill>
        <p:spPr bwMode="auto">
          <a:xfrm>
            <a:off x="5450760" y="1276560"/>
            <a:ext cx="45720" cy="6120"/>
          </a:xfrm>
          <a:prstGeom prst="rect">
            <a:avLst/>
          </a:prstGeom>
          <a:ln>
            <a:noFill/>
          </a:ln>
        </p:spPr>
      </p:pic>
      <p:pic>
        <p:nvPicPr>
          <p:cNvPr id="76" name="Picture 72"/>
          <p:cNvPicPr/>
          <p:nvPr/>
        </p:nvPicPr>
        <p:blipFill>
          <a:blip r:embed="rId6"/>
          <a:stretch>
            <a:fillRect/>
          </a:stretch>
        </p:blipFill>
        <p:spPr bwMode="auto">
          <a:xfrm>
            <a:off x="5496840" y="1276560"/>
            <a:ext cx="47160" cy="6120"/>
          </a:xfrm>
          <a:prstGeom prst="rect">
            <a:avLst/>
          </a:prstGeom>
          <a:ln>
            <a:noFill/>
          </a:ln>
        </p:spPr>
      </p:pic>
      <p:pic>
        <p:nvPicPr>
          <p:cNvPr id="77" name="Picture 73"/>
          <p:cNvPicPr/>
          <p:nvPr/>
        </p:nvPicPr>
        <p:blipFill>
          <a:blip r:embed="rId6"/>
          <a:stretch>
            <a:fillRect/>
          </a:stretch>
        </p:blipFill>
        <p:spPr bwMode="auto">
          <a:xfrm>
            <a:off x="5544360" y="1276560"/>
            <a:ext cx="47160" cy="6120"/>
          </a:xfrm>
          <a:prstGeom prst="rect">
            <a:avLst/>
          </a:prstGeom>
          <a:ln>
            <a:noFill/>
          </a:ln>
        </p:spPr>
      </p:pic>
      <p:pic>
        <p:nvPicPr>
          <p:cNvPr id="78" name="Picture 74"/>
          <p:cNvPicPr/>
          <p:nvPr/>
        </p:nvPicPr>
        <p:blipFill>
          <a:blip r:embed="rId6"/>
          <a:stretch>
            <a:fillRect/>
          </a:stretch>
        </p:blipFill>
        <p:spPr bwMode="auto">
          <a:xfrm>
            <a:off x="5591880" y="1276560"/>
            <a:ext cx="45720" cy="6120"/>
          </a:xfrm>
          <a:prstGeom prst="rect">
            <a:avLst/>
          </a:prstGeom>
          <a:ln>
            <a:noFill/>
          </a:ln>
        </p:spPr>
      </p:pic>
      <p:pic>
        <p:nvPicPr>
          <p:cNvPr id="79" name="Picture 75"/>
          <p:cNvPicPr/>
          <p:nvPr/>
        </p:nvPicPr>
        <p:blipFill>
          <a:blip r:embed="rId6"/>
          <a:stretch>
            <a:fillRect/>
          </a:stretch>
        </p:blipFill>
        <p:spPr bwMode="auto">
          <a:xfrm>
            <a:off x="5637960" y="1276560"/>
            <a:ext cx="47160" cy="6120"/>
          </a:xfrm>
          <a:prstGeom prst="rect">
            <a:avLst/>
          </a:prstGeom>
          <a:ln>
            <a:noFill/>
          </a:ln>
        </p:spPr>
      </p:pic>
      <p:pic>
        <p:nvPicPr>
          <p:cNvPr id="80" name="Picture 76"/>
          <p:cNvPicPr/>
          <p:nvPr/>
        </p:nvPicPr>
        <p:blipFill>
          <a:blip r:embed="rId6"/>
          <a:stretch>
            <a:fillRect/>
          </a:stretch>
        </p:blipFill>
        <p:spPr bwMode="auto">
          <a:xfrm>
            <a:off x="5685480" y="1276560"/>
            <a:ext cx="47160" cy="6120"/>
          </a:xfrm>
          <a:prstGeom prst="rect">
            <a:avLst/>
          </a:prstGeom>
          <a:ln>
            <a:noFill/>
          </a:ln>
        </p:spPr>
      </p:pic>
      <p:pic>
        <p:nvPicPr>
          <p:cNvPr id="81" name="Picture 77"/>
          <p:cNvPicPr/>
          <p:nvPr/>
        </p:nvPicPr>
        <p:blipFill>
          <a:blip r:embed="rId6"/>
          <a:stretch>
            <a:fillRect/>
          </a:stretch>
        </p:blipFill>
        <p:spPr bwMode="auto">
          <a:xfrm>
            <a:off x="5733360" y="1276560"/>
            <a:ext cx="45720" cy="6120"/>
          </a:xfrm>
          <a:prstGeom prst="rect">
            <a:avLst/>
          </a:prstGeom>
          <a:ln>
            <a:noFill/>
          </a:ln>
        </p:spPr>
      </p:pic>
      <p:pic>
        <p:nvPicPr>
          <p:cNvPr id="82" name="Picture 78"/>
          <p:cNvPicPr/>
          <p:nvPr/>
        </p:nvPicPr>
        <p:blipFill>
          <a:blip r:embed="rId6"/>
          <a:stretch>
            <a:fillRect/>
          </a:stretch>
        </p:blipFill>
        <p:spPr bwMode="auto">
          <a:xfrm>
            <a:off x="5779440" y="1276560"/>
            <a:ext cx="47160" cy="6120"/>
          </a:xfrm>
          <a:prstGeom prst="rect">
            <a:avLst/>
          </a:prstGeom>
          <a:ln>
            <a:noFill/>
          </a:ln>
        </p:spPr>
      </p:pic>
      <p:pic>
        <p:nvPicPr>
          <p:cNvPr id="83" name="Picture 79"/>
          <p:cNvPicPr/>
          <p:nvPr/>
        </p:nvPicPr>
        <p:blipFill>
          <a:blip r:embed="rId6"/>
          <a:stretch>
            <a:fillRect/>
          </a:stretch>
        </p:blipFill>
        <p:spPr bwMode="auto">
          <a:xfrm>
            <a:off x="5826960" y="1276560"/>
            <a:ext cx="45720" cy="6120"/>
          </a:xfrm>
          <a:prstGeom prst="rect">
            <a:avLst/>
          </a:prstGeom>
          <a:ln>
            <a:noFill/>
          </a:ln>
        </p:spPr>
      </p:pic>
      <p:pic>
        <p:nvPicPr>
          <p:cNvPr id="84" name="Picture 80"/>
          <p:cNvPicPr/>
          <p:nvPr/>
        </p:nvPicPr>
        <p:blipFill>
          <a:blip r:embed="rId6"/>
          <a:stretch>
            <a:fillRect/>
          </a:stretch>
        </p:blipFill>
        <p:spPr bwMode="auto">
          <a:xfrm>
            <a:off x="5873039" y="1276560"/>
            <a:ext cx="47160" cy="6120"/>
          </a:xfrm>
          <a:prstGeom prst="rect">
            <a:avLst/>
          </a:prstGeom>
          <a:ln>
            <a:noFill/>
          </a:ln>
        </p:spPr>
      </p:pic>
      <p:pic>
        <p:nvPicPr>
          <p:cNvPr id="85" name="Picture 81"/>
          <p:cNvPicPr/>
          <p:nvPr/>
        </p:nvPicPr>
        <p:blipFill>
          <a:blip r:embed="rId6"/>
          <a:stretch>
            <a:fillRect/>
          </a:stretch>
        </p:blipFill>
        <p:spPr bwMode="auto">
          <a:xfrm>
            <a:off x="5920560" y="1276560"/>
            <a:ext cx="47160" cy="6120"/>
          </a:xfrm>
          <a:prstGeom prst="rect">
            <a:avLst/>
          </a:prstGeom>
          <a:ln>
            <a:noFill/>
          </a:ln>
        </p:spPr>
      </p:pic>
      <p:pic>
        <p:nvPicPr>
          <p:cNvPr id="86" name="Picture 82"/>
          <p:cNvPicPr/>
          <p:nvPr/>
        </p:nvPicPr>
        <p:blipFill>
          <a:blip r:embed="rId6"/>
          <a:stretch>
            <a:fillRect/>
          </a:stretch>
        </p:blipFill>
        <p:spPr bwMode="auto">
          <a:xfrm>
            <a:off x="5968080" y="1276560"/>
            <a:ext cx="45720" cy="6120"/>
          </a:xfrm>
          <a:prstGeom prst="rect">
            <a:avLst/>
          </a:prstGeom>
          <a:ln>
            <a:noFill/>
          </a:ln>
        </p:spPr>
      </p:pic>
      <p:pic>
        <p:nvPicPr>
          <p:cNvPr id="87" name="Picture 83"/>
          <p:cNvPicPr/>
          <p:nvPr/>
        </p:nvPicPr>
        <p:blipFill>
          <a:blip r:embed="rId6"/>
          <a:stretch>
            <a:fillRect/>
          </a:stretch>
        </p:blipFill>
        <p:spPr bwMode="auto">
          <a:xfrm>
            <a:off x="6014160" y="1276560"/>
            <a:ext cx="47160" cy="6120"/>
          </a:xfrm>
          <a:prstGeom prst="rect">
            <a:avLst/>
          </a:prstGeom>
          <a:ln>
            <a:noFill/>
          </a:ln>
        </p:spPr>
      </p:pic>
      <p:pic>
        <p:nvPicPr>
          <p:cNvPr id="88" name="Picture 84"/>
          <p:cNvPicPr/>
          <p:nvPr/>
        </p:nvPicPr>
        <p:blipFill>
          <a:blip r:embed="rId6"/>
          <a:stretch>
            <a:fillRect/>
          </a:stretch>
        </p:blipFill>
        <p:spPr bwMode="auto">
          <a:xfrm>
            <a:off x="6061680" y="1276560"/>
            <a:ext cx="47160" cy="6120"/>
          </a:xfrm>
          <a:prstGeom prst="rect">
            <a:avLst/>
          </a:prstGeom>
          <a:ln>
            <a:noFill/>
          </a:ln>
        </p:spPr>
      </p:pic>
      <p:pic>
        <p:nvPicPr>
          <p:cNvPr id="89" name="Picture 85"/>
          <p:cNvPicPr/>
          <p:nvPr/>
        </p:nvPicPr>
        <p:blipFill>
          <a:blip r:embed="rId6"/>
          <a:stretch>
            <a:fillRect/>
          </a:stretch>
        </p:blipFill>
        <p:spPr bwMode="auto">
          <a:xfrm>
            <a:off x="6109560" y="1276560"/>
            <a:ext cx="45720" cy="6120"/>
          </a:xfrm>
          <a:prstGeom prst="rect">
            <a:avLst/>
          </a:prstGeom>
          <a:ln>
            <a:noFill/>
          </a:ln>
        </p:spPr>
      </p:pic>
      <p:pic>
        <p:nvPicPr>
          <p:cNvPr id="90" name="Picture 86"/>
          <p:cNvPicPr/>
          <p:nvPr/>
        </p:nvPicPr>
        <p:blipFill>
          <a:blip r:embed="rId6"/>
          <a:stretch>
            <a:fillRect/>
          </a:stretch>
        </p:blipFill>
        <p:spPr bwMode="auto">
          <a:xfrm>
            <a:off x="6155640" y="1276560"/>
            <a:ext cx="47160" cy="6120"/>
          </a:xfrm>
          <a:prstGeom prst="rect">
            <a:avLst/>
          </a:prstGeom>
          <a:ln>
            <a:noFill/>
          </a:ln>
        </p:spPr>
      </p:pic>
      <p:pic>
        <p:nvPicPr>
          <p:cNvPr id="91" name="Picture 87"/>
          <p:cNvPicPr/>
          <p:nvPr/>
        </p:nvPicPr>
        <p:blipFill>
          <a:blip r:embed="rId6"/>
          <a:stretch>
            <a:fillRect/>
          </a:stretch>
        </p:blipFill>
        <p:spPr bwMode="auto">
          <a:xfrm>
            <a:off x="6203160" y="1276560"/>
            <a:ext cx="47160" cy="6120"/>
          </a:xfrm>
          <a:prstGeom prst="rect">
            <a:avLst/>
          </a:prstGeom>
          <a:ln>
            <a:noFill/>
          </a:ln>
        </p:spPr>
      </p:pic>
      <p:pic>
        <p:nvPicPr>
          <p:cNvPr id="92" name="Picture 88"/>
          <p:cNvPicPr/>
          <p:nvPr/>
        </p:nvPicPr>
        <p:blipFill>
          <a:blip r:embed="rId6"/>
          <a:stretch>
            <a:fillRect/>
          </a:stretch>
        </p:blipFill>
        <p:spPr bwMode="auto">
          <a:xfrm>
            <a:off x="6250680" y="1276560"/>
            <a:ext cx="45720" cy="6120"/>
          </a:xfrm>
          <a:prstGeom prst="rect">
            <a:avLst/>
          </a:prstGeom>
          <a:ln>
            <a:noFill/>
          </a:ln>
        </p:spPr>
      </p:pic>
      <p:pic>
        <p:nvPicPr>
          <p:cNvPr id="93" name="Picture 89"/>
          <p:cNvPicPr/>
          <p:nvPr/>
        </p:nvPicPr>
        <p:blipFill>
          <a:blip r:embed="rId6"/>
          <a:stretch>
            <a:fillRect/>
          </a:stretch>
        </p:blipFill>
        <p:spPr bwMode="auto">
          <a:xfrm>
            <a:off x="6296760" y="1276560"/>
            <a:ext cx="47160" cy="6120"/>
          </a:xfrm>
          <a:prstGeom prst="rect">
            <a:avLst/>
          </a:prstGeom>
          <a:ln>
            <a:noFill/>
          </a:ln>
        </p:spPr>
      </p:pic>
      <p:pic>
        <p:nvPicPr>
          <p:cNvPr id="94" name="Picture 90"/>
          <p:cNvPicPr/>
          <p:nvPr/>
        </p:nvPicPr>
        <p:blipFill>
          <a:blip r:embed="rId6"/>
          <a:stretch>
            <a:fillRect/>
          </a:stretch>
        </p:blipFill>
        <p:spPr bwMode="auto">
          <a:xfrm>
            <a:off x="6344280" y="1276560"/>
            <a:ext cx="45720" cy="6120"/>
          </a:xfrm>
          <a:prstGeom prst="rect">
            <a:avLst/>
          </a:prstGeom>
          <a:ln>
            <a:noFill/>
          </a:ln>
        </p:spPr>
      </p:pic>
      <p:pic>
        <p:nvPicPr>
          <p:cNvPr id="95" name="Picture 91"/>
          <p:cNvPicPr/>
          <p:nvPr/>
        </p:nvPicPr>
        <p:blipFill>
          <a:blip r:embed="rId6"/>
          <a:stretch>
            <a:fillRect/>
          </a:stretch>
        </p:blipFill>
        <p:spPr bwMode="auto">
          <a:xfrm>
            <a:off x="6390360" y="1276560"/>
            <a:ext cx="47160" cy="6120"/>
          </a:xfrm>
          <a:prstGeom prst="rect">
            <a:avLst/>
          </a:prstGeom>
          <a:ln>
            <a:noFill/>
          </a:ln>
        </p:spPr>
      </p:pic>
      <p:pic>
        <p:nvPicPr>
          <p:cNvPr id="96" name="Picture 92"/>
          <p:cNvPicPr/>
          <p:nvPr/>
        </p:nvPicPr>
        <p:blipFill>
          <a:blip r:embed="rId6"/>
          <a:stretch>
            <a:fillRect/>
          </a:stretch>
        </p:blipFill>
        <p:spPr bwMode="auto">
          <a:xfrm>
            <a:off x="6438240" y="1276560"/>
            <a:ext cx="47160" cy="6120"/>
          </a:xfrm>
          <a:prstGeom prst="rect">
            <a:avLst/>
          </a:prstGeom>
          <a:ln>
            <a:noFill/>
          </a:ln>
        </p:spPr>
      </p:pic>
      <p:pic>
        <p:nvPicPr>
          <p:cNvPr id="97" name="Picture 93"/>
          <p:cNvPicPr/>
          <p:nvPr/>
        </p:nvPicPr>
        <p:blipFill>
          <a:blip r:embed="rId6"/>
          <a:stretch>
            <a:fillRect/>
          </a:stretch>
        </p:blipFill>
        <p:spPr bwMode="auto">
          <a:xfrm>
            <a:off x="6485760" y="1276560"/>
            <a:ext cx="45720" cy="6120"/>
          </a:xfrm>
          <a:prstGeom prst="rect">
            <a:avLst/>
          </a:prstGeom>
          <a:ln>
            <a:noFill/>
          </a:ln>
        </p:spPr>
      </p:pic>
      <p:pic>
        <p:nvPicPr>
          <p:cNvPr id="98" name="Picture 94"/>
          <p:cNvPicPr/>
          <p:nvPr/>
        </p:nvPicPr>
        <p:blipFill>
          <a:blip r:embed="rId6"/>
          <a:stretch>
            <a:fillRect/>
          </a:stretch>
        </p:blipFill>
        <p:spPr bwMode="auto">
          <a:xfrm>
            <a:off x="6531840" y="1276560"/>
            <a:ext cx="47160" cy="6120"/>
          </a:xfrm>
          <a:prstGeom prst="rect">
            <a:avLst/>
          </a:prstGeom>
          <a:ln>
            <a:noFill/>
          </a:ln>
        </p:spPr>
      </p:pic>
      <p:pic>
        <p:nvPicPr>
          <p:cNvPr id="99" name="Picture 95"/>
          <p:cNvPicPr/>
          <p:nvPr/>
        </p:nvPicPr>
        <p:blipFill>
          <a:blip r:embed="rId6"/>
          <a:stretch>
            <a:fillRect/>
          </a:stretch>
        </p:blipFill>
        <p:spPr bwMode="auto">
          <a:xfrm>
            <a:off x="6579360" y="1276560"/>
            <a:ext cx="47160" cy="6120"/>
          </a:xfrm>
          <a:prstGeom prst="rect">
            <a:avLst/>
          </a:prstGeom>
          <a:ln>
            <a:noFill/>
          </a:ln>
        </p:spPr>
      </p:pic>
      <p:pic>
        <p:nvPicPr>
          <p:cNvPr id="100" name="Picture 96"/>
          <p:cNvPicPr/>
          <p:nvPr/>
        </p:nvPicPr>
        <p:blipFill>
          <a:blip r:embed="rId6"/>
          <a:stretch>
            <a:fillRect/>
          </a:stretch>
        </p:blipFill>
        <p:spPr bwMode="auto">
          <a:xfrm>
            <a:off x="6626880" y="1276560"/>
            <a:ext cx="45720" cy="6120"/>
          </a:xfrm>
          <a:prstGeom prst="rect">
            <a:avLst/>
          </a:prstGeom>
          <a:ln>
            <a:noFill/>
          </a:ln>
        </p:spPr>
      </p:pic>
      <p:pic>
        <p:nvPicPr>
          <p:cNvPr id="101" name="Picture 97"/>
          <p:cNvPicPr/>
          <p:nvPr/>
        </p:nvPicPr>
        <p:blipFill>
          <a:blip r:embed="rId6"/>
          <a:stretch>
            <a:fillRect/>
          </a:stretch>
        </p:blipFill>
        <p:spPr bwMode="auto">
          <a:xfrm>
            <a:off x="6672960" y="1276560"/>
            <a:ext cx="47160" cy="6120"/>
          </a:xfrm>
          <a:prstGeom prst="rect">
            <a:avLst/>
          </a:prstGeom>
          <a:ln>
            <a:noFill/>
          </a:ln>
        </p:spPr>
      </p:pic>
      <p:pic>
        <p:nvPicPr>
          <p:cNvPr id="102" name="Picture 98"/>
          <p:cNvPicPr/>
          <p:nvPr/>
        </p:nvPicPr>
        <p:blipFill>
          <a:blip r:embed="rId6"/>
          <a:stretch>
            <a:fillRect/>
          </a:stretch>
        </p:blipFill>
        <p:spPr bwMode="auto">
          <a:xfrm>
            <a:off x="6720840" y="1276560"/>
            <a:ext cx="47160" cy="6120"/>
          </a:xfrm>
          <a:prstGeom prst="rect">
            <a:avLst/>
          </a:prstGeom>
          <a:ln>
            <a:noFill/>
          </a:ln>
        </p:spPr>
      </p:pic>
      <p:pic>
        <p:nvPicPr>
          <p:cNvPr id="103" name="Picture 99"/>
          <p:cNvPicPr/>
          <p:nvPr/>
        </p:nvPicPr>
        <p:blipFill>
          <a:blip r:embed="rId6"/>
          <a:stretch>
            <a:fillRect/>
          </a:stretch>
        </p:blipFill>
        <p:spPr bwMode="auto">
          <a:xfrm>
            <a:off x="6768360" y="1276560"/>
            <a:ext cx="45720" cy="6120"/>
          </a:xfrm>
          <a:prstGeom prst="rect">
            <a:avLst/>
          </a:prstGeom>
          <a:ln>
            <a:noFill/>
          </a:ln>
        </p:spPr>
      </p:pic>
      <p:pic>
        <p:nvPicPr>
          <p:cNvPr id="104" name="Picture 100"/>
          <p:cNvPicPr/>
          <p:nvPr/>
        </p:nvPicPr>
        <p:blipFill>
          <a:blip r:embed="rId6"/>
          <a:stretch>
            <a:fillRect/>
          </a:stretch>
        </p:blipFill>
        <p:spPr bwMode="auto">
          <a:xfrm>
            <a:off x="6814440" y="1276560"/>
            <a:ext cx="47160" cy="6120"/>
          </a:xfrm>
          <a:prstGeom prst="rect">
            <a:avLst/>
          </a:prstGeom>
          <a:ln>
            <a:noFill/>
          </a:ln>
        </p:spPr>
      </p:pic>
      <p:pic>
        <p:nvPicPr>
          <p:cNvPr id="105" name="Picture 101"/>
          <p:cNvPicPr/>
          <p:nvPr/>
        </p:nvPicPr>
        <p:blipFill>
          <a:blip r:embed="rId6"/>
          <a:stretch>
            <a:fillRect/>
          </a:stretch>
        </p:blipFill>
        <p:spPr bwMode="auto">
          <a:xfrm>
            <a:off x="6861960" y="1276560"/>
            <a:ext cx="45720" cy="6120"/>
          </a:xfrm>
          <a:prstGeom prst="rect">
            <a:avLst/>
          </a:prstGeom>
          <a:ln>
            <a:noFill/>
          </a:ln>
        </p:spPr>
      </p:pic>
      <p:pic>
        <p:nvPicPr>
          <p:cNvPr id="106" name="Picture 102"/>
          <p:cNvPicPr/>
          <p:nvPr/>
        </p:nvPicPr>
        <p:blipFill>
          <a:blip r:embed="rId6"/>
          <a:stretch>
            <a:fillRect/>
          </a:stretch>
        </p:blipFill>
        <p:spPr bwMode="auto">
          <a:xfrm>
            <a:off x="6908039" y="1276560"/>
            <a:ext cx="47160" cy="6120"/>
          </a:xfrm>
          <a:prstGeom prst="rect">
            <a:avLst/>
          </a:prstGeom>
          <a:ln>
            <a:noFill/>
          </a:ln>
        </p:spPr>
      </p:pic>
      <p:pic>
        <p:nvPicPr>
          <p:cNvPr id="107" name="Picture 103"/>
          <p:cNvPicPr/>
          <p:nvPr/>
        </p:nvPicPr>
        <p:blipFill>
          <a:blip r:embed="rId6"/>
          <a:stretch>
            <a:fillRect/>
          </a:stretch>
        </p:blipFill>
        <p:spPr bwMode="auto">
          <a:xfrm>
            <a:off x="6955560" y="1276560"/>
            <a:ext cx="47160" cy="6120"/>
          </a:xfrm>
          <a:prstGeom prst="rect">
            <a:avLst/>
          </a:prstGeom>
          <a:ln>
            <a:noFill/>
          </a:ln>
        </p:spPr>
      </p:pic>
      <p:pic>
        <p:nvPicPr>
          <p:cNvPr id="108" name="Picture 104"/>
          <p:cNvPicPr/>
          <p:nvPr/>
        </p:nvPicPr>
        <p:blipFill>
          <a:blip r:embed="rId6"/>
          <a:stretch>
            <a:fillRect/>
          </a:stretch>
        </p:blipFill>
        <p:spPr bwMode="auto">
          <a:xfrm>
            <a:off x="7003080" y="1276560"/>
            <a:ext cx="45720" cy="6120"/>
          </a:xfrm>
          <a:prstGeom prst="rect">
            <a:avLst/>
          </a:prstGeom>
          <a:ln>
            <a:noFill/>
          </a:ln>
        </p:spPr>
      </p:pic>
      <p:pic>
        <p:nvPicPr>
          <p:cNvPr id="109" name="Picture 105"/>
          <p:cNvPicPr/>
          <p:nvPr/>
        </p:nvPicPr>
        <p:blipFill>
          <a:blip r:embed="rId6"/>
          <a:stretch>
            <a:fillRect/>
          </a:stretch>
        </p:blipFill>
        <p:spPr bwMode="auto">
          <a:xfrm>
            <a:off x="7049160" y="1276560"/>
            <a:ext cx="47160" cy="6120"/>
          </a:xfrm>
          <a:prstGeom prst="rect">
            <a:avLst/>
          </a:prstGeom>
          <a:ln>
            <a:noFill/>
          </a:ln>
        </p:spPr>
      </p:pic>
      <p:pic>
        <p:nvPicPr>
          <p:cNvPr id="110" name="Picture 106"/>
          <p:cNvPicPr/>
          <p:nvPr/>
        </p:nvPicPr>
        <p:blipFill>
          <a:blip r:embed="rId6"/>
          <a:stretch>
            <a:fillRect/>
          </a:stretch>
        </p:blipFill>
        <p:spPr bwMode="auto">
          <a:xfrm>
            <a:off x="7097039" y="1276560"/>
            <a:ext cx="47160" cy="6120"/>
          </a:xfrm>
          <a:prstGeom prst="rect">
            <a:avLst/>
          </a:prstGeom>
          <a:ln>
            <a:noFill/>
          </a:ln>
        </p:spPr>
      </p:pic>
      <p:pic>
        <p:nvPicPr>
          <p:cNvPr id="111" name="Picture 107"/>
          <p:cNvPicPr/>
          <p:nvPr/>
        </p:nvPicPr>
        <p:blipFill>
          <a:blip r:embed="rId7"/>
          <a:stretch>
            <a:fillRect/>
          </a:stretch>
        </p:blipFill>
        <p:spPr bwMode="auto">
          <a:xfrm>
            <a:off x="7144560" y="1276560"/>
            <a:ext cx="33120" cy="6120"/>
          </a:xfrm>
          <a:prstGeom prst="rect">
            <a:avLst/>
          </a:prstGeom>
          <a:ln>
            <a:noFill/>
          </a:ln>
        </p:spPr>
      </p:pic>
      <p:pic>
        <p:nvPicPr>
          <p:cNvPr id="112" name="Picture 108"/>
          <p:cNvPicPr/>
          <p:nvPr/>
        </p:nvPicPr>
        <p:blipFill>
          <a:blip r:embed="rId8"/>
          <a:stretch>
            <a:fillRect/>
          </a:stretch>
        </p:blipFill>
        <p:spPr bwMode="auto">
          <a:xfrm>
            <a:off x="7178039" y="1276560"/>
            <a:ext cx="6120" cy="6120"/>
          </a:xfrm>
          <a:prstGeom prst="rect">
            <a:avLst/>
          </a:prstGeom>
          <a:ln>
            <a:noFill/>
          </a:ln>
        </p:spPr>
      </p:pic>
      <p:pic>
        <p:nvPicPr>
          <p:cNvPr id="113" name="Picture 109"/>
          <p:cNvPicPr/>
          <p:nvPr/>
        </p:nvPicPr>
        <p:blipFill>
          <a:blip r:embed="rId8"/>
          <a:stretch>
            <a:fillRect/>
          </a:stretch>
        </p:blipFill>
        <p:spPr bwMode="auto">
          <a:xfrm>
            <a:off x="7178039" y="1276560"/>
            <a:ext cx="6120" cy="6120"/>
          </a:xfrm>
          <a:prstGeom prst="rect">
            <a:avLst/>
          </a:prstGeom>
          <a:ln>
            <a:noFill/>
          </a:ln>
        </p:spPr>
      </p:pic>
      <p:pic>
        <p:nvPicPr>
          <p:cNvPr id="114" name="Picture 110"/>
          <p:cNvPicPr/>
          <p:nvPr/>
        </p:nvPicPr>
        <p:blipFill>
          <a:blip r:embed="rId9"/>
          <a:stretch>
            <a:fillRect/>
          </a:stretch>
        </p:blipFill>
        <p:spPr bwMode="auto">
          <a:xfrm>
            <a:off x="3702960" y="1282680"/>
            <a:ext cx="6120" cy="47160"/>
          </a:xfrm>
          <a:prstGeom prst="rect">
            <a:avLst/>
          </a:prstGeom>
          <a:ln>
            <a:noFill/>
          </a:ln>
        </p:spPr>
      </p:pic>
      <p:pic>
        <p:nvPicPr>
          <p:cNvPr id="115" name="Picture 111"/>
          <p:cNvPicPr/>
          <p:nvPr/>
        </p:nvPicPr>
        <p:blipFill>
          <a:blip r:embed="rId10"/>
          <a:stretch>
            <a:fillRect/>
          </a:stretch>
        </p:blipFill>
        <p:spPr bwMode="auto">
          <a:xfrm>
            <a:off x="3702960" y="1330560"/>
            <a:ext cx="6120" cy="45720"/>
          </a:xfrm>
          <a:prstGeom prst="rect">
            <a:avLst/>
          </a:prstGeom>
          <a:ln>
            <a:noFill/>
          </a:ln>
        </p:spPr>
      </p:pic>
      <p:pic>
        <p:nvPicPr>
          <p:cNvPr id="116" name="Picture 112"/>
          <p:cNvPicPr/>
          <p:nvPr/>
        </p:nvPicPr>
        <p:blipFill>
          <a:blip r:embed="rId11"/>
          <a:stretch>
            <a:fillRect/>
          </a:stretch>
        </p:blipFill>
        <p:spPr bwMode="auto">
          <a:xfrm>
            <a:off x="3702960" y="1376280"/>
            <a:ext cx="6120" cy="47160"/>
          </a:xfrm>
          <a:prstGeom prst="rect">
            <a:avLst/>
          </a:prstGeom>
          <a:ln>
            <a:noFill/>
          </a:ln>
        </p:spPr>
      </p:pic>
      <p:pic>
        <p:nvPicPr>
          <p:cNvPr id="117" name="Picture 113"/>
          <p:cNvPicPr/>
          <p:nvPr/>
        </p:nvPicPr>
        <p:blipFill>
          <a:blip r:embed="rId12"/>
          <a:stretch>
            <a:fillRect/>
          </a:stretch>
        </p:blipFill>
        <p:spPr bwMode="auto">
          <a:xfrm>
            <a:off x="3702960" y="1424160"/>
            <a:ext cx="6120" cy="47160"/>
          </a:xfrm>
          <a:prstGeom prst="rect">
            <a:avLst/>
          </a:prstGeom>
          <a:ln>
            <a:noFill/>
          </a:ln>
        </p:spPr>
      </p:pic>
      <p:pic>
        <p:nvPicPr>
          <p:cNvPr id="118" name="Picture 114"/>
          <p:cNvPicPr/>
          <p:nvPr/>
        </p:nvPicPr>
        <p:blipFill>
          <a:blip r:embed="rId13"/>
          <a:stretch>
            <a:fillRect/>
          </a:stretch>
        </p:blipFill>
        <p:spPr bwMode="auto">
          <a:xfrm>
            <a:off x="3702960" y="1471680"/>
            <a:ext cx="6120" cy="45720"/>
          </a:xfrm>
          <a:prstGeom prst="rect">
            <a:avLst/>
          </a:prstGeom>
          <a:ln>
            <a:noFill/>
          </a:ln>
        </p:spPr>
      </p:pic>
      <p:pic>
        <p:nvPicPr>
          <p:cNvPr id="119" name="Picture 115"/>
          <p:cNvPicPr/>
          <p:nvPr/>
        </p:nvPicPr>
        <p:blipFill>
          <a:blip r:embed="rId14"/>
          <a:stretch>
            <a:fillRect/>
          </a:stretch>
        </p:blipFill>
        <p:spPr bwMode="auto">
          <a:xfrm>
            <a:off x="3702960" y="1517759"/>
            <a:ext cx="6120" cy="47160"/>
          </a:xfrm>
          <a:prstGeom prst="rect">
            <a:avLst/>
          </a:prstGeom>
          <a:ln>
            <a:noFill/>
          </a:ln>
        </p:spPr>
      </p:pic>
      <p:pic>
        <p:nvPicPr>
          <p:cNvPr id="120" name="Picture 116"/>
          <p:cNvPicPr/>
          <p:nvPr/>
        </p:nvPicPr>
        <p:blipFill>
          <a:blip r:embed="rId15"/>
          <a:stretch>
            <a:fillRect/>
          </a:stretch>
        </p:blipFill>
        <p:spPr bwMode="auto">
          <a:xfrm>
            <a:off x="3702960" y="1565280"/>
            <a:ext cx="6120" cy="45720"/>
          </a:xfrm>
          <a:prstGeom prst="rect">
            <a:avLst/>
          </a:prstGeom>
          <a:ln>
            <a:noFill/>
          </a:ln>
        </p:spPr>
      </p:pic>
      <p:pic>
        <p:nvPicPr>
          <p:cNvPr id="121" name="Picture 117"/>
          <p:cNvPicPr/>
          <p:nvPr/>
        </p:nvPicPr>
        <p:blipFill>
          <a:blip r:embed="rId16"/>
          <a:stretch>
            <a:fillRect/>
          </a:stretch>
        </p:blipFill>
        <p:spPr bwMode="auto">
          <a:xfrm>
            <a:off x="3702960" y="1611360"/>
            <a:ext cx="6120" cy="47160"/>
          </a:xfrm>
          <a:prstGeom prst="rect">
            <a:avLst/>
          </a:prstGeom>
          <a:ln>
            <a:noFill/>
          </a:ln>
        </p:spPr>
      </p:pic>
      <p:pic>
        <p:nvPicPr>
          <p:cNvPr id="122" name="Picture 118"/>
          <p:cNvPicPr/>
          <p:nvPr/>
        </p:nvPicPr>
        <p:blipFill>
          <a:blip r:embed="rId17"/>
          <a:stretch>
            <a:fillRect/>
          </a:stretch>
        </p:blipFill>
        <p:spPr bwMode="auto">
          <a:xfrm>
            <a:off x="3702960" y="1658880"/>
            <a:ext cx="6120" cy="45720"/>
          </a:xfrm>
          <a:prstGeom prst="rect">
            <a:avLst/>
          </a:prstGeom>
          <a:ln>
            <a:noFill/>
          </a:ln>
        </p:spPr>
      </p:pic>
      <p:pic>
        <p:nvPicPr>
          <p:cNvPr id="123" name="Picture 119"/>
          <p:cNvPicPr/>
          <p:nvPr/>
        </p:nvPicPr>
        <p:blipFill>
          <a:blip r:embed="rId18"/>
          <a:stretch>
            <a:fillRect/>
          </a:stretch>
        </p:blipFill>
        <p:spPr bwMode="auto">
          <a:xfrm>
            <a:off x="3702960" y="1704960"/>
            <a:ext cx="6120" cy="47160"/>
          </a:xfrm>
          <a:prstGeom prst="rect">
            <a:avLst/>
          </a:prstGeom>
          <a:ln>
            <a:noFill/>
          </a:ln>
        </p:spPr>
      </p:pic>
      <p:pic>
        <p:nvPicPr>
          <p:cNvPr id="124" name="Picture 120"/>
          <p:cNvPicPr/>
          <p:nvPr/>
        </p:nvPicPr>
        <p:blipFill>
          <a:blip r:embed="rId19"/>
          <a:stretch>
            <a:fillRect/>
          </a:stretch>
        </p:blipFill>
        <p:spPr bwMode="auto">
          <a:xfrm>
            <a:off x="3702960" y="1752840"/>
            <a:ext cx="6120" cy="39240"/>
          </a:xfrm>
          <a:prstGeom prst="rect">
            <a:avLst/>
          </a:prstGeom>
          <a:ln>
            <a:noFill/>
          </a:ln>
        </p:spPr>
      </p:pic>
      <p:pic>
        <p:nvPicPr>
          <p:cNvPr id="125" name="Picture 121"/>
          <p:cNvPicPr/>
          <p:nvPr/>
        </p:nvPicPr>
        <p:blipFill>
          <a:blip r:embed="rId20"/>
          <a:stretch>
            <a:fillRect/>
          </a:stretch>
        </p:blipFill>
        <p:spPr bwMode="auto">
          <a:xfrm>
            <a:off x="7178039" y="1282680"/>
            <a:ext cx="6120" cy="47160"/>
          </a:xfrm>
          <a:prstGeom prst="rect">
            <a:avLst/>
          </a:prstGeom>
          <a:ln>
            <a:noFill/>
          </a:ln>
        </p:spPr>
      </p:pic>
      <p:pic>
        <p:nvPicPr>
          <p:cNvPr id="126" name="Picture 122"/>
          <p:cNvPicPr/>
          <p:nvPr/>
        </p:nvPicPr>
        <p:blipFill>
          <a:blip r:embed="rId21"/>
          <a:stretch>
            <a:fillRect/>
          </a:stretch>
        </p:blipFill>
        <p:spPr bwMode="auto">
          <a:xfrm>
            <a:off x="7178039" y="1330560"/>
            <a:ext cx="6120" cy="45720"/>
          </a:xfrm>
          <a:prstGeom prst="rect">
            <a:avLst/>
          </a:prstGeom>
          <a:ln>
            <a:noFill/>
          </a:ln>
        </p:spPr>
      </p:pic>
      <p:pic>
        <p:nvPicPr>
          <p:cNvPr id="127" name="Picture 123"/>
          <p:cNvPicPr/>
          <p:nvPr/>
        </p:nvPicPr>
        <p:blipFill>
          <a:blip r:embed="rId22"/>
          <a:stretch>
            <a:fillRect/>
          </a:stretch>
        </p:blipFill>
        <p:spPr bwMode="auto">
          <a:xfrm>
            <a:off x="7178039" y="1376280"/>
            <a:ext cx="6120" cy="47160"/>
          </a:xfrm>
          <a:prstGeom prst="rect">
            <a:avLst/>
          </a:prstGeom>
          <a:ln>
            <a:noFill/>
          </a:ln>
        </p:spPr>
      </p:pic>
      <p:pic>
        <p:nvPicPr>
          <p:cNvPr id="128" name="Picture 124"/>
          <p:cNvPicPr/>
          <p:nvPr/>
        </p:nvPicPr>
        <p:blipFill>
          <a:blip r:embed="rId23"/>
          <a:stretch>
            <a:fillRect/>
          </a:stretch>
        </p:blipFill>
        <p:spPr bwMode="auto">
          <a:xfrm>
            <a:off x="7178039" y="1424160"/>
            <a:ext cx="6120" cy="47160"/>
          </a:xfrm>
          <a:prstGeom prst="rect">
            <a:avLst/>
          </a:prstGeom>
          <a:ln>
            <a:noFill/>
          </a:ln>
        </p:spPr>
      </p:pic>
      <p:pic>
        <p:nvPicPr>
          <p:cNvPr id="129" name="Picture 125"/>
          <p:cNvPicPr/>
          <p:nvPr/>
        </p:nvPicPr>
        <p:blipFill>
          <a:blip r:embed="rId24"/>
          <a:stretch>
            <a:fillRect/>
          </a:stretch>
        </p:blipFill>
        <p:spPr bwMode="auto">
          <a:xfrm>
            <a:off x="7178039" y="1471680"/>
            <a:ext cx="6120" cy="45720"/>
          </a:xfrm>
          <a:prstGeom prst="rect">
            <a:avLst/>
          </a:prstGeom>
          <a:ln>
            <a:noFill/>
          </a:ln>
        </p:spPr>
      </p:pic>
      <p:pic>
        <p:nvPicPr>
          <p:cNvPr id="130" name="Picture 126"/>
          <p:cNvPicPr/>
          <p:nvPr/>
        </p:nvPicPr>
        <p:blipFill>
          <a:blip r:embed="rId25"/>
          <a:stretch>
            <a:fillRect/>
          </a:stretch>
        </p:blipFill>
        <p:spPr bwMode="auto">
          <a:xfrm>
            <a:off x="7178039" y="1517759"/>
            <a:ext cx="6120" cy="47160"/>
          </a:xfrm>
          <a:prstGeom prst="rect">
            <a:avLst/>
          </a:prstGeom>
          <a:ln>
            <a:noFill/>
          </a:ln>
        </p:spPr>
      </p:pic>
      <p:pic>
        <p:nvPicPr>
          <p:cNvPr id="131" name="Picture 127"/>
          <p:cNvPicPr/>
          <p:nvPr/>
        </p:nvPicPr>
        <p:blipFill>
          <a:blip r:embed="rId26"/>
          <a:stretch>
            <a:fillRect/>
          </a:stretch>
        </p:blipFill>
        <p:spPr bwMode="auto">
          <a:xfrm>
            <a:off x="7178039" y="1565280"/>
            <a:ext cx="6120" cy="45720"/>
          </a:xfrm>
          <a:prstGeom prst="rect">
            <a:avLst/>
          </a:prstGeom>
          <a:ln>
            <a:noFill/>
          </a:ln>
        </p:spPr>
      </p:pic>
      <p:pic>
        <p:nvPicPr>
          <p:cNvPr id="132" name="Picture 128"/>
          <p:cNvPicPr/>
          <p:nvPr/>
        </p:nvPicPr>
        <p:blipFill>
          <a:blip r:embed="rId27"/>
          <a:stretch>
            <a:fillRect/>
          </a:stretch>
        </p:blipFill>
        <p:spPr bwMode="auto">
          <a:xfrm>
            <a:off x="7178039" y="1611360"/>
            <a:ext cx="6120" cy="47160"/>
          </a:xfrm>
          <a:prstGeom prst="rect">
            <a:avLst/>
          </a:prstGeom>
          <a:ln>
            <a:noFill/>
          </a:ln>
        </p:spPr>
      </p:pic>
      <p:pic>
        <p:nvPicPr>
          <p:cNvPr id="133" name="Picture 129"/>
          <p:cNvPicPr/>
          <p:nvPr/>
        </p:nvPicPr>
        <p:blipFill>
          <a:blip r:embed="rId28"/>
          <a:stretch>
            <a:fillRect/>
          </a:stretch>
        </p:blipFill>
        <p:spPr bwMode="auto">
          <a:xfrm>
            <a:off x="7178039" y="1658880"/>
            <a:ext cx="6120" cy="45720"/>
          </a:xfrm>
          <a:prstGeom prst="rect">
            <a:avLst/>
          </a:prstGeom>
          <a:ln>
            <a:noFill/>
          </a:ln>
        </p:spPr>
      </p:pic>
      <p:pic>
        <p:nvPicPr>
          <p:cNvPr id="134" name="Picture 130"/>
          <p:cNvPicPr/>
          <p:nvPr/>
        </p:nvPicPr>
        <p:blipFill>
          <a:blip r:embed="rId29"/>
          <a:stretch>
            <a:fillRect/>
          </a:stretch>
        </p:blipFill>
        <p:spPr bwMode="auto">
          <a:xfrm>
            <a:off x="7178039" y="1704960"/>
            <a:ext cx="6120" cy="47160"/>
          </a:xfrm>
          <a:prstGeom prst="rect">
            <a:avLst/>
          </a:prstGeom>
          <a:ln>
            <a:noFill/>
          </a:ln>
        </p:spPr>
      </p:pic>
      <p:pic>
        <p:nvPicPr>
          <p:cNvPr id="135" name="Picture 131"/>
          <p:cNvPicPr/>
          <p:nvPr/>
        </p:nvPicPr>
        <p:blipFill>
          <a:blip r:embed="rId30"/>
          <a:stretch>
            <a:fillRect/>
          </a:stretch>
        </p:blipFill>
        <p:spPr bwMode="auto">
          <a:xfrm>
            <a:off x="7178039" y="1752840"/>
            <a:ext cx="6120" cy="39240"/>
          </a:xfrm>
          <a:prstGeom prst="rect">
            <a:avLst/>
          </a:prstGeom>
          <a:ln>
            <a:noFill/>
          </a:ln>
        </p:spPr>
      </p:pic>
      <p:sp>
        <p:nvSpPr>
          <p:cNvPr id="136" name="CustomShape 30"/>
          <p:cNvSpPr/>
          <p:nvPr/>
        </p:nvSpPr>
        <p:spPr bwMode="auto">
          <a:xfrm>
            <a:off x="4111560" y="2289240"/>
            <a:ext cx="29520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Arial" charset="0"/>
              </a:rPr>
              <a:t>Фото</a:t>
            </a:r>
          </a:p>
        </p:txBody>
      </p:sp>
      <p:sp>
        <p:nvSpPr>
          <p:cNvPr id="137" name="CustomShape 31"/>
          <p:cNvSpPr/>
          <p:nvPr/>
        </p:nvSpPr>
        <p:spPr bwMode="auto">
          <a:xfrm>
            <a:off x="4396680" y="2289240"/>
            <a:ext cx="3600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Arial" charset="0"/>
              </a:rPr>
              <a:t> </a:t>
            </a:r>
          </a:p>
        </p:txBody>
      </p:sp>
      <p:sp>
        <p:nvSpPr>
          <p:cNvPr id="138" name="CustomShape 32"/>
          <p:cNvSpPr/>
          <p:nvPr/>
        </p:nvSpPr>
        <p:spPr bwMode="auto">
          <a:xfrm>
            <a:off x="4122000" y="2503440"/>
            <a:ext cx="27540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Arial" charset="0"/>
              </a:rPr>
              <a:t>3 х 4</a:t>
            </a:r>
          </a:p>
        </p:txBody>
      </p:sp>
      <p:sp>
        <p:nvSpPr>
          <p:cNvPr id="139" name="CustomShape 33"/>
          <p:cNvSpPr/>
          <p:nvPr/>
        </p:nvSpPr>
        <p:spPr bwMode="auto">
          <a:xfrm>
            <a:off x="4386960" y="2503440"/>
            <a:ext cx="3600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Arial" charset="0"/>
              </a:rPr>
              <a:t> </a:t>
            </a:r>
          </a:p>
        </p:txBody>
      </p:sp>
      <p:sp>
        <p:nvSpPr>
          <p:cNvPr id="140" name="CustomShape 34"/>
          <p:cNvSpPr/>
          <p:nvPr/>
        </p:nvSpPr>
        <p:spPr bwMode="auto">
          <a:xfrm>
            <a:off x="4253760" y="2644920"/>
            <a:ext cx="3600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Arial" charset="0"/>
              </a:rPr>
              <a:t> </a:t>
            </a:r>
          </a:p>
        </p:txBody>
      </p:sp>
      <p:sp>
        <p:nvSpPr>
          <p:cNvPr id="141" name="CustomShape 35"/>
          <p:cNvSpPr/>
          <p:nvPr/>
        </p:nvSpPr>
        <p:spPr bwMode="auto">
          <a:xfrm>
            <a:off x="4948920" y="1798560"/>
            <a:ext cx="49320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Times New Roman"/>
              </a:rPr>
              <a:t>Фамилия</a:t>
            </a:r>
            <a:endParaRPr lang="ru-RU" sz="1000" b="0" strike="noStrike" spc="-1">
              <a:solidFill>
                <a:srgbClr val="000000"/>
              </a:solidFill>
              <a:latin typeface="Arial" charset="0"/>
            </a:endParaRPr>
          </a:p>
        </p:txBody>
      </p:sp>
      <p:sp>
        <p:nvSpPr>
          <p:cNvPr id="142" name="CustomShape 36"/>
          <p:cNvSpPr/>
          <p:nvPr/>
        </p:nvSpPr>
        <p:spPr bwMode="auto">
          <a:xfrm>
            <a:off x="5425200" y="1798560"/>
            <a:ext cx="3312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Times New Roman"/>
              </a:rPr>
              <a:t> </a:t>
            </a:r>
            <a:endParaRPr lang="ru-RU" sz="1000" b="0" strike="noStrike" spc="-1">
              <a:solidFill>
                <a:srgbClr val="000000"/>
              </a:solidFill>
              <a:latin typeface="Arial" charset="0"/>
            </a:endParaRPr>
          </a:p>
        </p:txBody>
      </p:sp>
      <p:sp>
        <p:nvSpPr>
          <p:cNvPr id="143" name="CustomShape 37"/>
          <p:cNvSpPr/>
          <p:nvPr/>
        </p:nvSpPr>
        <p:spPr bwMode="auto">
          <a:xfrm>
            <a:off x="4948200" y="1940040"/>
            <a:ext cx="23112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Times New Roman"/>
              </a:rPr>
              <a:t>Имя</a:t>
            </a:r>
            <a:endParaRPr lang="ru-RU" sz="1000" b="0" strike="noStrike" spc="-1">
              <a:solidFill>
                <a:srgbClr val="000000"/>
              </a:solidFill>
              <a:latin typeface="Arial" charset="0"/>
            </a:endParaRPr>
          </a:p>
        </p:txBody>
      </p:sp>
      <p:sp>
        <p:nvSpPr>
          <p:cNvPr id="144" name="CustomShape 38"/>
          <p:cNvSpPr/>
          <p:nvPr/>
        </p:nvSpPr>
        <p:spPr bwMode="auto">
          <a:xfrm>
            <a:off x="5169600" y="1940040"/>
            <a:ext cx="3312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Times New Roman"/>
              </a:rPr>
              <a:t> </a:t>
            </a:r>
            <a:endParaRPr lang="ru-RU" sz="1000" b="0" strike="noStrike" spc="-1">
              <a:solidFill>
                <a:srgbClr val="000000"/>
              </a:solidFill>
              <a:latin typeface="Arial" charset="0"/>
            </a:endParaRPr>
          </a:p>
        </p:txBody>
      </p:sp>
      <p:sp>
        <p:nvSpPr>
          <p:cNvPr id="145" name="CustomShape 39"/>
          <p:cNvSpPr/>
          <p:nvPr/>
        </p:nvSpPr>
        <p:spPr bwMode="auto">
          <a:xfrm>
            <a:off x="4947480" y="2081160"/>
            <a:ext cx="50256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Times New Roman"/>
              </a:rPr>
              <a:t>Отчество</a:t>
            </a:r>
            <a:endParaRPr lang="ru-RU" sz="1000" b="0" strike="noStrike" spc="-1">
              <a:solidFill>
                <a:srgbClr val="000000"/>
              </a:solidFill>
              <a:latin typeface="Arial" charset="0"/>
            </a:endParaRPr>
          </a:p>
        </p:txBody>
      </p:sp>
      <p:sp>
        <p:nvSpPr>
          <p:cNvPr id="146" name="CustomShape 40"/>
          <p:cNvSpPr/>
          <p:nvPr/>
        </p:nvSpPr>
        <p:spPr bwMode="auto">
          <a:xfrm>
            <a:off x="5433120" y="2081160"/>
            <a:ext cx="3312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Times New Roman"/>
              </a:rPr>
              <a:t> </a:t>
            </a:r>
            <a:endParaRPr lang="ru-RU" sz="1000" b="0" strike="noStrike" spc="-1">
              <a:solidFill>
                <a:srgbClr val="000000"/>
              </a:solidFill>
              <a:latin typeface="Arial" charset="0"/>
            </a:endParaRPr>
          </a:p>
        </p:txBody>
      </p:sp>
      <p:sp>
        <p:nvSpPr>
          <p:cNvPr id="147" name="CustomShape 41"/>
          <p:cNvSpPr/>
          <p:nvPr/>
        </p:nvSpPr>
        <p:spPr bwMode="auto">
          <a:xfrm>
            <a:off x="4941360" y="2220840"/>
            <a:ext cx="270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 </a:t>
            </a:r>
            <a:endParaRPr lang="ru-RU" sz="800" b="0" strike="noStrike" spc="-1">
              <a:solidFill>
                <a:srgbClr val="000000"/>
              </a:solidFill>
              <a:latin typeface="Arial" charset="0"/>
            </a:endParaRPr>
          </a:p>
        </p:txBody>
      </p:sp>
      <p:sp>
        <p:nvSpPr>
          <p:cNvPr id="148" name="CustomShape 42"/>
          <p:cNvSpPr/>
          <p:nvPr/>
        </p:nvSpPr>
        <p:spPr bwMode="auto">
          <a:xfrm>
            <a:off x="6679800" y="2220840"/>
            <a:ext cx="270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 </a:t>
            </a:r>
            <a:endParaRPr lang="ru-RU" sz="800" b="0" strike="noStrike" spc="-1">
              <a:solidFill>
                <a:srgbClr val="000000"/>
              </a:solidFill>
              <a:latin typeface="Arial" charset="0"/>
            </a:endParaRPr>
          </a:p>
        </p:txBody>
      </p:sp>
      <p:sp>
        <p:nvSpPr>
          <p:cNvPr id="149" name="CustomShape 43"/>
          <p:cNvSpPr/>
          <p:nvPr/>
        </p:nvSpPr>
        <p:spPr bwMode="auto">
          <a:xfrm>
            <a:off x="4921920" y="2317680"/>
            <a:ext cx="1738080" cy="4320"/>
          </a:xfrm>
          <a:prstGeom prst="rect">
            <a:avLst/>
          </a:prstGeom>
          <a:solidFill>
            <a:srgbClr val="000000"/>
          </a:solidFill>
          <a:ln>
            <a:noFill/>
          </a:ln>
        </p:spPr>
        <p:style>
          <a:lnRef idx="0">
            <a:srgbClr val="FFFFFF"/>
          </a:lnRef>
          <a:fillRef idx="0">
            <a:srgbClr val="FFFFFF"/>
          </a:fillRef>
          <a:effectRef idx="0">
            <a:srgbClr val="FFFFFF"/>
          </a:effectRef>
          <a:fontRef idx="minor"/>
        </p:style>
      </p:sp>
      <p:sp>
        <p:nvSpPr>
          <p:cNvPr id="150" name="CustomShape 44"/>
          <p:cNvSpPr/>
          <p:nvPr/>
        </p:nvSpPr>
        <p:spPr bwMode="auto">
          <a:xfrm>
            <a:off x="5558400" y="2332080"/>
            <a:ext cx="784440" cy="9180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600" b="0" strike="noStrike" spc="-1">
                <a:solidFill>
                  <a:srgbClr val="000000"/>
                </a:solidFill>
                <a:latin typeface="Times New Roman"/>
              </a:rPr>
              <a:t>(профессия, должность)</a:t>
            </a:r>
            <a:endParaRPr lang="ru-RU" sz="600" b="0" strike="noStrike" spc="-1">
              <a:solidFill>
                <a:srgbClr val="000000"/>
              </a:solidFill>
              <a:latin typeface="Arial" charset="0"/>
            </a:endParaRPr>
          </a:p>
        </p:txBody>
      </p:sp>
      <p:sp>
        <p:nvSpPr>
          <p:cNvPr id="151" name="CustomShape 45"/>
          <p:cNvSpPr/>
          <p:nvPr/>
        </p:nvSpPr>
        <p:spPr bwMode="auto">
          <a:xfrm>
            <a:off x="6395039" y="2332080"/>
            <a:ext cx="20880" cy="9180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600" b="0" strike="noStrike" spc="-1">
                <a:solidFill>
                  <a:srgbClr val="000000"/>
                </a:solidFill>
                <a:latin typeface="Times New Roman"/>
              </a:rPr>
              <a:t> </a:t>
            </a:r>
            <a:endParaRPr lang="ru-RU" sz="600" b="0" strike="noStrike" spc="-1">
              <a:solidFill>
                <a:srgbClr val="000000"/>
              </a:solidFill>
              <a:latin typeface="Arial" charset="0"/>
            </a:endParaRPr>
          </a:p>
        </p:txBody>
      </p:sp>
      <p:sp>
        <p:nvSpPr>
          <p:cNvPr id="152" name="CustomShape 46"/>
          <p:cNvSpPr/>
          <p:nvPr/>
        </p:nvSpPr>
        <p:spPr bwMode="auto">
          <a:xfrm>
            <a:off x="4941360" y="2454480"/>
            <a:ext cx="270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 </a:t>
            </a:r>
            <a:endParaRPr lang="ru-RU" sz="800" b="0" strike="noStrike" spc="-1">
              <a:solidFill>
                <a:srgbClr val="000000"/>
              </a:solidFill>
              <a:latin typeface="Arial" charset="0"/>
            </a:endParaRPr>
          </a:p>
        </p:txBody>
      </p:sp>
      <p:sp>
        <p:nvSpPr>
          <p:cNvPr id="153" name="CustomShape 47"/>
          <p:cNvSpPr/>
          <p:nvPr/>
        </p:nvSpPr>
        <p:spPr bwMode="auto">
          <a:xfrm>
            <a:off x="6679800" y="2454480"/>
            <a:ext cx="270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 </a:t>
            </a:r>
            <a:endParaRPr lang="ru-RU" sz="800" b="0" strike="noStrike" spc="-1">
              <a:solidFill>
                <a:srgbClr val="000000"/>
              </a:solidFill>
              <a:latin typeface="Arial" charset="0"/>
            </a:endParaRPr>
          </a:p>
        </p:txBody>
      </p:sp>
      <p:sp>
        <p:nvSpPr>
          <p:cNvPr id="154" name="CustomShape 48"/>
          <p:cNvSpPr/>
          <p:nvPr/>
        </p:nvSpPr>
        <p:spPr bwMode="auto">
          <a:xfrm>
            <a:off x="4921920" y="2551320"/>
            <a:ext cx="1738080" cy="4320"/>
          </a:xfrm>
          <a:prstGeom prst="rect">
            <a:avLst/>
          </a:prstGeom>
          <a:solidFill>
            <a:srgbClr val="000000"/>
          </a:solidFill>
          <a:ln>
            <a:noFill/>
          </a:ln>
        </p:spPr>
        <p:style>
          <a:lnRef idx="0">
            <a:srgbClr val="FFFFFF"/>
          </a:lnRef>
          <a:fillRef idx="0">
            <a:srgbClr val="FFFFFF"/>
          </a:fillRef>
          <a:effectRef idx="0">
            <a:srgbClr val="FFFFFF"/>
          </a:effectRef>
          <a:fontRef idx="minor"/>
        </p:style>
      </p:sp>
      <p:sp>
        <p:nvSpPr>
          <p:cNvPr id="155" name="CustomShape 49"/>
          <p:cNvSpPr/>
          <p:nvPr/>
        </p:nvSpPr>
        <p:spPr bwMode="auto">
          <a:xfrm>
            <a:off x="5760000" y="2565360"/>
            <a:ext cx="27000" cy="9180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600" b="0" strike="noStrike" spc="-1">
                <a:solidFill>
                  <a:srgbClr val="000000"/>
                </a:solidFill>
                <a:latin typeface="Times New Roman"/>
              </a:rPr>
              <a:t>(</a:t>
            </a:r>
            <a:endParaRPr lang="ru-RU" sz="600" b="0" strike="noStrike" spc="-1">
              <a:solidFill>
                <a:srgbClr val="000000"/>
              </a:solidFill>
              <a:latin typeface="Arial" charset="0"/>
            </a:endParaRPr>
          </a:p>
        </p:txBody>
      </p:sp>
      <p:sp>
        <p:nvSpPr>
          <p:cNvPr id="156" name="CustomShape 50"/>
          <p:cNvSpPr/>
          <p:nvPr/>
        </p:nvSpPr>
        <p:spPr bwMode="auto">
          <a:xfrm>
            <a:off x="5784840" y="2565360"/>
            <a:ext cx="406439" cy="9180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600" b="0" strike="noStrike" spc="-1">
                <a:solidFill>
                  <a:srgbClr val="000000"/>
                </a:solidFill>
                <a:latin typeface="Times New Roman"/>
              </a:rPr>
              <a:t>организация</a:t>
            </a:r>
            <a:endParaRPr lang="ru-RU" sz="600" b="0" strike="noStrike" spc="-1">
              <a:solidFill>
                <a:srgbClr val="000000"/>
              </a:solidFill>
              <a:latin typeface="Arial" charset="0"/>
            </a:endParaRPr>
          </a:p>
        </p:txBody>
      </p:sp>
      <p:sp>
        <p:nvSpPr>
          <p:cNvPr id="157" name="CustomShape 51"/>
          <p:cNvSpPr/>
          <p:nvPr/>
        </p:nvSpPr>
        <p:spPr bwMode="auto">
          <a:xfrm>
            <a:off x="6174360" y="2565360"/>
            <a:ext cx="27000" cy="9180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600" b="0" strike="noStrike" spc="-1">
                <a:solidFill>
                  <a:srgbClr val="000000"/>
                </a:solidFill>
                <a:latin typeface="Times New Roman"/>
              </a:rPr>
              <a:t>)</a:t>
            </a:r>
            <a:endParaRPr lang="ru-RU" sz="600" b="0" strike="noStrike" spc="-1">
              <a:solidFill>
                <a:srgbClr val="000000"/>
              </a:solidFill>
              <a:latin typeface="Arial" charset="0"/>
            </a:endParaRPr>
          </a:p>
        </p:txBody>
      </p:sp>
      <p:sp>
        <p:nvSpPr>
          <p:cNvPr id="158" name="CustomShape 52"/>
          <p:cNvSpPr/>
          <p:nvPr/>
        </p:nvSpPr>
        <p:spPr bwMode="auto">
          <a:xfrm>
            <a:off x="6209280" y="2522519"/>
            <a:ext cx="33120" cy="1526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000" b="0" strike="noStrike" spc="-1">
                <a:solidFill>
                  <a:srgbClr val="000000"/>
                </a:solidFill>
                <a:latin typeface="Times New Roman"/>
              </a:rPr>
              <a:t> </a:t>
            </a:r>
            <a:endParaRPr lang="ru-RU" sz="1000" b="0" strike="noStrike" spc="-1">
              <a:solidFill>
                <a:srgbClr val="000000"/>
              </a:solidFill>
              <a:latin typeface="Arial" charset="0"/>
            </a:endParaRPr>
          </a:p>
        </p:txBody>
      </p:sp>
      <p:pic>
        <p:nvPicPr>
          <p:cNvPr id="159" name="Picture 155"/>
          <p:cNvPicPr/>
          <p:nvPr/>
        </p:nvPicPr>
        <p:blipFill>
          <a:blip r:embed="rId5"/>
          <a:stretch>
            <a:fillRect/>
          </a:stretch>
        </p:blipFill>
        <p:spPr bwMode="auto">
          <a:xfrm>
            <a:off x="3702960" y="1792440"/>
            <a:ext cx="6120" cy="6120"/>
          </a:xfrm>
          <a:prstGeom prst="rect">
            <a:avLst/>
          </a:prstGeom>
          <a:ln>
            <a:noFill/>
          </a:ln>
        </p:spPr>
      </p:pic>
      <p:sp>
        <p:nvSpPr>
          <p:cNvPr id="160" name="CustomShape 53"/>
          <p:cNvSpPr/>
          <p:nvPr/>
        </p:nvSpPr>
        <p:spPr bwMode="auto">
          <a:xfrm>
            <a:off x="3709080" y="1792440"/>
            <a:ext cx="1036440" cy="6120"/>
          </a:xfrm>
          <a:prstGeom prst="rect">
            <a:avLst/>
          </a:prstGeom>
          <a:solidFill>
            <a:srgbClr val="000000"/>
          </a:solidFill>
          <a:ln>
            <a:noFill/>
          </a:ln>
        </p:spPr>
        <p:style>
          <a:lnRef idx="0">
            <a:srgbClr val="FFFFFF"/>
          </a:lnRef>
          <a:fillRef idx="0">
            <a:srgbClr val="FFFFFF"/>
          </a:fillRef>
          <a:effectRef idx="0">
            <a:srgbClr val="FFFFFF"/>
          </a:effectRef>
          <a:fontRef idx="minor"/>
        </p:style>
      </p:sp>
      <p:sp>
        <p:nvSpPr>
          <p:cNvPr id="161" name="CustomShape 54"/>
          <p:cNvSpPr/>
          <p:nvPr/>
        </p:nvSpPr>
        <p:spPr bwMode="auto">
          <a:xfrm>
            <a:off x="4745880" y="1792440"/>
            <a:ext cx="6120" cy="6120"/>
          </a:xfrm>
          <a:prstGeom prst="rect">
            <a:avLst/>
          </a:prstGeom>
          <a:solidFill>
            <a:srgbClr val="000000"/>
          </a:solidFill>
          <a:ln>
            <a:noFill/>
          </a:ln>
        </p:spPr>
        <p:style>
          <a:lnRef idx="0">
            <a:srgbClr val="FFFFFF"/>
          </a:lnRef>
          <a:fillRef idx="0">
            <a:srgbClr val="FFFFFF"/>
          </a:fillRef>
          <a:effectRef idx="0">
            <a:srgbClr val="FFFFFF"/>
          </a:effectRef>
          <a:fontRef idx="minor"/>
        </p:style>
      </p:sp>
      <p:sp>
        <p:nvSpPr>
          <p:cNvPr id="162" name="CustomShape 55"/>
          <p:cNvSpPr/>
          <p:nvPr/>
        </p:nvSpPr>
        <p:spPr bwMode="auto">
          <a:xfrm>
            <a:off x="4745880" y="1792440"/>
            <a:ext cx="6120" cy="6120"/>
          </a:xfrm>
          <a:prstGeom prst="rect">
            <a:avLst/>
          </a:prstGeom>
          <a:solidFill>
            <a:srgbClr val="000000"/>
          </a:solidFill>
          <a:ln>
            <a:noFill/>
          </a:ln>
        </p:spPr>
        <p:style>
          <a:lnRef idx="0">
            <a:srgbClr val="FFFFFF"/>
          </a:lnRef>
          <a:fillRef idx="0">
            <a:srgbClr val="FFFFFF"/>
          </a:fillRef>
          <a:effectRef idx="0">
            <a:srgbClr val="FFFFFF"/>
          </a:effectRef>
          <a:fontRef idx="minor"/>
        </p:style>
      </p:sp>
      <p:pic>
        <p:nvPicPr>
          <p:cNvPr id="163" name="Picture 159"/>
          <p:cNvPicPr/>
          <p:nvPr/>
        </p:nvPicPr>
        <p:blipFill>
          <a:blip r:embed="rId8"/>
          <a:stretch>
            <a:fillRect/>
          </a:stretch>
        </p:blipFill>
        <p:spPr bwMode="auto">
          <a:xfrm>
            <a:off x="7178039" y="1792440"/>
            <a:ext cx="6120" cy="6120"/>
          </a:xfrm>
          <a:prstGeom prst="rect">
            <a:avLst/>
          </a:prstGeom>
          <a:ln>
            <a:noFill/>
          </a:ln>
        </p:spPr>
      </p:pic>
      <p:pic>
        <p:nvPicPr>
          <p:cNvPr id="164" name="Picture 160"/>
          <p:cNvPicPr/>
          <p:nvPr/>
        </p:nvPicPr>
        <p:blipFill>
          <a:blip r:embed="rId31"/>
          <a:stretch>
            <a:fillRect/>
          </a:stretch>
        </p:blipFill>
        <p:spPr bwMode="auto">
          <a:xfrm>
            <a:off x="3702960" y="1798560"/>
            <a:ext cx="6120" cy="45720"/>
          </a:xfrm>
          <a:prstGeom prst="rect">
            <a:avLst/>
          </a:prstGeom>
          <a:ln>
            <a:noFill/>
          </a:ln>
        </p:spPr>
      </p:pic>
      <p:pic>
        <p:nvPicPr>
          <p:cNvPr id="165" name="Picture 161"/>
          <p:cNvPicPr/>
          <p:nvPr/>
        </p:nvPicPr>
        <p:blipFill>
          <a:blip r:embed="rId32"/>
          <a:stretch>
            <a:fillRect/>
          </a:stretch>
        </p:blipFill>
        <p:spPr bwMode="auto">
          <a:xfrm>
            <a:off x="3702960" y="1844640"/>
            <a:ext cx="6120" cy="47160"/>
          </a:xfrm>
          <a:prstGeom prst="rect">
            <a:avLst/>
          </a:prstGeom>
          <a:ln>
            <a:noFill/>
          </a:ln>
        </p:spPr>
      </p:pic>
      <p:pic>
        <p:nvPicPr>
          <p:cNvPr id="166" name="Picture 162"/>
          <p:cNvPicPr/>
          <p:nvPr/>
        </p:nvPicPr>
        <p:blipFill>
          <a:blip r:embed="rId33"/>
          <a:stretch>
            <a:fillRect/>
          </a:stretch>
        </p:blipFill>
        <p:spPr bwMode="auto">
          <a:xfrm>
            <a:off x="3702960" y="1892520"/>
            <a:ext cx="6120" cy="47160"/>
          </a:xfrm>
          <a:prstGeom prst="rect">
            <a:avLst/>
          </a:prstGeom>
          <a:ln>
            <a:noFill/>
          </a:ln>
        </p:spPr>
      </p:pic>
      <p:pic>
        <p:nvPicPr>
          <p:cNvPr id="167" name="Picture 163"/>
          <p:cNvPicPr/>
          <p:nvPr/>
        </p:nvPicPr>
        <p:blipFill>
          <a:blip r:embed="rId34"/>
          <a:stretch>
            <a:fillRect/>
          </a:stretch>
        </p:blipFill>
        <p:spPr bwMode="auto">
          <a:xfrm>
            <a:off x="3702960" y="1940040"/>
            <a:ext cx="6120" cy="45720"/>
          </a:xfrm>
          <a:prstGeom prst="rect">
            <a:avLst/>
          </a:prstGeom>
          <a:ln>
            <a:noFill/>
          </a:ln>
        </p:spPr>
      </p:pic>
      <p:pic>
        <p:nvPicPr>
          <p:cNvPr id="168" name="Picture 164"/>
          <p:cNvPicPr/>
          <p:nvPr/>
        </p:nvPicPr>
        <p:blipFill>
          <a:blip r:embed="rId35"/>
          <a:stretch>
            <a:fillRect/>
          </a:stretch>
        </p:blipFill>
        <p:spPr bwMode="auto">
          <a:xfrm>
            <a:off x="3702960" y="1986120"/>
            <a:ext cx="6120" cy="47160"/>
          </a:xfrm>
          <a:prstGeom prst="rect">
            <a:avLst/>
          </a:prstGeom>
          <a:ln>
            <a:noFill/>
          </a:ln>
        </p:spPr>
      </p:pic>
      <p:pic>
        <p:nvPicPr>
          <p:cNvPr id="169" name="Picture 165"/>
          <p:cNvPicPr/>
          <p:nvPr/>
        </p:nvPicPr>
        <p:blipFill>
          <a:blip r:embed="rId36"/>
          <a:stretch>
            <a:fillRect/>
          </a:stretch>
        </p:blipFill>
        <p:spPr bwMode="auto">
          <a:xfrm>
            <a:off x="3702960" y="2033640"/>
            <a:ext cx="6120" cy="45720"/>
          </a:xfrm>
          <a:prstGeom prst="rect">
            <a:avLst/>
          </a:prstGeom>
          <a:ln>
            <a:noFill/>
          </a:ln>
        </p:spPr>
      </p:pic>
      <p:pic>
        <p:nvPicPr>
          <p:cNvPr id="170" name="Picture 166"/>
          <p:cNvPicPr/>
          <p:nvPr/>
        </p:nvPicPr>
        <p:blipFill>
          <a:blip r:embed="rId37"/>
          <a:stretch>
            <a:fillRect/>
          </a:stretch>
        </p:blipFill>
        <p:spPr bwMode="auto">
          <a:xfrm>
            <a:off x="3702960" y="2079720"/>
            <a:ext cx="6120" cy="47160"/>
          </a:xfrm>
          <a:prstGeom prst="rect">
            <a:avLst/>
          </a:prstGeom>
          <a:ln>
            <a:noFill/>
          </a:ln>
        </p:spPr>
      </p:pic>
      <p:pic>
        <p:nvPicPr>
          <p:cNvPr id="171" name="Picture 167"/>
          <p:cNvPicPr/>
          <p:nvPr/>
        </p:nvPicPr>
        <p:blipFill>
          <a:blip r:embed="rId38"/>
          <a:stretch>
            <a:fillRect/>
          </a:stretch>
        </p:blipFill>
        <p:spPr bwMode="auto">
          <a:xfrm>
            <a:off x="3702960" y="2127240"/>
            <a:ext cx="6120" cy="45720"/>
          </a:xfrm>
          <a:prstGeom prst="rect">
            <a:avLst/>
          </a:prstGeom>
          <a:ln>
            <a:noFill/>
          </a:ln>
        </p:spPr>
      </p:pic>
      <p:pic>
        <p:nvPicPr>
          <p:cNvPr id="172" name="Picture 168"/>
          <p:cNvPicPr/>
          <p:nvPr/>
        </p:nvPicPr>
        <p:blipFill>
          <a:blip r:embed="rId39"/>
          <a:stretch>
            <a:fillRect/>
          </a:stretch>
        </p:blipFill>
        <p:spPr bwMode="auto">
          <a:xfrm>
            <a:off x="3702960" y="2173320"/>
            <a:ext cx="6120" cy="47160"/>
          </a:xfrm>
          <a:prstGeom prst="rect">
            <a:avLst/>
          </a:prstGeom>
          <a:ln>
            <a:noFill/>
          </a:ln>
        </p:spPr>
      </p:pic>
      <p:pic>
        <p:nvPicPr>
          <p:cNvPr id="173" name="Picture 169"/>
          <p:cNvPicPr/>
          <p:nvPr/>
        </p:nvPicPr>
        <p:blipFill>
          <a:blip r:embed="rId40"/>
          <a:stretch>
            <a:fillRect/>
          </a:stretch>
        </p:blipFill>
        <p:spPr bwMode="auto">
          <a:xfrm>
            <a:off x="3702960" y="2220840"/>
            <a:ext cx="6120" cy="47160"/>
          </a:xfrm>
          <a:prstGeom prst="rect">
            <a:avLst/>
          </a:prstGeom>
          <a:ln>
            <a:noFill/>
          </a:ln>
        </p:spPr>
      </p:pic>
      <p:pic>
        <p:nvPicPr>
          <p:cNvPr id="174" name="Picture 170"/>
          <p:cNvPicPr/>
          <p:nvPr/>
        </p:nvPicPr>
        <p:blipFill>
          <a:blip r:embed="rId41"/>
          <a:stretch>
            <a:fillRect/>
          </a:stretch>
        </p:blipFill>
        <p:spPr bwMode="auto">
          <a:xfrm>
            <a:off x="3702960" y="2268720"/>
            <a:ext cx="6120" cy="45720"/>
          </a:xfrm>
          <a:prstGeom prst="rect">
            <a:avLst/>
          </a:prstGeom>
          <a:ln>
            <a:noFill/>
          </a:ln>
        </p:spPr>
      </p:pic>
      <p:pic>
        <p:nvPicPr>
          <p:cNvPr id="175" name="Picture 171"/>
          <p:cNvPicPr/>
          <p:nvPr/>
        </p:nvPicPr>
        <p:blipFill>
          <a:blip r:embed="rId42"/>
          <a:stretch>
            <a:fillRect/>
          </a:stretch>
        </p:blipFill>
        <p:spPr bwMode="auto">
          <a:xfrm>
            <a:off x="3702960" y="2314800"/>
            <a:ext cx="6120" cy="47160"/>
          </a:xfrm>
          <a:prstGeom prst="rect">
            <a:avLst/>
          </a:prstGeom>
          <a:ln>
            <a:noFill/>
          </a:ln>
        </p:spPr>
      </p:pic>
      <p:pic>
        <p:nvPicPr>
          <p:cNvPr id="176" name="Picture 172"/>
          <p:cNvPicPr/>
          <p:nvPr/>
        </p:nvPicPr>
        <p:blipFill>
          <a:blip r:embed="rId43"/>
          <a:stretch>
            <a:fillRect/>
          </a:stretch>
        </p:blipFill>
        <p:spPr bwMode="auto">
          <a:xfrm>
            <a:off x="3702960" y="2362320"/>
            <a:ext cx="6120" cy="45720"/>
          </a:xfrm>
          <a:prstGeom prst="rect">
            <a:avLst/>
          </a:prstGeom>
          <a:ln>
            <a:noFill/>
          </a:ln>
        </p:spPr>
      </p:pic>
      <p:pic>
        <p:nvPicPr>
          <p:cNvPr id="177" name="Picture 173"/>
          <p:cNvPicPr/>
          <p:nvPr/>
        </p:nvPicPr>
        <p:blipFill>
          <a:blip r:embed="rId44"/>
          <a:stretch>
            <a:fillRect/>
          </a:stretch>
        </p:blipFill>
        <p:spPr bwMode="auto">
          <a:xfrm>
            <a:off x="3702960" y="2408400"/>
            <a:ext cx="6120" cy="47160"/>
          </a:xfrm>
          <a:prstGeom prst="rect">
            <a:avLst/>
          </a:prstGeom>
          <a:ln>
            <a:noFill/>
          </a:ln>
        </p:spPr>
      </p:pic>
      <p:pic>
        <p:nvPicPr>
          <p:cNvPr id="178" name="Picture 174"/>
          <p:cNvPicPr/>
          <p:nvPr/>
        </p:nvPicPr>
        <p:blipFill>
          <a:blip r:embed="rId45"/>
          <a:stretch>
            <a:fillRect/>
          </a:stretch>
        </p:blipFill>
        <p:spPr bwMode="auto">
          <a:xfrm>
            <a:off x="3702960" y="2455920"/>
            <a:ext cx="6120" cy="47160"/>
          </a:xfrm>
          <a:prstGeom prst="rect">
            <a:avLst/>
          </a:prstGeom>
          <a:ln>
            <a:noFill/>
          </a:ln>
        </p:spPr>
      </p:pic>
      <p:pic>
        <p:nvPicPr>
          <p:cNvPr id="179" name="Picture 175"/>
          <p:cNvPicPr/>
          <p:nvPr/>
        </p:nvPicPr>
        <p:blipFill>
          <a:blip r:embed="rId46"/>
          <a:stretch>
            <a:fillRect/>
          </a:stretch>
        </p:blipFill>
        <p:spPr bwMode="auto">
          <a:xfrm>
            <a:off x="3702960" y="2503440"/>
            <a:ext cx="6120" cy="45720"/>
          </a:xfrm>
          <a:prstGeom prst="rect">
            <a:avLst/>
          </a:prstGeom>
          <a:ln>
            <a:noFill/>
          </a:ln>
        </p:spPr>
      </p:pic>
      <p:pic>
        <p:nvPicPr>
          <p:cNvPr id="180" name="Picture 176"/>
          <p:cNvPicPr/>
          <p:nvPr/>
        </p:nvPicPr>
        <p:blipFill>
          <a:blip r:embed="rId47"/>
          <a:stretch>
            <a:fillRect/>
          </a:stretch>
        </p:blipFill>
        <p:spPr bwMode="auto">
          <a:xfrm>
            <a:off x="3702960" y="2549519"/>
            <a:ext cx="6120" cy="47160"/>
          </a:xfrm>
          <a:prstGeom prst="rect">
            <a:avLst/>
          </a:prstGeom>
          <a:ln>
            <a:noFill/>
          </a:ln>
        </p:spPr>
      </p:pic>
      <p:pic>
        <p:nvPicPr>
          <p:cNvPr id="181" name="Picture 177"/>
          <p:cNvPicPr/>
          <p:nvPr/>
        </p:nvPicPr>
        <p:blipFill>
          <a:blip r:embed="rId48"/>
          <a:stretch>
            <a:fillRect/>
          </a:stretch>
        </p:blipFill>
        <p:spPr bwMode="auto">
          <a:xfrm>
            <a:off x="3702960" y="2597400"/>
            <a:ext cx="6120" cy="45720"/>
          </a:xfrm>
          <a:prstGeom prst="rect">
            <a:avLst/>
          </a:prstGeom>
          <a:ln>
            <a:noFill/>
          </a:ln>
        </p:spPr>
      </p:pic>
      <p:pic>
        <p:nvPicPr>
          <p:cNvPr id="182" name="Picture 178"/>
          <p:cNvPicPr/>
          <p:nvPr/>
        </p:nvPicPr>
        <p:blipFill>
          <a:blip r:embed="rId49"/>
          <a:stretch>
            <a:fillRect/>
          </a:stretch>
        </p:blipFill>
        <p:spPr bwMode="auto">
          <a:xfrm>
            <a:off x="3702960" y="2643120"/>
            <a:ext cx="6120" cy="47160"/>
          </a:xfrm>
          <a:prstGeom prst="rect">
            <a:avLst/>
          </a:prstGeom>
          <a:ln>
            <a:noFill/>
          </a:ln>
        </p:spPr>
      </p:pic>
      <p:pic>
        <p:nvPicPr>
          <p:cNvPr id="183" name="Picture 179"/>
          <p:cNvPicPr/>
          <p:nvPr/>
        </p:nvPicPr>
        <p:blipFill>
          <a:blip r:embed="rId50"/>
          <a:stretch>
            <a:fillRect/>
          </a:stretch>
        </p:blipFill>
        <p:spPr bwMode="auto">
          <a:xfrm>
            <a:off x="3702960" y="2691000"/>
            <a:ext cx="6120" cy="47160"/>
          </a:xfrm>
          <a:prstGeom prst="rect">
            <a:avLst/>
          </a:prstGeom>
          <a:ln>
            <a:noFill/>
          </a:ln>
        </p:spPr>
      </p:pic>
      <p:pic>
        <p:nvPicPr>
          <p:cNvPr id="184" name="Picture 180"/>
          <p:cNvPicPr/>
          <p:nvPr/>
        </p:nvPicPr>
        <p:blipFill>
          <a:blip r:embed="rId51"/>
          <a:stretch>
            <a:fillRect/>
          </a:stretch>
        </p:blipFill>
        <p:spPr bwMode="auto">
          <a:xfrm>
            <a:off x="3702960" y="2738519"/>
            <a:ext cx="6120" cy="14040"/>
          </a:xfrm>
          <a:prstGeom prst="rect">
            <a:avLst/>
          </a:prstGeom>
          <a:ln>
            <a:noFill/>
          </a:ln>
        </p:spPr>
      </p:pic>
      <p:sp>
        <p:nvSpPr>
          <p:cNvPr id="185" name="CustomShape 56"/>
          <p:cNvSpPr/>
          <p:nvPr/>
        </p:nvSpPr>
        <p:spPr bwMode="auto">
          <a:xfrm>
            <a:off x="4745880" y="1798560"/>
            <a:ext cx="6120" cy="953640"/>
          </a:xfrm>
          <a:prstGeom prst="rect">
            <a:avLst/>
          </a:prstGeom>
          <a:solidFill>
            <a:srgbClr val="000000"/>
          </a:solidFill>
          <a:ln>
            <a:noFill/>
          </a:ln>
        </p:spPr>
        <p:style>
          <a:lnRef idx="0">
            <a:srgbClr val="FFFFFF"/>
          </a:lnRef>
          <a:fillRef idx="0">
            <a:srgbClr val="FFFFFF"/>
          </a:fillRef>
          <a:effectRef idx="0">
            <a:srgbClr val="FFFFFF"/>
          </a:effectRef>
          <a:fontRef idx="minor"/>
        </p:style>
      </p:sp>
      <p:pic>
        <p:nvPicPr>
          <p:cNvPr id="186" name="Picture 182"/>
          <p:cNvPicPr/>
          <p:nvPr/>
        </p:nvPicPr>
        <p:blipFill>
          <a:blip r:embed="rId52"/>
          <a:stretch>
            <a:fillRect/>
          </a:stretch>
        </p:blipFill>
        <p:spPr bwMode="auto">
          <a:xfrm>
            <a:off x="7178039" y="1798560"/>
            <a:ext cx="6120" cy="45720"/>
          </a:xfrm>
          <a:prstGeom prst="rect">
            <a:avLst/>
          </a:prstGeom>
          <a:ln>
            <a:noFill/>
          </a:ln>
        </p:spPr>
      </p:pic>
      <p:pic>
        <p:nvPicPr>
          <p:cNvPr id="187" name="Picture 183"/>
          <p:cNvPicPr/>
          <p:nvPr/>
        </p:nvPicPr>
        <p:blipFill>
          <a:blip r:embed="rId53"/>
          <a:stretch>
            <a:fillRect/>
          </a:stretch>
        </p:blipFill>
        <p:spPr bwMode="auto">
          <a:xfrm>
            <a:off x="7178039" y="1844640"/>
            <a:ext cx="6120" cy="47160"/>
          </a:xfrm>
          <a:prstGeom prst="rect">
            <a:avLst/>
          </a:prstGeom>
          <a:ln>
            <a:noFill/>
          </a:ln>
        </p:spPr>
      </p:pic>
      <p:pic>
        <p:nvPicPr>
          <p:cNvPr id="188" name="Picture 184"/>
          <p:cNvPicPr/>
          <p:nvPr/>
        </p:nvPicPr>
        <p:blipFill>
          <a:blip r:embed="rId54"/>
          <a:stretch>
            <a:fillRect/>
          </a:stretch>
        </p:blipFill>
        <p:spPr bwMode="auto">
          <a:xfrm>
            <a:off x="7178039" y="1892520"/>
            <a:ext cx="6120" cy="47160"/>
          </a:xfrm>
          <a:prstGeom prst="rect">
            <a:avLst/>
          </a:prstGeom>
          <a:ln>
            <a:noFill/>
          </a:ln>
        </p:spPr>
      </p:pic>
      <p:pic>
        <p:nvPicPr>
          <p:cNvPr id="189" name="Picture 185"/>
          <p:cNvPicPr/>
          <p:nvPr/>
        </p:nvPicPr>
        <p:blipFill>
          <a:blip r:embed="rId55"/>
          <a:stretch>
            <a:fillRect/>
          </a:stretch>
        </p:blipFill>
        <p:spPr bwMode="auto">
          <a:xfrm>
            <a:off x="7178039" y="1940040"/>
            <a:ext cx="6120" cy="45720"/>
          </a:xfrm>
          <a:prstGeom prst="rect">
            <a:avLst/>
          </a:prstGeom>
          <a:ln>
            <a:noFill/>
          </a:ln>
        </p:spPr>
      </p:pic>
      <p:pic>
        <p:nvPicPr>
          <p:cNvPr id="190" name="Picture 186"/>
          <p:cNvPicPr/>
          <p:nvPr/>
        </p:nvPicPr>
        <p:blipFill>
          <a:blip r:embed="rId56"/>
          <a:stretch>
            <a:fillRect/>
          </a:stretch>
        </p:blipFill>
        <p:spPr bwMode="auto">
          <a:xfrm>
            <a:off x="7178039" y="1986120"/>
            <a:ext cx="6120" cy="47160"/>
          </a:xfrm>
          <a:prstGeom prst="rect">
            <a:avLst/>
          </a:prstGeom>
          <a:ln>
            <a:noFill/>
          </a:ln>
        </p:spPr>
      </p:pic>
      <p:pic>
        <p:nvPicPr>
          <p:cNvPr id="191" name="Picture 187"/>
          <p:cNvPicPr/>
          <p:nvPr/>
        </p:nvPicPr>
        <p:blipFill>
          <a:blip r:embed="rId57"/>
          <a:stretch>
            <a:fillRect/>
          </a:stretch>
        </p:blipFill>
        <p:spPr bwMode="auto">
          <a:xfrm>
            <a:off x="7178039" y="2033640"/>
            <a:ext cx="6120" cy="45720"/>
          </a:xfrm>
          <a:prstGeom prst="rect">
            <a:avLst/>
          </a:prstGeom>
          <a:ln>
            <a:noFill/>
          </a:ln>
        </p:spPr>
      </p:pic>
      <p:pic>
        <p:nvPicPr>
          <p:cNvPr id="192" name="Picture 188"/>
          <p:cNvPicPr/>
          <p:nvPr/>
        </p:nvPicPr>
        <p:blipFill>
          <a:blip r:embed="rId58"/>
          <a:stretch>
            <a:fillRect/>
          </a:stretch>
        </p:blipFill>
        <p:spPr bwMode="auto">
          <a:xfrm>
            <a:off x="7178039" y="2079720"/>
            <a:ext cx="6120" cy="47160"/>
          </a:xfrm>
          <a:prstGeom prst="rect">
            <a:avLst/>
          </a:prstGeom>
          <a:ln>
            <a:noFill/>
          </a:ln>
        </p:spPr>
      </p:pic>
      <p:pic>
        <p:nvPicPr>
          <p:cNvPr id="193" name="Picture 189"/>
          <p:cNvPicPr/>
          <p:nvPr/>
        </p:nvPicPr>
        <p:blipFill>
          <a:blip r:embed="rId59"/>
          <a:stretch>
            <a:fillRect/>
          </a:stretch>
        </p:blipFill>
        <p:spPr bwMode="auto">
          <a:xfrm>
            <a:off x="7178039" y="2127240"/>
            <a:ext cx="6120" cy="45720"/>
          </a:xfrm>
          <a:prstGeom prst="rect">
            <a:avLst/>
          </a:prstGeom>
          <a:ln>
            <a:noFill/>
          </a:ln>
        </p:spPr>
      </p:pic>
      <p:pic>
        <p:nvPicPr>
          <p:cNvPr id="194" name="Picture 190"/>
          <p:cNvPicPr/>
          <p:nvPr/>
        </p:nvPicPr>
        <p:blipFill>
          <a:blip r:embed="rId60"/>
          <a:stretch>
            <a:fillRect/>
          </a:stretch>
        </p:blipFill>
        <p:spPr bwMode="auto">
          <a:xfrm>
            <a:off x="7178039" y="2173320"/>
            <a:ext cx="6120" cy="47160"/>
          </a:xfrm>
          <a:prstGeom prst="rect">
            <a:avLst/>
          </a:prstGeom>
          <a:ln>
            <a:noFill/>
          </a:ln>
        </p:spPr>
      </p:pic>
      <p:pic>
        <p:nvPicPr>
          <p:cNvPr id="195" name="Picture 191"/>
          <p:cNvPicPr/>
          <p:nvPr/>
        </p:nvPicPr>
        <p:blipFill>
          <a:blip r:embed="rId61"/>
          <a:stretch>
            <a:fillRect/>
          </a:stretch>
        </p:blipFill>
        <p:spPr bwMode="auto">
          <a:xfrm>
            <a:off x="7178039" y="2220840"/>
            <a:ext cx="6120" cy="47160"/>
          </a:xfrm>
          <a:prstGeom prst="rect">
            <a:avLst/>
          </a:prstGeom>
          <a:ln>
            <a:noFill/>
          </a:ln>
        </p:spPr>
      </p:pic>
      <p:pic>
        <p:nvPicPr>
          <p:cNvPr id="196" name="Picture 192"/>
          <p:cNvPicPr/>
          <p:nvPr/>
        </p:nvPicPr>
        <p:blipFill>
          <a:blip r:embed="rId62"/>
          <a:stretch>
            <a:fillRect/>
          </a:stretch>
        </p:blipFill>
        <p:spPr bwMode="auto">
          <a:xfrm>
            <a:off x="7178039" y="2268720"/>
            <a:ext cx="6120" cy="45720"/>
          </a:xfrm>
          <a:prstGeom prst="rect">
            <a:avLst/>
          </a:prstGeom>
          <a:ln>
            <a:noFill/>
          </a:ln>
        </p:spPr>
      </p:pic>
      <p:pic>
        <p:nvPicPr>
          <p:cNvPr id="197" name="Picture 193"/>
          <p:cNvPicPr/>
          <p:nvPr/>
        </p:nvPicPr>
        <p:blipFill>
          <a:blip r:embed="rId63"/>
          <a:stretch>
            <a:fillRect/>
          </a:stretch>
        </p:blipFill>
        <p:spPr bwMode="auto">
          <a:xfrm>
            <a:off x="7178039" y="2314800"/>
            <a:ext cx="6120" cy="47160"/>
          </a:xfrm>
          <a:prstGeom prst="rect">
            <a:avLst/>
          </a:prstGeom>
          <a:ln>
            <a:noFill/>
          </a:ln>
        </p:spPr>
      </p:pic>
      <p:pic>
        <p:nvPicPr>
          <p:cNvPr id="198" name="Picture 194"/>
          <p:cNvPicPr/>
          <p:nvPr/>
        </p:nvPicPr>
        <p:blipFill>
          <a:blip r:embed="rId64"/>
          <a:stretch>
            <a:fillRect/>
          </a:stretch>
        </p:blipFill>
        <p:spPr bwMode="auto">
          <a:xfrm>
            <a:off x="7178039" y="2362320"/>
            <a:ext cx="6120" cy="45720"/>
          </a:xfrm>
          <a:prstGeom prst="rect">
            <a:avLst/>
          </a:prstGeom>
          <a:ln>
            <a:noFill/>
          </a:ln>
        </p:spPr>
      </p:pic>
      <p:pic>
        <p:nvPicPr>
          <p:cNvPr id="199" name="Picture 195"/>
          <p:cNvPicPr/>
          <p:nvPr/>
        </p:nvPicPr>
        <p:blipFill>
          <a:blip r:embed="rId65"/>
          <a:stretch>
            <a:fillRect/>
          </a:stretch>
        </p:blipFill>
        <p:spPr bwMode="auto">
          <a:xfrm>
            <a:off x="7178039" y="2408400"/>
            <a:ext cx="6120" cy="47160"/>
          </a:xfrm>
          <a:prstGeom prst="rect">
            <a:avLst/>
          </a:prstGeom>
          <a:ln>
            <a:noFill/>
          </a:ln>
        </p:spPr>
      </p:pic>
      <p:pic>
        <p:nvPicPr>
          <p:cNvPr id="200" name="Picture 196"/>
          <p:cNvPicPr/>
          <p:nvPr/>
        </p:nvPicPr>
        <p:blipFill>
          <a:blip r:embed="rId66"/>
          <a:stretch>
            <a:fillRect/>
          </a:stretch>
        </p:blipFill>
        <p:spPr bwMode="auto">
          <a:xfrm>
            <a:off x="7178039" y="2455920"/>
            <a:ext cx="6120" cy="47160"/>
          </a:xfrm>
          <a:prstGeom prst="rect">
            <a:avLst/>
          </a:prstGeom>
          <a:ln>
            <a:noFill/>
          </a:ln>
        </p:spPr>
      </p:pic>
      <p:pic>
        <p:nvPicPr>
          <p:cNvPr id="201" name="Picture 197"/>
          <p:cNvPicPr/>
          <p:nvPr/>
        </p:nvPicPr>
        <p:blipFill>
          <a:blip r:embed="rId67"/>
          <a:stretch>
            <a:fillRect/>
          </a:stretch>
        </p:blipFill>
        <p:spPr bwMode="auto">
          <a:xfrm>
            <a:off x="7178039" y="2503440"/>
            <a:ext cx="6120" cy="45720"/>
          </a:xfrm>
          <a:prstGeom prst="rect">
            <a:avLst/>
          </a:prstGeom>
          <a:ln>
            <a:noFill/>
          </a:ln>
        </p:spPr>
      </p:pic>
      <p:pic>
        <p:nvPicPr>
          <p:cNvPr id="202" name="Picture 198"/>
          <p:cNvPicPr/>
          <p:nvPr/>
        </p:nvPicPr>
        <p:blipFill>
          <a:blip r:embed="rId68"/>
          <a:stretch>
            <a:fillRect/>
          </a:stretch>
        </p:blipFill>
        <p:spPr bwMode="auto">
          <a:xfrm>
            <a:off x="7178039" y="2549519"/>
            <a:ext cx="6120" cy="47160"/>
          </a:xfrm>
          <a:prstGeom prst="rect">
            <a:avLst/>
          </a:prstGeom>
          <a:ln>
            <a:noFill/>
          </a:ln>
        </p:spPr>
      </p:pic>
      <p:pic>
        <p:nvPicPr>
          <p:cNvPr id="203" name="Picture 199"/>
          <p:cNvPicPr/>
          <p:nvPr/>
        </p:nvPicPr>
        <p:blipFill>
          <a:blip r:embed="rId69"/>
          <a:stretch>
            <a:fillRect/>
          </a:stretch>
        </p:blipFill>
        <p:spPr bwMode="auto">
          <a:xfrm>
            <a:off x="7178039" y="2597400"/>
            <a:ext cx="6120" cy="45720"/>
          </a:xfrm>
          <a:prstGeom prst="rect">
            <a:avLst/>
          </a:prstGeom>
          <a:ln>
            <a:noFill/>
          </a:ln>
        </p:spPr>
      </p:pic>
      <p:pic>
        <p:nvPicPr>
          <p:cNvPr id="204" name="Picture 200"/>
          <p:cNvPicPr/>
          <p:nvPr/>
        </p:nvPicPr>
        <p:blipFill>
          <a:blip r:embed="rId70"/>
          <a:stretch>
            <a:fillRect/>
          </a:stretch>
        </p:blipFill>
        <p:spPr bwMode="auto">
          <a:xfrm>
            <a:off x="7178039" y="2643120"/>
            <a:ext cx="6120" cy="47160"/>
          </a:xfrm>
          <a:prstGeom prst="rect">
            <a:avLst/>
          </a:prstGeom>
          <a:ln>
            <a:noFill/>
          </a:ln>
        </p:spPr>
      </p:pic>
      <p:pic>
        <p:nvPicPr>
          <p:cNvPr id="205" name="Picture 201"/>
          <p:cNvPicPr/>
          <p:nvPr/>
        </p:nvPicPr>
        <p:blipFill>
          <a:blip r:embed="rId71"/>
          <a:stretch>
            <a:fillRect/>
          </a:stretch>
        </p:blipFill>
        <p:spPr bwMode="auto">
          <a:xfrm>
            <a:off x="7178039" y="2691000"/>
            <a:ext cx="6120" cy="47160"/>
          </a:xfrm>
          <a:prstGeom prst="rect">
            <a:avLst/>
          </a:prstGeom>
          <a:ln>
            <a:noFill/>
          </a:ln>
        </p:spPr>
      </p:pic>
      <p:pic>
        <p:nvPicPr>
          <p:cNvPr id="206" name="Picture 202"/>
          <p:cNvPicPr/>
          <p:nvPr/>
        </p:nvPicPr>
        <p:blipFill>
          <a:blip r:embed="rId72"/>
          <a:stretch>
            <a:fillRect/>
          </a:stretch>
        </p:blipFill>
        <p:spPr bwMode="auto">
          <a:xfrm>
            <a:off x="7178039" y="2738519"/>
            <a:ext cx="6120" cy="14040"/>
          </a:xfrm>
          <a:prstGeom prst="rect">
            <a:avLst/>
          </a:prstGeom>
          <a:ln>
            <a:noFill/>
          </a:ln>
        </p:spPr>
      </p:pic>
      <p:sp>
        <p:nvSpPr>
          <p:cNvPr id="207" name="CustomShape 57"/>
          <p:cNvSpPr/>
          <p:nvPr/>
        </p:nvSpPr>
        <p:spPr bwMode="auto">
          <a:xfrm>
            <a:off x="4855680" y="2752920"/>
            <a:ext cx="270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 </a:t>
            </a:r>
            <a:endParaRPr lang="ru-RU" sz="800" b="0" strike="noStrike" spc="-1">
              <a:solidFill>
                <a:srgbClr val="000000"/>
              </a:solidFill>
              <a:latin typeface="Arial" charset="0"/>
            </a:endParaRPr>
          </a:p>
        </p:txBody>
      </p:sp>
      <p:sp>
        <p:nvSpPr>
          <p:cNvPr id="208" name="CustomShape 58"/>
          <p:cNvSpPr/>
          <p:nvPr/>
        </p:nvSpPr>
        <p:spPr bwMode="auto">
          <a:xfrm>
            <a:off x="5217480" y="2752920"/>
            <a:ext cx="5544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Дата выдачи</a:t>
            </a:r>
            <a:endParaRPr lang="ru-RU" sz="800" b="0" strike="noStrike" spc="-1">
              <a:solidFill>
                <a:srgbClr val="000000"/>
              </a:solidFill>
              <a:latin typeface="Arial" charset="0"/>
            </a:endParaRPr>
          </a:p>
        </p:txBody>
      </p:sp>
      <p:sp>
        <p:nvSpPr>
          <p:cNvPr id="209" name="CustomShape 59"/>
          <p:cNvSpPr/>
          <p:nvPr/>
        </p:nvSpPr>
        <p:spPr bwMode="auto">
          <a:xfrm>
            <a:off x="5749560" y="2752920"/>
            <a:ext cx="270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 </a:t>
            </a:r>
            <a:endParaRPr lang="ru-RU" sz="800" b="0" strike="noStrike" spc="-1">
              <a:solidFill>
                <a:srgbClr val="000000"/>
              </a:solidFill>
              <a:latin typeface="Arial" charset="0"/>
            </a:endParaRPr>
          </a:p>
        </p:txBody>
      </p:sp>
      <p:sp>
        <p:nvSpPr>
          <p:cNvPr id="210" name="CustomShape 60"/>
          <p:cNvSpPr/>
          <p:nvPr/>
        </p:nvSpPr>
        <p:spPr bwMode="auto">
          <a:xfrm>
            <a:off x="5167080" y="2865600"/>
            <a:ext cx="51912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__ ____ 20_</a:t>
            </a:r>
            <a:endParaRPr lang="ru-RU" sz="800" b="0" strike="noStrike" spc="-1">
              <a:solidFill>
                <a:srgbClr val="000000"/>
              </a:solidFill>
              <a:latin typeface="Arial" charset="0"/>
            </a:endParaRPr>
          </a:p>
        </p:txBody>
      </p:sp>
      <p:sp>
        <p:nvSpPr>
          <p:cNvPr id="211" name="CustomShape 61"/>
          <p:cNvSpPr/>
          <p:nvPr/>
        </p:nvSpPr>
        <p:spPr bwMode="auto">
          <a:xfrm>
            <a:off x="5662080" y="2865600"/>
            <a:ext cx="5292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_</a:t>
            </a:r>
            <a:endParaRPr lang="ru-RU" sz="800" b="0" strike="noStrike" spc="-1">
              <a:solidFill>
                <a:srgbClr val="000000"/>
              </a:solidFill>
              <a:latin typeface="Arial" charset="0"/>
            </a:endParaRPr>
          </a:p>
        </p:txBody>
      </p:sp>
      <p:sp>
        <p:nvSpPr>
          <p:cNvPr id="212" name="CustomShape 62"/>
          <p:cNvSpPr/>
          <p:nvPr/>
        </p:nvSpPr>
        <p:spPr bwMode="auto">
          <a:xfrm>
            <a:off x="5711400" y="2865600"/>
            <a:ext cx="270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 </a:t>
            </a:r>
            <a:endParaRPr lang="ru-RU" sz="800" b="0" strike="noStrike" spc="-1">
              <a:solidFill>
                <a:srgbClr val="000000"/>
              </a:solidFill>
              <a:latin typeface="Arial" charset="0"/>
            </a:endParaRPr>
          </a:p>
        </p:txBody>
      </p:sp>
      <p:sp>
        <p:nvSpPr>
          <p:cNvPr id="213" name="CustomShape 63"/>
          <p:cNvSpPr/>
          <p:nvPr/>
        </p:nvSpPr>
        <p:spPr bwMode="auto">
          <a:xfrm>
            <a:off x="5735520" y="2865600"/>
            <a:ext cx="6804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г.</a:t>
            </a:r>
            <a:endParaRPr lang="ru-RU" sz="800" b="0" strike="noStrike" spc="-1">
              <a:solidFill>
                <a:srgbClr val="000000"/>
              </a:solidFill>
              <a:latin typeface="Arial" charset="0"/>
            </a:endParaRPr>
          </a:p>
        </p:txBody>
      </p:sp>
      <p:sp>
        <p:nvSpPr>
          <p:cNvPr id="214" name="CustomShape 64"/>
          <p:cNvSpPr/>
          <p:nvPr/>
        </p:nvSpPr>
        <p:spPr bwMode="auto">
          <a:xfrm>
            <a:off x="5809680" y="2822760"/>
            <a:ext cx="39240" cy="1828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200" b="0" strike="noStrike" spc="-1">
                <a:solidFill>
                  <a:srgbClr val="000000"/>
                </a:solidFill>
                <a:latin typeface="Times New Roman"/>
              </a:rPr>
              <a:t> </a:t>
            </a:r>
            <a:endParaRPr lang="ru-RU" sz="1200" b="0" strike="noStrike" spc="-1">
              <a:solidFill>
                <a:srgbClr val="000000"/>
              </a:solidFill>
              <a:latin typeface="Arial" charset="0"/>
            </a:endParaRPr>
          </a:p>
        </p:txBody>
      </p:sp>
      <p:sp>
        <p:nvSpPr>
          <p:cNvPr id="215" name="CustomShape 65"/>
          <p:cNvSpPr/>
          <p:nvPr/>
        </p:nvSpPr>
        <p:spPr bwMode="auto">
          <a:xfrm rot="11071200" flipH="1" flipV="1">
            <a:off x="6660720" y="2862720"/>
            <a:ext cx="483840" cy="275760"/>
          </a:xfrm>
          <a:prstGeom prst="rect">
            <a:avLst/>
          </a:prstGeom>
          <a:noFill/>
          <a:ln>
            <a:noFill/>
          </a:ln>
        </p:spPr>
        <p:style>
          <a:lnRef idx="0">
            <a:srgbClr val="FFFFFF"/>
          </a:lnRef>
          <a:fillRef idx="0">
            <a:srgbClr val="FFFFFF"/>
          </a:fillRef>
          <a:effectRef idx="0">
            <a:srgbClr val="FFFFFF"/>
          </a:effectRef>
          <a:fontRef idx="minor"/>
        </p:style>
      </p:sp>
      <p:sp>
        <p:nvSpPr>
          <p:cNvPr id="216" name="CustomShape 66"/>
          <p:cNvSpPr/>
          <p:nvPr/>
        </p:nvSpPr>
        <p:spPr bwMode="auto">
          <a:xfrm>
            <a:off x="6898680" y="2752920"/>
            <a:ext cx="270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 </a:t>
            </a:r>
            <a:endParaRPr lang="ru-RU" sz="800" b="0" strike="noStrike" spc="-1">
              <a:solidFill>
                <a:srgbClr val="000000"/>
              </a:solidFill>
              <a:latin typeface="Arial" charset="0"/>
            </a:endParaRPr>
          </a:p>
        </p:txBody>
      </p:sp>
      <p:sp>
        <p:nvSpPr>
          <p:cNvPr id="217" name="CustomShape 67"/>
          <p:cNvSpPr/>
          <p:nvPr/>
        </p:nvSpPr>
        <p:spPr bwMode="auto">
          <a:xfrm>
            <a:off x="6188760" y="2865600"/>
            <a:ext cx="1080" cy="275760"/>
          </a:xfrm>
          <a:prstGeom prst="rect">
            <a:avLst/>
          </a:prstGeom>
          <a:noFill/>
          <a:ln>
            <a:noFill/>
          </a:ln>
        </p:spPr>
        <p:style>
          <a:lnRef idx="0">
            <a:srgbClr val="FFFFFF"/>
          </a:lnRef>
          <a:fillRef idx="0">
            <a:srgbClr val="FFFFFF"/>
          </a:fillRef>
          <a:effectRef idx="0">
            <a:srgbClr val="FFFFFF"/>
          </a:effectRef>
          <a:fontRef idx="minor"/>
        </p:style>
      </p:sp>
      <p:sp>
        <p:nvSpPr>
          <p:cNvPr id="218" name="CustomShape 68"/>
          <p:cNvSpPr/>
          <p:nvPr/>
        </p:nvSpPr>
        <p:spPr bwMode="auto">
          <a:xfrm>
            <a:off x="6628320" y="2865600"/>
            <a:ext cx="5148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_</a:t>
            </a:r>
            <a:endParaRPr lang="ru-RU" sz="800" b="0" strike="noStrike" spc="-1">
              <a:solidFill>
                <a:srgbClr val="000000"/>
              </a:solidFill>
              <a:latin typeface="Arial" charset="0"/>
            </a:endParaRPr>
          </a:p>
        </p:txBody>
      </p:sp>
      <p:sp>
        <p:nvSpPr>
          <p:cNvPr id="219" name="CustomShape 69"/>
          <p:cNvSpPr/>
          <p:nvPr/>
        </p:nvSpPr>
        <p:spPr bwMode="auto">
          <a:xfrm>
            <a:off x="6748200" y="2865600"/>
            <a:ext cx="270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 </a:t>
            </a:r>
            <a:endParaRPr lang="ru-RU" sz="800" b="0" strike="noStrike" spc="-1">
              <a:solidFill>
                <a:srgbClr val="000000"/>
              </a:solidFill>
              <a:latin typeface="Arial" charset="0"/>
            </a:endParaRPr>
          </a:p>
        </p:txBody>
      </p:sp>
      <p:sp>
        <p:nvSpPr>
          <p:cNvPr id="220" name="CustomShape 70"/>
          <p:cNvSpPr/>
          <p:nvPr/>
        </p:nvSpPr>
        <p:spPr bwMode="auto">
          <a:xfrm flipH="1">
            <a:off x="6548400" y="2865600"/>
            <a:ext cx="202680" cy="231480"/>
          </a:xfrm>
          <a:prstGeom prst="rect">
            <a:avLst/>
          </a:prstGeom>
          <a:noFill/>
          <a:ln>
            <a:noFill/>
          </a:ln>
        </p:spPr>
        <p:style>
          <a:lnRef idx="0">
            <a:srgbClr val="FFFFFF"/>
          </a:lnRef>
          <a:fillRef idx="0">
            <a:srgbClr val="FFFFFF"/>
          </a:fillRef>
          <a:effectRef idx="0">
            <a:srgbClr val="FFFFFF"/>
          </a:effectRef>
          <a:fontRef idx="minor"/>
        </p:style>
      </p:sp>
      <p:sp>
        <p:nvSpPr>
          <p:cNvPr id="221" name="CustomShape 71"/>
          <p:cNvSpPr/>
          <p:nvPr/>
        </p:nvSpPr>
        <p:spPr bwMode="auto">
          <a:xfrm>
            <a:off x="6846120" y="2822760"/>
            <a:ext cx="39240" cy="1828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200" b="0" strike="noStrike" spc="-1">
                <a:solidFill>
                  <a:srgbClr val="000000"/>
                </a:solidFill>
                <a:latin typeface="Times New Roman"/>
              </a:rPr>
              <a:t> </a:t>
            </a:r>
            <a:endParaRPr lang="ru-RU" sz="1200" b="0" strike="noStrike" spc="-1">
              <a:solidFill>
                <a:srgbClr val="000000"/>
              </a:solidFill>
              <a:latin typeface="Arial" charset="0"/>
            </a:endParaRPr>
          </a:p>
        </p:txBody>
      </p:sp>
      <p:pic>
        <p:nvPicPr>
          <p:cNvPr id="222" name="Picture 219"/>
          <p:cNvPicPr/>
          <p:nvPr/>
        </p:nvPicPr>
        <p:blipFill>
          <a:blip r:embed="rId73"/>
          <a:stretch>
            <a:fillRect/>
          </a:stretch>
        </p:blipFill>
        <p:spPr bwMode="auto">
          <a:xfrm>
            <a:off x="3702960" y="2752920"/>
            <a:ext cx="6120" cy="45720"/>
          </a:xfrm>
          <a:prstGeom prst="rect">
            <a:avLst/>
          </a:prstGeom>
          <a:ln>
            <a:noFill/>
          </a:ln>
        </p:spPr>
      </p:pic>
      <p:pic>
        <p:nvPicPr>
          <p:cNvPr id="223" name="Picture 220"/>
          <p:cNvPicPr/>
          <p:nvPr/>
        </p:nvPicPr>
        <p:blipFill>
          <a:blip r:embed="rId74"/>
          <a:stretch>
            <a:fillRect/>
          </a:stretch>
        </p:blipFill>
        <p:spPr bwMode="auto">
          <a:xfrm>
            <a:off x="3702960" y="2799000"/>
            <a:ext cx="6120" cy="47160"/>
          </a:xfrm>
          <a:prstGeom prst="rect">
            <a:avLst/>
          </a:prstGeom>
          <a:ln>
            <a:noFill/>
          </a:ln>
        </p:spPr>
      </p:pic>
      <p:pic>
        <p:nvPicPr>
          <p:cNvPr id="224" name="Picture 221"/>
          <p:cNvPicPr/>
          <p:nvPr/>
        </p:nvPicPr>
        <p:blipFill>
          <a:blip r:embed="rId73"/>
          <a:stretch>
            <a:fillRect/>
          </a:stretch>
        </p:blipFill>
        <p:spPr bwMode="auto">
          <a:xfrm>
            <a:off x="3702960" y="2846519"/>
            <a:ext cx="6120" cy="47160"/>
          </a:xfrm>
          <a:prstGeom prst="rect">
            <a:avLst/>
          </a:prstGeom>
          <a:ln>
            <a:noFill/>
          </a:ln>
        </p:spPr>
      </p:pic>
      <p:pic>
        <p:nvPicPr>
          <p:cNvPr id="225" name="Picture 222"/>
          <p:cNvPicPr/>
          <p:nvPr/>
        </p:nvPicPr>
        <p:blipFill>
          <a:blip r:embed="rId73"/>
          <a:stretch>
            <a:fillRect/>
          </a:stretch>
        </p:blipFill>
        <p:spPr bwMode="auto">
          <a:xfrm>
            <a:off x="3702960" y="2894040"/>
            <a:ext cx="6120" cy="45720"/>
          </a:xfrm>
          <a:prstGeom prst="rect">
            <a:avLst/>
          </a:prstGeom>
          <a:ln>
            <a:noFill/>
          </a:ln>
        </p:spPr>
      </p:pic>
      <p:pic>
        <p:nvPicPr>
          <p:cNvPr id="226" name="Picture 223"/>
          <p:cNvPicPr/>
          <p:nvPr/>
        </p:nvPicPr>
        <p:blipFill>
          <a:blip r:embed="rId74"/>
          <a:stretch>
            <a:fillRect/>
          </a:stretch>
        </p:blipFill>
        <p:spPr bwMode="auto">
          <a:xfrm>
            <a:off x="3702960" y="2940120"/>
            <a:ext cx="6120" cy="47160"/>
          </a:xfrm>
          <a:prstGeom prst="rect">
            <a:avLst/>
          </a:prstGeom>
          <a:ln>
            <a:noFill/>
          </a:ln>
        </p:spPr>
      </p:pic>
      <p:pic>
        <p:nvPicPr>
          <p:cNvPr id="227" name="Picture 224"/>
          <p:cNvPicPr/>
          <p:nvPr/>
        </p:nvPicPr>
        <p:blipFill>
          <a:blip r:embed="rId75"/>
          <a:stretch>
            <a:fillRect/>
          </a:stretch>
        </p:blipFill>
        <p:spPr bwMode="auto">
          <a:xfrm>
            <a:off x="3702960" y="2987640"/>
            <a:ext cx="6120" cy="15480"/>
          </a:xfrm>
          <a:prstGeom prst="rect">
            <a:avLst/>
          </a:prstGeom>
          <a:ln>
            <a:noFill/>
          </a:ln>
        </p:spPr>
      </p:pic>
      <p:sp>
        <p:nvSpPr>
          <p:cNvPr id="228" name="CustomShape 72"/>
          <p:cNvSpPr/>
          <p:nvPr/>
        </p:nvSpPr>
        <p:spPr bwMode="auto">
          <a:xfrm>
            <a:off x="4745880" y="2752920"/>
            <a:ext cx="6120" cy="250560"/>
          </a:xfrm>
          <a:prstGeom prst="rect">
            <a:avLst/>
          </a:prstGeom>
          <a:solidFill>
            <a:srgbClr val="000000"/>
          </a:solidFill>
          <a:ln>
            <a:noFill/>
          </a:ln>
        </p:spPr>
        <p:style>
          <a:lnRef idx="0">
            <a:srgbClr val="FFFFFF"/>
          </a:lnRef>
          <a:fillRef idx="0">
            <a:srgbClr val="FFFFFF"/>
          </a:fillRef>
          <a:effectRef idx="0">
            <a:srgbClr val="FFFFFF"/>
          </a:effectRef>
          <a:fontRef idx="minor"/>
        </p:style>
      </p:sp>
      <p:pic>
        <p:nvPicPr>
          <p:cNvPr id="229" name="Picture 226"/>
          <p:cNvPicPr/>
          <p:nvPr/>
        </p:nvPicPr>
        <p:blipFill>
          <a:blip r:embed="rId76"/>
          <a:stretch>
            <a:fillRect/>
          </a:stretch>
        </p:blipFill>
        <p:spPr bwMode="auto">
          <a:xfrm>
            <a:off x="7178039" y="2752920"/>
            <a:ext cx="6120" cy="45720"/>
          </a:xfrm>
          <a:prstGeom prst="rect">
            <a:avLst/>
          </a:prstGeom>
          <a:ln>
            <a:noFill/>
          </a:ln>
        </p:spPr>
      </p:pic>
      <p:pic>
        <p:nvPicPr>
          <p:cNvPr id="230" name="Picture 227"/>
          <p:cNvPicPr/>
          <p:nvPr/>
        </p:nvPicPr>
        <p:blipFill>
          <a:blip r:embed="rId77"/>
          <a:stretch>
            <a:fillRect/>
          </a:stretch>
        </p:blipFill>
        <p:spPr bwMode="auto">
          <a:xfrm>
            <a:off x="7178039" y="2799000"/>
            <a:ext cx="6120" cy="47160"/>
          </a:xfrm>
          <a:prstGeom prst="rect">
            <a:avLst/>
          </a:prstGeom>
          <a:ln>
            <a:noFill/>
          </a:ln>
        </p:spPr>
      </p:pic>
      <p:pic>
        <p:nvPicPr>
          <p:cNvPr id="231" name="Picture 228"/>
          <p:cNvPicPr/>
          <p:nvPr/>
        </p:nvPicPr>
        <p:blipFill>
          <a:blip r:embed="rId76"/>
          <a:stretch>
            <a:fillRect/>
          </a:stretch>
        </p:blipFill>
        <p:spPr bwMode="auto">
          <a:xfrm>
            <a:off x="7178039" y="2846519"/>
            <a:ext cx="6120" cy="47160"/>
          </a:xfrm>
          <a:prstGeom prst="rect">
            <a:avLst/>
          </a:prstGeom>
          <a:ln>
            <a:noFill/>
          </a:ln>
        </p:spPr>
      </p:pic>
      <p:pic>
        <p:nvPicPr>
          <p:cNvPr id="232" name="Picture 229"/>
          <p:cNvPicPr/>
          <p:nvPr/>
        </p:nvPicPr>
        <p:blipFill>
          <a:blip r:embed="rId76"/>
          <a:stretch>
            <a:fillRect/>
          </a:stretch>
        </p:blipFill>
        <p:spPr bwMode="auto">
          <a:xfrm>
            <a:off x="7178039" y="2894040"/>
            <a:ext cx="6120" cy="45720"/>
          </a:xfrm>
          <a:prstGeom prst="rect">
            <a:avLst/>
          </a:prstGeom>
          <a:ln>
            <a:noFill/>
          </a:ln>
        </p:spPr>
      </p:pic>
      <p:pic>
        <p:nvPicPr>
          <p:cNvPr id="233" name="Picture 230"/>
          <p:cNvPicPr/>
          <p:nvPr/>
        </p:nvPicPr>
        <p:blipFill>
          <a:blip r:embed="rId77"/>
          <a:stretch>
            <a:fillRect/>
          </a:stretch>
        </p:blipFill>
        <p:spPr bwMode="auto">
          <a:xfrm>
            <a:off x="7178039" y="2940120"/>
            <a:ext cx="6120" cy="47160"/>
          </a:xfrm>
          <a:prstGeom prst="rect">
            <a:avLst/>
          </a:prstGeom>
          <a:ln>
            <a:noFill/>
          </a:ln>
        </p:spPr>
      </p:pic>
      <p:pic>
        <p:nvPicPr>
          <p:cNvPr id="234" name="Picture 231"/>
          <p:cNvPicPr/>
          <p:nvPr/>
        </p:nvPicPr>
        <p:blipFill>
          <a:blip r:embed="rId78"/>
          <a:stretch>
            <a:fillRect/>
          </a:stretch>
        </p:blipFill>
        <p:spPr bwMode="auto">
          <a:xfrm>
            <a:off x="7178039" y="2987640"/>
            <a:ext cx="6120" cy="15480"/>
          </a:xfrm>
          <a:prstGeom prst="rect">
            <a:avLst/>
          </a:prstGeom>
          <a:ln>
            <a:noFill/>
          </a:ln>
        </p:spPr>
      </p:pic>
      <p:sp>
        <p:nvSpPr>
          <p:cNvPr id="235" name="CustomShape 73"/>
          <p:cNvSpPr/>
          <p:nvPr/>
        </p:nvSpPr>
        <p:spPr bwMode="auto">
          <a:xfrm>
            <a:off x="5211360" y="3030480"/>
            <a:ext cx="4050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Личная п</a:t>
            </a:r>
            <a:endParaRPr lang="ru-RU" sz="800" b="0" strike="noStrike" spc="-1">
              <a:solidFill>
                <a:srgbClr val="000000"/>
              </a:solidFill>
              <a:latin typeface="Arial" charset="0"/>
            </a:endParaRPr>
          </a:p>
        </p:txBody>
      </p:sp>
      <p:sp>
        <p:nvSpPr>
          <p:cNvPr id="236" name="CustomShape 74"/>
          <p:cNvSpPr/>
          <p:nvPr/>
        </p:nvSpPr>
        <p:spPr bwMode="auto">
          <a:xfrm>
            <a:off x="5601960" y="3030480"/>
            <a:ext cx="5292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о</a:t>
            </a:r>
            <a:endParaRPr lang="ru-RU" sz="800" b="0" strike="noStrike" spc="-1">
              <a:solidFill>
                <a:srgbClr val="000000"/>
              </a:solidFill>
              <a:latin typeface="Arial" charset="0"/>
            </a:endParaRPr>
          </a:p>
        </p:txBody>
      </p:sp>
      <p:sp>
        <p:nvSpPr>
          <p:cNvPr id="237" name="CustomShape 75"/>
          <p:cNvSpPr/>
          <p:nvPr/>
        </p:nvSpPr>
        <p:spPr bwMode="auto">
          <a:xfrm>
            <a:off x="5649480" y="3030480"/>
            <a:ext cx="2556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дпись</a:t>
            </a:r>
            <a:endParaRPr lang="ru-RU" sz="800" b="0" strike="noStrike" spc="-1">
              <a:solidFill>
                <a:srgbClr val="000000"/>
              </a:solidFill>
              <a:latin typeface="Arial" charset="0"/>
            </a:endParaRPr>
          </a:p>
        </p:txBody>
      </p:sp>
      <p:sp>
        <p:nvSpPr>
          <p:cNvPr id="238" name="CustomShape 76"/>
          <p:cNvSpPr/>
          <p:nvPr/>
        </p:nvSpPr>
        <p:spPr bwMode="auto">
          <a:xfrm>
            <a:off x="5892480" y="3030480"/>
            <a:ext cx="270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 </a:t>
            </a:r>
            <a:endParaRPr lang="ru-RU" sz="800" b="0" strike="noStrike" spc="-1">
              <a:solidFill>
                <a:srgbClr val="000000"/>
              </a:solidFill>
              <a:latin typeface="Arial" charset="0"/>
            </a:endParaRPr>
          </a:p>
        </p:txBody>
      </p:sp>
      <p:sp>
        <p:nvSpPr>
          <p:cNvPr id="239" name="CustomShape 77"/>
          <p:cNvSpPr/>
          <p:nvPr/>
        </p:nvSpPr>
        <p:spPr bwMode="auto">
          <a:xfrm>
            <a:off x="5214600" y="3129120"/>
            <a:ext cx="27000" cy="12204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800" b="0" strike="noStrike" spc="-1">
                <a:solidFill>
                  <a:srgbClr val="000000"/>
                </a:solidFill>
                <a:latin typeface="Times New Roman"/>
              </a:rPr>
              <a:t> </a:t>
            </a:r>
            <a:endParaRPr lang="ru-RU" sz="800" b="0" strike="noStrike" spc="-1">
              <a:solidFill>
                <a:srgbClr val="000000"/>
              </a:solidFill>
              <a:latin typeface="Arial" charset="0"/>
            </a:endParaRPr>
          </a:p>
        </p:txBody>
      </p:sp>
      <p:pic>
        <p:nvPicPr>
          <p:cNvPr id="240" name="Picture 237"/>
          <p:cNvPicPr/>
          <p:nvPr/>
        </p:nvPicPr>
        <p:blipFill>
          <a:blip r:embed="rId79"/>
          <a:stretch>
            <a:fillRect/>
          </a:stretch>
        </p:blipFill>
        <p:spPr bwMode="auto">
          <a:xfrm>
            <a:off x="3702960" y="3003480"/>
            <a:ext cx="6120" cy="47160"/>
          </a:xfrm>
          <a:prstGeom prst="rect">
            <a:avLst/>
          </a:prstGeom>
          <a:ln>
            <a:noFill/>
          </a:ln>
        </p:spPr>
      </p:pic>
      <p:pic>
        <p:nvPicPr>
          <p:cNvPr id="241" name="Picture 238"/>
          <p:cNvPicPr/>
          <p:nvPr/>
        </p:nvPicPr>
        <p:blipFill>
          <a:blip r:embed="rId80"/>
          <a:stretch>
            <a:fillRect/>
          </a:stretch>
        </p:blipFill>
        <p:spPr bwMode="auto">
          <a:xfrm>
            <a:off x="3702960" y="3051360"/>
            <a:ext cx="6120" cy="45720"/>
          </a:xfrm>
          <a:prstGeom prst="rect">
            <a:avLst/>
          </a:prstGeom>
          <a:ln>
            <a:noFill/>
          </a:ln>
        </p:spPr>
      </p:pic>
      <p:pic>
        <p:nvPicPr>
          <p:cNvPr id="242" name="Picture 239"/>
          <p:cNvPicPr/>
          <p:nvPr/>
        </p:nvPicPr>
        <p:blipFill>
          <a:blip r:embed="rId79"/>
          <a:stretch>
            <a:fillRect/>
          </a:stretch>
        </p:blipFill>
        <p:spPr bwMode="auto">
          <a:xfrm>
            <a:off x="3702960" y="3097440"/>
            <a:ext cx="6120" cy="47160"/>
          </a:xfrm>
          <a:prstGeom prst="rect">
            <a:avLst/>
          </a:prstGeom>
          <a:ln>
            <a:noFill/>
          </a:ln>
        </p:spPr>
      </p:pic>
      <p:pic>
        <p:nvPicPr>
          <p:cNvPr id="243" name="Picture 240"/>
          <p:cNvPicPr/>
          <p:nvPr/>
        </p:nvPicPr>
        <p:blipFill>
          <a:blip r:embed="rId79"/>
          <a:stretch>
            <a:fillRect/>
          </a:stretch>
        </p:blipFill>
        <p:spPr bwMode="auto">
          <a:xfrm>
            <a:off x="3702960" y="3144960"/>
            <a:ext cx="6120" cy="45720"/>
          </a:xfrm>
          <a:prstGeom prst="rect">
            <a:avLst/>
          </a:prstGeom>
          <a:ln>
            <a:noFill/>
          </a:ln>
        </p:spPr>
      </p:pic>
      <p:pic>
        <p:nvPicPr>
          <p:cNvPr id="244" name="Picture 241"/>
          <p:cNvPicPr/>
          <p:nvPr/>
        </p:nvPicPr>
        <p:blipFill>
          <a:blip r:embed="rId80"/>
          <a:stretch>
            <a:fillRect/>
          </a:stretch>
        </p:blipFill>
        <p:spPr bwMode="auto">
          <a:xfrm>
            <a:off x="3702960" y="3191040"/>
            <a:ext cx="6120" cy="47160"/>
          </a:xfrm>
          <a:prstGeom prst="rect">
            <a:avLst/>
          </a:prstGeom>
          <a:ln>
            <a:noFill/>
          </a:ln>
        </p:spPr>
      </p:pic>
      <p:pic>
        <p:nvPicPr>
          <p:cNvPr id="245" name="Picture 242"/>
          <p:cNvPicPr/>
          <p:nvPr/>
        </p:nvPicPr>
        <p:blipFill>
          <a:blip r:embed="rId79"/>
          <a:stretch>
            <a:fillRect/>
          </a:stretch>
        </p:blipFill>
        <p:spPr bwMode="auto">
          <a:xfrm>
            <a:off x="3702960" y="3238560"/>
            <a:ext cx="6120" cy="45720"/>
          </a:xfrm>
          <a:prstGeom prst="rect">
            <a:avLst/>
          </a:prstGeom>
          <a:ln>
            <a:noFill/>
          </a:ln>
        </p:spPr>
      </p:pic>
      <p:pic>
        <p:nvPicPr>
          <p:cNvPr id="246" name="Picture 243"/>
          <p:cNvPicPr/>
          <p:nvPr/>
        </p:nvPicPr>
        <p:blipFill>
          <a:blip r:embed="rId79"/>
          <a:stretch>
            <a:fillRect/>
          </a:stretch>
        </p:blipFill>
        <p:spPr bwMode="auto">
          <a:xfrm>
            <a:off x="3702960" y="3284640"/>
            <a:ext cx="6120" cy="47160"/>
          </a:xfrm>
          <a:prstGeom prst="rect">
            <a:avLst/>
          </a:prstGeom>
          <a:ln>
            <a:noFill/>
          </a:ln>
        </p:spPr>
      </p:pic>
      <p:pic>
        <p:nvPicPr>
          <p:cNvPr id="247" name="Picture 244"/>
          <p:cNvPicPr/>
          <p:nvPr/>
        </p:nvPicPr>
        <p:blipFill>
          <a:blip r:embed="rId81"/>
          <a:stretch>
            <a:fillRect/>
          </a:stretch>
        </p:blipFill>
        <p:spPr bwMode="auto">
          <a:xfrm>
            <a:off x="3702960" y="3332160"/>
            <a:ext cx="6120" cy="12240"/>
          </a:xfrm>
          <a:prstGeom prst="rect">
            <a:avLst/>
          </a:prstGeom>
          <a:ln>
            <a:noFill/>
          </a:ln>
        </p:spPr>
      </p:pic>
      <p:pic>
        <p:nvPicPr>
          <p:cNvPr id="248" name="Picture 245"/>
          <p:cNvPicPr/>
          <p:nvPr/>
        </p:nvPicPr>
        <p:blipFill>
          <a:blip r:embed="rId82"/>
          <a:stretch>
            <a:fillRect/>
          </a:stretch>
        </p:blipFill>
        <p:spPr bwMode="auto">
          <a:xfrm>
            <a:off x="3702960" y="3345120"/>
            <a:ext cx="6120" cy="6120"/>
          </a:xfrm>
          <a:prstGeom prst="rect">
            <a:avLst/>
          </a:prstGeom>
          <a:ln>
            <a:noFill/>
          </a:ln>
        </p:spPr>
      </p:pic>
      <p:pic>
        <p:nvPicPr>
          <p:cNvPr id="249" name="Picture 246"/>
          <p:cNvPicPr/>
          <p:nvPr/>
        </p:nvPicPr>
        <p:blipFill>
          <a:blip r:embed="rId82"/>
          <a:stretch>
            <a:fillRect/>
          </a:stretch>
        </p:blipFill>
        <p:spPr bwMode="auto">
          <a:xfrm>
            <a:off x="3702960" y="3345120"/>
            <a:ext cx="6120" cy="6120"/>
          </a:xfrm>
          <a:prstGeom prst="rect">
            <a:avLst/>
          </a:prstGeom>
          <a:ln>
            <a:noFill/>
          </a:ln>
        </p:spPr>
      </p:pic>
      <p:pic>
        <p:nvPicPr>
          <p:cNvPr id="250" name="Picture 247"/>
          <p:cNvPicPr/>
          <p:nvPr/>
        </p:nvPicPr>
        <p:blipFill>
          <a:blip r:embed="rId6"/>
          <a:stretch>
            <a:fillRect/>
          </a:stretch>
        </p:blipFill>
        <p:spPr bwMode="auto">
          <a:xfrm>
            <a:off x="3709080" y="3345120"/>
            <a:ext cx="47160" cy="6120"/>
          </a:xfrm>
          <a:prstGeom prst="rect">
            <a:avLst/>
          </a:prstGeom>
          <a:ln>
            <a:noFill/>
          </a:ln>
        </p:spPr>
      </p:pic>
      <p:pic>
        <p:nvPicPr>
          <p:cNvPr id="251" name="Picture 248"/>
          <p:cNvPicPr/>
          <p:nvPr/>
        </p:nvPicPr>
        <p:blipFill>
          <a:blip r:embed="rId6"/>
          <a:stretch>
            <a:fillRect/>
          </a:stretch>
        </p:blipFill>
        <p:spPr bwMode="auto">
          <a:xfrm>
            <a:off x="3756960" y="3345120"/>
            <a:ext cx="45720" cy="6120"/>
          </a:xfrm>
          <a:prstGeom prst="rect">
            <a:avLst/>
          </a:prstGeom>
          <a:ln>
            <a:noFill/>
          </a:ln>
        </p:spPr>
      </p:pic>
      <p:pic>
        <p:nvPicPr>
          <p:cNvPr id="252" name="Picture 249"/>
          <p:cNvPicPr/>
          <p:nvPr/>
        </p:nvPicPr>
        <p:blipFill>
          <a:blip r:embed="rId6"/>
          <a:stretch>
            <a:fillRect/>
          </a:stretch>
        </p:blipFill>
        <p:spPr bwMode="auto">
          <a:xfrm>
            <a:off x="3802680" y="3345120"/>
            <a:ext cx="47160" cy="6120"/>
          </a:xfrm>
          <a:prstGeom prst="rect">
            <a:avLst/>
          </a:prstGeom>
          <a:ln>
            <a:noFill/>
          </a:ln>
        </p:spPr>
      </p:pic>
      <p:pic>
        <p:nvPicPr>
          <p:cNvPr id="253" name="Picture 250"/>
          <p:cNvPicPr/>
          <p:nvPr/>
        </p:nvPicPr>
        <p:blipFill>
          <a:blip r:embed="rId6"/>
          <a:stretch>
            <a:fillRect/>
          </a:stretch>
        </p:blipFill>
        <p:spPr bwMode="auto">
          <a:xfrm>
            <a:off x="3850560" y="3345120"/>
            <a:ext cx="47160" cy="6120"/>
          </a:xfrm>
          <a:prstGeom prst="rect">
            <a:avLst/>
          </a:prstGeom>
          <a:ln>
            <a:noFill/>
          </a:ln>
        </p:spPr>
      </p:pic>
      <p:pic>
        <p:nvPicPr>
          <p:cNvPr id="254" name="Picture 251"/>
          <p:cNvPicPr/>
          <p:nvPr/>
        </p:nvPicPr>
        <p:blipFill>
          <a:blip r:embed="rId6"/>
          <a:stretch>
            <a:fillRect/>
          </a:stretch>
        </p:blipFill>
        <p:spPr bwMode="auto">
          <a:xfrm>
            <a:off x="3898080" y="3345120"/>
            <a:ext cx="45720" cy="6120"/>
          </a:xfrm>
          <a:prstGeom prst="rect">
            <a:avLst/>
          </a:prstGeom>
          <a:ln>
            <a:noFill/>
          </a:ln>
        </p:spPr>
      </p:pic>
      <p:pic>
        <p:nvPicPr>
          <p:cNvPr id="255" name="Picture 252"/>
          <p:cNvPicPr/>
          <p:nvPr/>
        </p:nvPicPr>
        <p:blipFill>
          <a:blip r:embed="rId6"/>
          <a:stretch>
            <a:fillRect/>
          </a:stretch>
        </p:blipFill>
        <p:spPr bwMode="auto">
          <a:xfrm>
            <a:off x="3944160" y="3345120"/>
            <a:ext cx="47160" cy="6120"/>
          </a:xfrm>
          <a:prstGeom prst="rect">
            <a:avLst/>
          </a:prstGeom>
          <a:ln>
            <a:noFill/>
          </a:ln>
        </p:spPr>
      </p:pic>
      <p:pic>
        <p:nvPicPr>
          <p:cNvPr id="256" name="Picture 253"/>
          <p:cNvPicPr/>
          <p:nvPr/>
        </p:nvPicPr>
        <p:blipFill>
          <a:blip r:embed="rId6"/>
          <a:stretch>
            <a:fillRect/>
          </a:stretch>
        </p:blipFill>
        <p:spPr bwMode="auto">
          <a:xfrm>
            <a:off x="3991680" y="3345120"/>
            <a:ext cx="47160" cy="6120"/>
          </a:xfrm>
          <a:prstGeom prst="rect">
            <a:avLst/>
          </a:prstGeom>
          <a:ln>
            <a:noFill/>
          </a:ln>
        </p:spPr>
      </p:pic>
      <p:pic>
        <p:nvPicPr>
          <p:cNvPr id="257" name="Picture 254"/>
          <p:cNvPicPr/>
          <p:nvPr/>
        </p:nvPicPr>
        <p:blipFill>
          <a:blip r:embed="rId6"/>
          <a:stretch>
            <a:fillRect/>
          </a:stretch>
        </p:blipFill>
        <p:spPr bwMode="auto">
          <a:xfrm>
            <a:off x="4039200" y="3345120"/>
            <a:ext cx="45720" cy="6120"/>
          </a:xfrm>
          <a:prstGeom prst="rect">
            <a:avLst/>
          </a:prstGeom>
          <a:ln>
            <a:noFill/>
          </a:ln>
        </p:spPr>
      </p:pic>
      <p:pic>
        <p:nvPicPr>
          <p:cNvPr id="258" name="Picture 255"/>
          <p:cNvPicPr/>
          <p:nvPr/>
        </p:nvPicPr>
        <p:blipFill>
          <a:blip r:embed="rId6"/>
          <a:stretch>
            <a:fillRect/>
          </a:stretch>
        </p:blipFill>
        <p:spPr bwMode="auto">
          <a:xfrm>
            <a:off x="4085280" y="3345120"/>
            <a:ext cx="47160" cy="6120"/>
          </a:xfrm>
          <a:prstGeom prst="rect">
            <a:avLst/>
          </a:prstGeom>
          <a:ln>
            <a:noFill/>
          </a:ln>
        </p:spPr>
      </p:pic>
      <p:pic>
        <p:nvPicPr>
          <p:cNvPr id="259" name="Picture 256"/>
          <p:cNvPicPr/>
          <p:nvPr/>
        </p:nvPicPr>
        <p:blipFill>
          <a:blip r:embed="rId6"/>
          <a:stretch>
            <a:fillRect/>
          </a:stretch>
        </p:blipFill>
        <p:spPr bwMode="auto">
          <a:xfrm>
            <a:off x="4133160" y="3345120"/>
            <a:ext cx="45720" cy="6120"/>
          </a:xfrm>
          <a:prstGeom prst="rect">
            <a:avLst/>
          </a:prstGeom>
          <a:ln>
            <a:noFill/>
          </a:ln>
        </p:spPr>
      </p:pic>
      <p:pic>
        <p:nvPicPr>
          <p:cNvPr id="260" name="Picture 257"/>
          <p:cNvPicPr/>
          <p:nvPr/>
        </p:nvPicPr>
        <p:blipFill>
          <a:blip r:embed="rId6"/>
          <a:stretch>
            <a:fillRect/>
          </a:stretch>
        </p:blipFill>
        <p:spPr bwMode="auto">
          <a:xfrm>
            <a:off x="4179240" y="3345120"/>
            <a:ext cx="47160" cy="6120"/>
          </a:xfrm>
          <a:prstGeom prst="rect">
            <a:avLst/>
          </a:prstGeom>
          <a:ln>
            <a:noFill/>
          </a:ln>
        </p:spPr>
      </p:pic>
      <p:pic>
        <p:nvPicPr>
          <p:cNvPr id="261" name="Picture 258"/>
          <p:cNvPicPr/>
          <p:nvPr/>
        </p:nvPicPr>
        <p:blipFill>
          <a:blip r:embed="rId6"/>
          <a:stretch>
            <a:fillRect/>
          </a:stretch>
        </p:blipFill>
        <p:spPr bwMode="auto">
          <a:xfrm>
            <a:off x="4226760" y="3345120"/>
            <a:ext cx="47160" cy="6120"/>
          </a:xfrm>
          <a:prstGeom prst="rect">
            <a:avLst/>
          </a:prstGeom>
          <a:ln>
            <a:noFill/>
          </a:ln>
        </p:spPr>
      </p:pic>
      <p:pic>
        <p:nvPicPr>
          <p:cNvPr id="262" name="Picture 259"/>
          <p:cNvPicPr/>
          <p:nvPr/>
        </p:nvPicPr>
        <p:blipFill>
          <a:blip r:embed="rId6"/>
          <a:stretch>
            <a:fillRect/>
          </a:stretch>
        </p:blipFill>
        <p:spPr bwMode="auto">
          <a:xfrm>
            <a:off x="4274280" y="3345120"/>
            <a:ext cx="45720" cy="6120"/>
          </a:xfrm>
          <a:prstGeom prst="rect">
            <a:avLst/>
          </a:prstGeom>
          <a:ln>
            <a:noFill/>
          </a:ln>
        </p:spPr>
      </p:pic>
      <p:pic>
        <p:nvPicPr>
          <p:cNvPr id="263" name="Picture 260"/>
          <p:cNvPicPr/>
          <p:nvPr/>
        </p:nvPicPr>
        <p:blipFill>
          <a:blip r:embed="rId6"/>
          <a:stretch>
            <a:fillRect/>
          </a:stretch>
        </p:blipFill>
        <p:spPr bwMode="auto">
          <a:xfrm>
            <a:off x="4320360" y="3345120"/>
            <a:ext cx="47160" cy="6120"/>
          </a:xfrm>
          <a:prstGeom prst="rect">
            <a:avLst/>
          </a:prstGeom>
          <a:ln>
            <a:noFill/>
          </a:ln>
        </p:spPr>
      </p:pic>
      <p:pic>
        <p:nvPicPr>
          <p:cNvPr id="264" name="Picture 261"/>
          <p:cNvPicPr/>
          <p:nvPr/>
        </p:nvPicPr>
        <p:blipFill>
          <a:blip r:embed="rId6"/>
          <a:stretch>
            <a:fillRect/>
          </a:stretch>
        </p:blipFill>
        <p:spPr bwMode="auto">
          <a:xfrm>
            <a:off x="4367880" y="3345120"/>
            <a:ext cx="47160" cy="6120"/>
          </a:xfrm>
          <a:prstGeom prst="rect">
            <a:avLst/>
          </a:prstGeom>
          <a:ln>
            <a:noFill/>
          </a:ln>
        </p:spPr>
      </p:pic>
      <p:pic>
        <p:nvPicPr>
          <p:cNvPr id="265" name="Picture 262"/>
          <p:cNvPicPr/>
          <p:nvPr/>
        </p:nvPicPr>
        <p:blipFill>
          <a:blip r:embed="rId6"/>
          <a:stretch>
            <a:fillRect/>
          </a:stretch>
        </p:blipFill>
        <p:spPr bwMode="auto">
          <a:xfrm>
            <a:off x="4415760" y="3345120"/>
            <a:ext cx="45720" cy="6120"/>
          </a:xfrm>
          <a:prstGeom prst="rect">
            <a:avLst/>
          </a:prstGeom>
          <a:ln>
            <a:noFill/>
          </a:ln>
        </p:spPr>
      </p:pic>
      <p:pic>
        <p:nvPicPr>
          <p:cNvPr id="266" name="Picture 263"/>
          <p:cNvPicPr/>
          <p:nvPr/>
        </p:nvPicPr>
        <p:blipFill>
          <a:blip r:embed="rId6"/>
          <a:stretch>
            <a:fillRect/>
          </a:stretch>
        </p:blipFill>
        <p:spPr bwMode="auto">
          <a:xfrm>
            <a:off x="4461480" y="3345120"/>
            <a:ext cx="47160" cy="6120"/>
          </a:xfrm>
          <a:prstGeom prst="rect">
            <a:avLst/>
          </a:prstGeom>
          <a:ln>
            <a:noFill/>
          </a:ln>
        </p:spPr>
      </p:pic>
      <p:pic>
        <p:nvPicPr>
          <p:cNvPr id="267" name="Picture 264"/>
          <p:cNvPicPr/>
          <p:nvPr/>
        </p:nvPicPr>
        <p:blipFill>
          <a:blip r:embed="rId6"/>
          <a:stretch>
            <a:fillRect/>
          </a:stretch>
        </p:blipFill>
        <p:spPr bwMode="auto">
          <a:xfrm>
            <a:off x="4509360" y="3345120"/>
            <a:ext cx="47160" cy="6120"/>
          </a:xfrm>
          <a:prstGeom prst="rect">
            <a:avLst/>
          </a:prstGeom>
          <a:ln>
            <a:noFill/>
          </a:ln>
        </p:spPr>
      </p:pic>
      <p:pic>
        <p:nvPicPr>
          <p:cNvPr id="268" name="Picture 265"/>
          <p:cNvPicPr/>
          <p:nvPr/>
        </p:nvPicPr>
        <p:blipFill>
          <a:blip r:embed="rId6"/>
          <a:stretch>
            <a:fillRect/>
          </a:stretch>
        </p:blipFill>
        <p:spPr bwMode="auto">
          <a:xfrm>
            <a:off x="4556880" y="3345120"/>
            <a:ext cx="45720" cy="6120"/>
          </a:xfrm>
          <a:prstGeom prst="rect">
            <a:avLst/>
          </a:prstGeom>
          <a:ln>
            <a:noFill/>
          </a:ln>
        </p:spPr>
      </p:pic>
      <p:pic>
        <p:nvPicPr>
          <p:cNvPr id="269" name="Picture 266"/>
          <p:cNvPicPr/>
          <p:nvPr/>
        </p:nvPicPr>
        <p:blipFill>
          <a:blip r:embed="rId6"/>
          <a:stretch>
            <a:fillRect/>
          </a:stretch>
        </p:blipFill>
        <p:spPr bwMode="auto">
          <a:xfrm>
            <a:off x="4602960" y="3345120"/>
            <a:ext cx="47160" cy="6120"/>
          </a:xfrm>
          <a:prstGeom prst="rect">
            <a:avLst/>
          </a:prstGeom>
          <a:ln>
            <a:noFill/>
          </a:ln>
        </p:spPr>
      </p:pic>
      <p:pic>
        <p:nvPicPr>
          <p:cNvPr id="270" name="Picture 267"/>
          <p:cNvPicPr/>
          <p:nvPr/>
        </p:nvPicPr>
        <p:blipFill>
          <a:blip r:embed="rId6"/>
          <a:stretch>
            <a:fillRect/>
          </a:stretch>
        </p:blipFill>
        <p:spPr bwMode="auto">
          <a:xfrm>
            <a:off x="4650480" y="3345120"/>
            <a:ext cx="45720" cy="6120"/>
          </a:xfrm>
          <a:prstGeom prst="rect">
            <a:avLst/>
          </a:prstGeom>
          <a:ln>
            <a:noFill/>
          </a:ln>
        </p:spPr>
      </p:pic>
      <p:pic>
        <p:nvPicPr>
          <p:cNvPr id="271" name="Picture 268"/>
          <p:cNvPicPr/>
          <p:nvPr/>
        </p:nvPicPr>
        <p:blipFill>
          <a:blip r:embed="rId6"/>
          <a:stretch>
            <a:fillRect/>
          </a:stretch>
        </p:blipFill>
        <p:spPr bwMode="auto">
          <a:xfrm>
            <a:off x="4696560" y="3345120"/>
            <a:ext cx="47160" cy="6120"/>
          </a:xfrm>
          <a:prstGeom prst="rect">
            <a:avLst/>
          </a:prstGeom>
          <a:ln>
            <a:noFill/>
          </a:ln>
        </p:spPr>
      </p:pic>
      <p:pic>
        <p:nvPicPr>
          <p:cNvPr id="272" name="Picture 269"/>
          <p:cNvPicPr/>
          <p:nvPr/>
        </p:nvPicPr>
        <p:blipFill>
          <a:blip r:embed="rId83"/>
          <a:stretch>
            <a:fillRect/>
          </a:stretch>
        </p:blipFill>
        <p:spPr bwMode="auto">
          <a:xfrm>
            <a:off x="4744080" y="3345120"/>
            <a:ext cx="1080" cy="6120"/>
          </a:xfrm>
          <a:prstGeom prst="rect">
            <a:avLst/>
          </a:prstGeom>
          <a:ln>
            <a:noFill/>
          </a:ln>
        </p:spPr>
      </p:pic>
      <p:sp>
        <p:nvSpPr>
          <p:cNvPr id="273" name="CustomShape 78"/>
          <p:cNvSpPr/>
          <p:nvPr/>
        </p:nvSpPr>
        <p:spPr bwMode="auto">
          <a:xfrm>
            <a:off x="4745880" y="3003480"/>
            <a:ext cx="6120" cy="340920"/>
          </a:xfrm>
          <a:prstGeom prst="rect">
            <a:avLst/>
          </a:prstGeom>
          <a:solidFill>
            <a:srgbClr val="000000"/>
          </a:solidFill>
          <a:ln>
            <a:noFill/>
          </a:ln>
        </p:spPr>
        <p:style>
          <a:lnRef idx="0">
            <a:srgbClr val="FFFFFF"/>
          </a:lnRef>
          <a:fillRef idx="0">
            <a:srgbClr val="FFFFFF"/>
          </a:fillRef>
          <a:effectRef idx="0">
            <a:srgbClr val="FFFFFF"/>
          </a:effectRef>
          <a:fontRef idx="minor"/>
        </p:style>
      </p:sp>
      <p:pic>
        <p:nvPicPr>
          <p:cNvPr id="274" name="Picture 271"/>
          <p:cNvPicPr/>
          <p:nvPr/>
        </p:nvPicPr>
        <p:blipFill>
          <a:blip r:embed="rId84"/>
          <a:stretch>
            <a:fillRect/>
          </a:stretch>
        </p:blipFill>
        <p:spPr bwMode="auto">
          <a:xfrm>
            <a:off x="4745880" y="3345120"/>
            <a:ext cx="6120" cy="6120"/>
          </a:xfrm>
          <a:prstGeom prst="rect">
            <a:avLst/>
          </a:prstGeom>
          <a:ln>
            <a:noFill/>
          </a:ln>
        </p:spPr>
      </p:pic>
      <p:pic>
        <p:nvPicPr>
          <p:cNvPr id="275" name="Picture 272"/>
          <p:cNvPicPr/>
          <p:nvPr/>
        </p:nvPicPr>
        <p:blipFill>
          <a:blip r:embed="rId85"/>
          <a:stretch>
            <a:fillRect/>
          </a:stretch>
        </p:blipFill>
        <p:spPr bwMode="auto">
          <a:xfrm>
            <a:off x="4752000" y="3345120"/>
            <a:ext cx="45720" cy="6120"/>
          </a:xfrm>
          <a:prstGeom prst="rect">
            <a:avLst/>
          </a:prstGeom>
          <a:ln>
            <a:noFill/>
          </a:ln>
        </p:spPr>
      </p:pic>
      <p:pic>
        <p:nvPicPr>
          <p:cNvPr id="276" name="Picture 273"/>
          <p:cNvPicPr/>
          <p:nvPr/>
        </p:nvPicPr>
        <p:blipFill>
          <a:blip r:embed="rId85"/>
          <a:stretch>
            <a:fillRect/>
          </a:stretch>
        </p:blipFill>
        <p:spPr bwMode="auto">
          <a:xfrm>
            <a:off x="4798080" y="3345120"/>
            <a:ext cx="47160" cy="6120"/>
          </a:xfrm>
          <a:prstGeom prst="rect">
            <a:avLst/>
          </a:prstGeom>
          <a:ln>
            <a:noFill/>
          </a:ln>
        </p:spPr>
      </p:pic>
      <p:pic>
        <p:nvPicPr>
          <p:cNvPr id="277" name="Picture 274"/>
          <p:cNvPicPr/>
          <p:nvPr/>
        </p:nvPicPr>
        <p:blipFill>
          <a:blip r:embed="rId85"/>
          <a:stretch>
            <a:fillRect/>
          </a:stretch>
        </p:blipFill>
        <p:spPr bwMode="auto">
          <a:xfrm>
            <a:off x="4845960" y="3345120"/>
            <a:ext cx="47160" cy="6120"/>
          </a:xfrm>
          <a:prstGeom prst="rect">
            <a:avLst/>
          </a:prstGeom>
          <a:ln>
            <a:noFill/>
          </a:ln>
        </p:spPr>
      </p:pic>
      <p:pic>
        <p:nvPicPr>
          <p:cNvPr id="278" name="Picture 275"/>
          <p:cNvPicPr/>
          <p:nvPr/>
        </p:nvPicPr>
        <p:blipFill>
          <a:blip r:embed="rId85"/>
          <a:stretch>
            <a:fillRect/>
          </a:stretch>
        </p:blipFill>
        <p:spPr bwMode="auto">
          <a:xfrm>
            <a:off x="4893480" y="3345120"/>
            <a:ext cx="45720" cy="6120"/>
          </a:xfrm>
          <a:prstGeom prst="rect">
            <a:avLst/>
          </a:prstGeom>
          <a:ln>
            <a:noFill/>
          </a:ln>
        </p:spPr>
      </p:pic>
      <p:pic>
        <p:nvPicPr>
          <p:cNvPr id="279" name="Picture 276"/>
          <p:cNvPicPr/>
          <p:nvPr/>
        </p:nvPicPr>
        <p:blipFill>
          <a:blip r:embed="rId85"/>
          <a:stretch>
            <a:fillRect/>
          </a:stretch>
        </p:blipFill>
        <p:spPr bwMode="auto">
          <a:xfrm>
            <a:off x="4939560" y="3345120"/>
            <a:ext cx="47160" cy="6120"/>
          </a:xfrm>
          <a:prstGeom prst="rect">
            <a:avLst/>
          </a:prstGeom>
          <a:ln>
            <a:noFill/>
          </a:ln>
        </p:spPr>
      </p:pic>
      <p:pic>
        <p:nvPicPr>
          <p:cNvPr id="280" name="Picture 277"/>
          <p:cNvPicPr/>
          <p:nvPr/>
        </p:nvPicPr>
        <p:blipFill>
          <a:blip r:embed="rId85"/>
          <a:stretch>
            <a:fillRect/>
          </a:stretch>
        </p:blipFill>
        <p:spPr bwMode="auto">
          <a:xfrm>
            <a:off x="4987080" y="3345120"/>
            <a:ext cx="47160" cy="6120"/>
          </a:xfrm>
          <a:prstGeom prst="rect">
            <a:avLst/>
          </a:prstGeom>
          <a:ln>
            <a:noFill/>
          </a:ln>
        </p:spPr>
      </p:pic>
      <p:pic>
        <p:nvPicPr>
          <p:cNvPr id="281" name="Picture 278"/>
          <p:cNvPicPr/>
          <p:nvPr/>
        </p:nvPicPr>
        <p:blipFill>
          <a:blip r:embed="rId86"/>
          <a:stretch>
            <a:fillRect/>
          </a:stretch>
        </p:blipFill>
        <p:spPr bwMode="auto">
          <a:xfrm>
            <a:off x="5034600" y="3345120"/>
            <a:ext cx="45720" cy="6120"/>
          </a:xfrm>
          <a:prstGeom prst="rect">
            <a:avLst/>
          </a:prstGeom>
          <a:ln>
            <a:noFill/>
          </a:ln>
        </p:spPr>
      </p:pic>
      <p:pic>
        <p:nvPicPr>
          <p:cNvPr id="282" name="Picture 279"/>
          <p:cNvPicPr/>
          <p:nvPr/>
        </p:nvPicPr>
        <p:blipFill>
          <a:blip r:embed="rId87"/>
          <a:stretch>
            <a:fillRect/>
          </a:stretch>
        </p:blipFill>
        <p:spPr bwMode="auto">
          <a:xfrm>
            <a:off x="5080680" y="3345120"/>
            <a:ext cx="26640" cy="6120"/>
          </a:xfrm>
          <a:prstGeom prst="rect">
            <a:avLst/>
          </a:prstGeom>
          <a:ln>
            <a:noFill/>
          </a:ln>
        </p:spPr>
      </p:pic>
      <p:pic>
        <p:nvPicPr>
          <p:cNvPr id="283" name="Picture 280"/>
          <p:cNvPicPr/>
          <p:nvPr/>
        </p:nvPicPr>
        <p:blipFill>
          <a:blip r:embed="rId88"/>
          <a:stretch>
            <a:fillRect/>
          </a:stretch>
        </p:blipFill>
        <p:spPr bwMode="auto">
          <a:xfrm>
            <a:off x="5107680" y="3345120"/>
            <a:ext cx="6120" cy="6120"/>
          </a:xfrm>
          <a:prstGeom prst="rect">
            <a:avLst/>
          </a:prstGeom>
          <a:ln>
            <a:noFill/>
          </a:ln>
        </p:spPr>
      </p:pic>
      <p:pic>
        <p:nvPicPr>
          <p:cNvPr id="284" name="Picture 281"/>
          <p:cNvPicPr/>
          <p:nvPr/>
        </p:nvPicPr>
        <p:blipFill>
          <a:blip r:embed="rId89"/>
          <a:stretch>
            <a:fillRect/>
          </a:stretch>
        </p:blipFill>
        <p:spPr bwMode="auto">
          <a:xfrm>
            <a:off x="5114160" y="3345120"/>
            <a:ext cx="45720" cy="6120"/>
          </a:xfrm>
          <a:prstGeom prst="rect">
            <a:avLst/>
          </a:prstGeom>
          <a:ln>
            <a:noFill/>
          </a:ln>
        </p:spPr>
      </p:pic>
      <p:pic>
        <p:nvPicPr>
          <p:cNvPr id="285" name="Picture 282"/>
          <p:cNvPicPr/>
          <p:nvPr/>
        </p:nvPicPr>
        <p:blipFill>
          <a:blip r:embed="rId89"/>
          <a:stretch>
            <a:fillRect/>
          </a:stretch>
        </p:blipFill>
        <p:spPr bwMode="auto">
          <a:xfrm>
            <a:off x="5160240" y="3345120"/>
            <a:ext cx="47160" cy="6120"/>
          </a:xfrm>
          <a:prstGeom prst="rect">
            <a:avLst/>
          </a:prstGeom>
          <a:ln>
            <a:noFill/>
          </a:ln>
        </p:spPr>
      </p:pic>
      <p:pic>
        <p:nvPicPr>
          <p:cNvPr id="286" name="Picture 283"/>
          <p:cNvPicPr/>
          <p:nvPr/>
        </p:nvPicPr>
        <p:blipFill>
          <a:blip r:embed="rId89"/>
          <a:stretch>
            <a:fillRect/>
          </a:stretch>
        </p:blipFill>
        <p:spPr bwMode="auto">
          <a:xfrm>
            <a:off x="5207760" y="3345120"/>
            <a:ext cx="47160" cy="6120"/>
          </a:xfrm>
          <a:prstGeom prst="rect">
            <a:avLst/>
          </a:prstGeom>
          <a:ln>
            <a:noFill/>
          </a:ln>
        </p:spPr>
      </p:pic>
      <p:pic>
        <p:nvPicPr>
          <p:cNvPr id="287" name="Picture 284"/>
          <p:cNvPicPr/>
          <p:nvPr/>
        </p:nvPicPr>
        <p:blipFill>
          <a:blip r:embed="rId89"/>
          <a:stretch>
            <a:fillRect/>
          </a:stretch>
        </p:blipFill>
        <p:spPr bwMode="auto">
          <a:xfrm>
            <a:off x="5255280" y="3345120"/>
            <a:ext cx="45720" cy="6120"/>
          </a:xfrm>
          <a:prstGeom prst="rect">
            <a:avLst/>
          </a:prstGeom>
          <a:ln>
            <a:noFill/>
          </a:ln>
        </p:spPr>
      </p:pic>
      <p:pic>
        <p:nvPicPr>
          <p:cNvPr id="288" name="Picture 285"/>
          <p:cNvPicPr/>
          <p:nvPr/>
        </p:nvPicPr>
        <p:blipFill>
          <a:blip r:embed="rId89"/>
          <a:stretch>
            <a:fillRect/>
          </a:stretch>
        </p:blipFill>
        <p:spPr bwMode="auto">
          <a:xfrm>
            <a:off x="5301360" y="3345120"/>
            <a:ext cx="47160" cy="6120"/>
          </a:xfrm>
          <a:prstGeom prst="rect">
            <a:avLst/>
          </a:prstGeom>
          <a:ln>
            <a:noFill/>
          </a:ln>
        </p:spPr>
      </p:pic>
      <p:pic>
        <p:nvPicPr>
          <p:cNvPr id="289" name="Picture 286"/>
          <p:cNvPicPr/>
          <p:nvPr/>
        </p:nvPicPr>
        <p:blipFill>
          <a:blip r:embed="rId89"/>
          <a:stretch>
            <a:fillRect/>
          </a:stretch>
        </p:blipFill>
        <p:spPr bwMode="auto">
          <a:xfrm>
            <a:off x="5349240" y="3345120"/>
            <a:ext cx="45720" cy="6120"/>
          </a:xfrm>
          <a:prstGeom prst="rect">
            <a:avLst/>
          </a:prstGeom>
          <a:ln>
            <a:noFill/>
          </a:ln>
        </p:spPr>
      </p:pic>
      <p:pic>
        <p:nvPicPr>
          <p:cNvPr id="290" name="Picture 287"/>
          <p:cNvPicPr/>
          <p:nvPr/>
        </p:nvPicPr>
        <p:blipFill>
          <a:blip r:embed="rId89"/>
          <a:stretch>
            <a:fillRect/>
          </a:stretch>
        </p:blipFill>
        <p:spPr bwMode="auto">
          <a:xfrm>
            <a:off x="5394960" y="3345120"/>
            <a:ext cx="47160" cy="6120"/>
          </a:xfrm>
          <a:prstGeom prst="rect">
            <a:avLst/>
          </a:prstGeom>
          <a:ln>
            <a:noFill/>
          </a:ln>
        </p:spPr>
      </p:pic>
      <p:pic>
        <p:nvPicPr>
          <p:cNvPr id="291" name="Picture 288"/>
          <p:cNvPicPr/>
          <p:nvPr/>
        </p:nvPicPr>
        <p:blipFill>
          <a:blip r:embed="rId90"/>
          <a:stretch>
            <a:fillRect/>
          </a:stretch>
        </p:blipFill>
        <p:spPr bwMode="auto">
          <a:xfrm>
            <a:off x="5442840" y="3345120"/>
            <a:ext cx="47160" cy="6120"/>
          </a:xfrm>
          <a:prstGeom prst="rect">
            <a:avLst/>
          </a:prstGeom>
          <a:ln>
            <a:noFill/>
          </a:ln>
        </p:spPr>
      </p:pic>
      <p:pic>
        <p:nvPicPr>
          <p:cNvPr id="292" name="Picture 289"/>
          <p:cNvPicPr/>
          <p:nvPr/>
        </p:nvPicPr>
        <p:blipFill>
          <a:blip r:embed="rId89"/>
          <a:stretch>
            <a:fillRect/>
          </a:stretch>
        </p:blipFill>
        <p:spPr bwMode="auto">
          <a:xfrm>
            <a:off x="5490360" y="3345120"/>
            <a:ext cx="45720" cy="6120"/>
          </a:xfrm>
          <a:prstGeom prst="rect">
            <a:avLst/>
          </a:prstGeom>
          <a:ln>
            <a:noFill/>
          </a:ln>
        </p:spPr>
      </p:pic>
      <p:pic>
        <p:nvPicPr>
          <p:cNvPr id="293" name="Picture 290"/>
          <p:cNvPicPr/>
          <p:nvPr/>
        </p:nvPicPr>
        <p:blipFill>
          <a:blip r:embed="rId89"/>
          <a:stretch>
            <a:fillRect/>
          </a:stretch>
        </p:blipFill>
        <p:spPr bwMode="auto">
          <a:xfrm>
            <a:off x="5536440" y="3345120"/>
            <a:ext cx="47160" cy="6120"/>
          </a:xfrm>
          <a:prstGeom prst="rect">
            <a:avLst/>
          </a:prstGeom>
          <a:ln>
            <a:noFill/>
          </a:ln>
        </p:spPr>
      </p:pic>
      <p:pic>
        <p:nvPicPr>
          <p:cNvPr id="294" name="Picture 291"/>
          <p:cNvPicPr/>
          <p:nvPr/>
        </p:nvPicPr>
        <p:blipFill>
          <a:blip r:embed="rId90"/>
          <a:stretch>
            <a:fillRect/>
          </a:stretch>
        </p:blipFill>
        <p:spPr bwMode="auto">
          <a:xfrm>
            <a:off x="5583960" y="3345120"/>
            <a:ext cx="47160" cy="6120"/>
          </a:xfrm>
          <a:prstGeom prst="rect">
            <a:avLst/>
          </a:prstGeom>
          <a:ln>
            <a:noFill/>
          </a:ln>
        </p:spPr>
      </p:pic>
      <p:pic>
        <p:nvPicPr>
          <p:cNvPr id="295" name="Picture 292"/>
          <p:cNvPicPr/>
          <p:nvPr/>
        </p:nvPicPr>
        <p:blipFill>
          <a:blip r:embed="rId89"/>
          <a:stretch>
            <a:fillRect/>
          </a:stretch>
        </p:blipFill>
        <p:spPr bwMode="auto">
          <a:xfrm>
            <a:off x="5631480" y="3345120"/>
            <a:ext cx="45720" cy="6120"/>
          </a:xfrm>
          <a:prstGeom prst="rect">
            <a:avLst/>
          </a:prstGeom>
          <a:ln>
            <a:noFill/>
          </a:ln>
        </p:spPr>
      </p:pic>
      <p:pic>
        <p:nvPicPr>
          <p:cNvPr id="296" name="Picture 293"/>
          <p:cNvPicPr/>
          <p:nvPr/>
        </p:nvPicPr>
        <p:blipFill>
          <a:blip r:embed="rId89"/>
          <a:stretch>
            <a:fillRect/>
          </a:stretch>
        </p:blipFill>
        <p:spPr bwMode="auto">
          <a:xfrm>
            <a:off x="5677560" y="3345120"/>
            <a:ext cx="47160" cy="6120"/>
          </a:xfrm>
          <a:prstGeom prst="rect">
            <a:avLst/>
          </a:prstGeom>
          <a:ln>
            <a:noFill/>
          </a:ln>
        </p:spPr>
      </p:pic>
      <p:pic>
        <p:nvPicPr>
          <p:cNvPr id="297" name="Picture 294"/>
          <p:cNvPicPr/>
          <p:nvPr/>
        </p:nvPicPr>
        <p:blipFill>
          <a:blip r:embed="rId89"/>
          <a:stretch>
            <a:fillRect/>
          </a:stretch>
        </p:blipFill>
        <p:spPr bwMode="auto">
          <a:xfrm>
            <a:off x="5725440" y="3345120"/>
            <a:ext cx="47160" cy="6120"/>
          </a:xfrm>
          <a:prstGeom prst="rect">
            <a:avLst/>
          </a:prstGeom>
          <a:ln>
            <a:noFill/>
          </a:ln>
        </p:spPr>
      </p:pic>
      <p:pic>
        <p:nvPicPr>
          <p:cNvPr id="298" name="Picture 295"/>
          <p:cNvPicPr/>
          <p:nvPr/>
        </p:nvPicPr>
        <p:blipFill>
          <a:blip r:embed="rId89"/>
          <a:stretch>
            <a:fillRect/>
          </a:stretch>
        </p:blipFill>
        <p:spPr bwMode="auto">
          <a:xfrm>
            <a:off x="5772960" y="3345120"/>
            <a:ext cx="45720" cy="6120"/>
          </a:xfrm>
          <a:prstGeom prst="rect">
            <a:avLst/>
          </a:prstGeom>
          <a:ln>
            <a:noFill/>
          </a:ln>
        </p:spPr>
      </p:pic>
      <p:pic>
        <p:nvPicPr>
          <p:cNvPr id="299" name="Picture 296"/>
          <p:cNvPicPr/>
          <p:nvPr/>
        </p:nvPicPr>
        <p:blipFill>
          <a:blip r:embed="rId89"/>
          <a:stretch>
            <a:fillRect/>
          </a:stretch>
        </p:blipFill>
        <p:spPr bwMode="auto">
          <a:xfrm>
            <a:off x="5819039" y="3345120"/>
            <a:ext cx="47160" cy="6120"/>
          </a:xfrm>
          <a:prstGeom prst="rect">
            <a:avLst/>
          </a:prstGeom>
          <a:ln>
            <a:noFill/>
          </a:ln>
        </p:spPr>
      </p:pic>
      <p:pic>
        <p:nvPicPr>
          <p:cNvPr id="300" name="Picture 297"/>
          <p:cNvPicPr/>
          <p:nvPr/>
        </p:nvPicPr>
        <p:blipFill>
          <a:blip r:embed="rId89"/>
          <a:stretch>
            <a:fillRect/>
          </a:stretch>
        </p:blipFill>
        <p:spPr bwMode="auto">
          <a:xfrm>
            <a:off x="5866560" y="3345120"/>
            <a:ext cx="45720" cy="6120"/>
          </a:xfrm>
          <a:prstGeom prst="rect">
            <a:avLst/>
          </a:prstGeom>
          <a:ln>
            <a:noFill/>
          </a:ln>
        </p:spPr>
      </p:pic>
      <p:pic>
        <p:nvPicPr>
          <p:cNvPr id="301" name="Picture 298"/>
          <p:cNvPicPr/>
          <p:nvPr/>
        </p:nvPicPr>
        <p:blipFill>
          <a:blip r:embed="rId90"/>
          <a:stretch>
            <a:fillRect/>
          </a:stretch>
        </p:blipFill>
        <p:spPr bwMode="auto">
          <a:xfrm>
            <a:off x="5912640" y="3345120"/>
            <a:ext cx="47160" cy="6120"/>
          </a:xfrm>
          <a:prstGeom prst="rect">
            <a:avLst/>
          </a:prstGeom>
          <a:ln>
            <a:noFill/>
          </a:ln>
        </p:spPr>
      </p:pic>
      <p:pic>
        <p:nvPicPr>
          <p:cNvPr id="302" name="Picture 299"/>
          <p:cNvPicPr/>
          <p:nvPr/>
        </p:nvPicPr>
        <p:blipFill>
          <a:blip r:embed="rId89"/>
          <a:stretch>
            <a:fillRect/>
          </a:stretch>
        </p:blipFill>
        <p:spPr bwMode="auto">
          <a:xfrm>
            <a:off x="5960160" y="3345120"/>
            <a:ext cx="47160" cy="6120"/>
          </a:xfrm>
          <a:prstGeom prst="rect">
            <a:avLst/>
          </a:prstGeom>
          <a:ln>
            <a:noFill/>
          </a:ln>
        </p:spPr>
      </p:pic>
      <p:pic>
        <p:nvPicPr>
          <p:cNvPr id="303" name="Picture 300"/>
          <p:cNvPicPr/>
          <p:nvPr/>
        </p:nvPicPr>
        <p:blipFill>
          <a:blip r:embed="rId89"/>
          <a:stretch>
            <a:fillRect/>
          </a:stretch>
        </p:blipFill>
        <p:spPr bwMode="auto">
          <a:xfrm>
            <a:off x="6008039" y="3345120"/>
            <a:ext cx="45720" cy="6120"/>
          </a:xfrm>
          <a:prstGeom prst="rect">
            <a:avLst/>
          </a:prstGeom>
          <a:ln>
            <a:noFill/>
          </a:ln>
        </p:spPr>
      </p:pic>
      <p:pic>
        <p:nvPicPr>
          <p:cNvPr id="304" name="Picture 301"/>
          <p:cNvPicPr/>
          <p:nvPr/>
        </p:nvPicPr>
        <p:blipFill>
          <a:blip r:embed="rId90"/>
          <a:stretch>
            <a:fillRect/>
          </a:stretch>
        </p:blipFill>
        <p:spPr bwMode="auto">
          <a:xfrm>
            <a:off x="6053760" y="3345120"/>
            <a:ext cx="47160" cy="6120"/>
          </a:xfrm>
          <a:prstGeom prst="rect">
            <a:avLst/>
          </a:prstGeom>
          <a:ln>
            <a:noFill/>
          </a:ln>
        </p:spPr>
      </p:pic>
      <p:pic>
        <p:nvPicPr>
          <p:cNvPr id="305" name="Picture 302"/>
          <p:cNvPicPr/>
          <p:nvPr/>
        </p:nvPicPr>
        <p:blipFill>
          <a:blip r:embed="rId89"/>
          <a:stretch>
            <a:fillRect/>
          </a:stretch>
        </p:blipFill>
        <p:spPr bwMode="auto">
          <a:xfrm>
            <a:off x="6101640" y="3345120"/>
            <a:ext cx="47160" cy="6120"/>
          </a:xfrm>
          <a:prstGeom prst="rect">
            <a:avLst/>
          </a:prstGeom>
          <a:ln>
            <a:noFill/>
          </a:ln>
        </p:spPr>
      </p:pic>
      <p:pic>
        <p:nvPicPr>
          <p:cNvPr id="306" name="Picture 303"/>
          <p:cNvPicPr/>
          <p:nvPr/>
        </p:nvPicPr>
        <p:blipFill>
          <a:blip r:embed="rId89"/>
          <a:stretch>
            <a:fillRect/>
          </a:stretch>
        </p:blipFill>
        <p:spPr bwMode="auto">
          <a:xfrm>
            <a:off x="6149160" y="3345120"/>
            <a:ext cx="45720" cy="6120"/>
          </a:xfrm>
          <a:prstGeom prst="rect">
            <a:avLst/>
          </a:prstGeom>
          <a:ln>
            <a:noFill/>
          </a:ln>
        </p:spPr>
      </p:pic>
      <p:pic>
        <p:nvPicPr>
          <p:cNvPr id="307" name="Picture 304"/>
          <p:cNvPicPr/>
          <p:nvPr/>
        </p:nvPicPr>
        <p:blipFill>
          <a:blip r:embed="rId89"/>
          <a:stretch>
            <a:fillRect/>
          </a:stretch>
        </p:blipFill>
        <p:spPr bwMode="auto">
          <a:xfrm>
            <a:off x="6195240" y="3345120"/>
            <a:ext cx="47160" cy="6120"/>
          </a:xfrm>
          <a:prstGeom prst="rect">
            <a:avLst/>
          </a:prstGeom>
          <a:ln>
            <a:noFill/>
          </a:ln>
        </p:spPr>
      </p:pic>
      <p:pic>
        <p:nvPicPr>
          <p:cNvPr id="308" name="Picture 305"/>
          <p:cNvPicPr/>
          <p:nvPr/>
        </p:nvPicPr>
        <p:blipFill>
          <a:blip r:embed="rId89"/>
          <a:stretch>
            <a:fillRect/>
          </a:stretch>
        </p:blipFill>
        <p:spPr bwMode="auto">
          <a:xfrm>
            <a:off x="6242760" y="3345120"/>
            <a:ext cx="47160" cy="6120"/>
          </a:xfrm>
          <a:prstGeom prst="rect">
            <a:avLst/>
          </a:prstGeom>
          <a:ln>
            <a:noFill/>
          </a:ln>
        </p:spPr>
      </p:pic>
      <p:pic>
        <p:nvPicPr>
          <p:cNvPr id="309" name="Picture 306"/>
          <p:cNvPicPr/>
          <p:nvPr/>
        </p:nvPicPr>
        <p:blipFill>
          <a:blip r:embed="rId89"/>
          <a:stretch>
            <a:fillRect/>
          </a:stretch>
        </p:blipFill>
        <p:spPr bwMode="auto">
          <a:xfrm>
            <a:off x="6290280" y="3345120"/>
            <a:ext cx="45720" cy="6120"/>
          </a:xfrm>
          <a:prstGeom prst="rect">
            <a:avLst/>
          </a:prstGeom>
          <a:ln>
            <a:noFill/>
          </a:ln>
        </p:spPr>
      </p:pic>
      <p:pic>
        <p:nvPicPr>
          <p:cNvPr id="310" name="Picture 307"/>
          <p:cNvPicPr/>
          <p:nvPr/>
        </p:nvPicPr>
        <p:blipFill>
          <a:blip r:embed="rId89"/>
          <a:stretch>
            <a:fillRect/>
          </a:stretch>
        </p:blipFill>
        <p:spPr bwMode="auto">
          <a:xfrm>
            <a:off x="6336360" y="3345120"/>
            <a:ext cx="47160" cy="6120"/>
          </a:xfrm>
          <a:prstGeom prst="rect">
            <a:avLst/>
          </a:prstGeom>
          <a:ln>
            <a:noFill/>
          </a:ln>
        </p:spPr>
      </p:pic>
      <p:pic>
        <p:nvPicPr>
          <p:cNvPr id="311" name="Picture 308"/>
          <p:cNvPicPr/>
          <p:nvPr/>
        </p:nvPicPr>
        <p:blipFill>
          <a:blip r:embed="rId90"/>
          <a:stretch>
            <a:fillRect/>
          </a:stretch>
        </p:blipFill>
        <p:spPr bwMode="auto">
          <a:xfrm>
            <a:off x="6384240" y="3345120"/>
            <a:ext cx="45720" cy="6120"/>
          </a:xfrm>
          <a:prstGeom prst="rect">
            <a:avLst/>
          </a:prstGeom>
          <a:ln>
            <a:noFill/>
          </a:ln>
        </p:spPr>
      </p:pic>
      <p:pic>
        <p:nvPicPr>
          <p:cNvPr id="312" name="Picture 309"/>
          <p:cNvPicPr/>
          <p:nvPr/>
        </p:nvPicPr>
        <p:blipFill>
          <a:blip r:embed="rId89"/>
          <a:stretch>
            <a:fillRect/>
          </a:stretch>
        </p:blipFill>
        <p:spPr bwMode="auto">
          <a:xfrm>
            <a:off x="6430320" y="3345120"/>
            <a:ext cx="47160" cy="6120"/>
          </a:xfrm>
          <a:prstGeom prst="rect">
            <a:avLst/>
          </a:prstGeom>
          <a:ln>
            <a:noFill/>
          </a:ln>
        </p:spPr>
      </p:pic>
      <p:pic>
        <p:nvPicPr>
          <p:cNvPr id="313" name="Picture 310"/>
          <p:cNvPicPr/>
          <p:nvPr/>
        </p:nvPicPr>
        <p:blipFill>
          <a:blip r:embed="rId89"/>
          <a:stretch>
            <a:fillRect/>
          </a:stretch>
        </p:blipFill>
        <p:spPr bwMode="auto">
          <a:xfrm>
            <a:off x="6477840" y="3345120"/>
            <a:ext cx="47160" cy="6120"/>
          </a:xfrm>
          <a:prstGeom prst="rect">
            <a:avLst/>
          </a:prstGeom>
          <a:ln>
            <a:noFill/>
          </a:ln>
        </p:spPr>
      </p:pic>
      <p:pic>
        <p:nvPicPr>
          <p:cNvPr id="314" name="Picture 311"/>
          <p:cNvPicPr/>
          <p:nvPr/>
        </p:nvPicPr>
        <p:blipFill>
          <a:blip r:embed="rId90"/>
          <a:stretch>
            <a:fillRect/>
          </a:stretch>
        </p:blipFill>
        <p:spPr bwMode="auto">
          <a:xfrm>
            <a:off x="6525360" y="3345120"/>
            <a:ext cx="45720" cy="6120"/>
          </a:xfrm>
          <a:prstGeom prst="rect">
            <a:avLst/>
          </a:prstGeom>
          <a:ln>
            <a:noFill/>
          </a:ln>
        </p:spPr>
      </p:pic>
      <p:pic>
        <p:nvPicPr>
          <p:cNvPr id="315" name="Picture 312"/>
          <p:cNvPicPr/>
          <p:nvPr/>
        </p:nvPicPr>
        <p:blipFill>
          <a:blip r:embed="rId89"/>
          <a:stretch>
            <a:fillRect/>
          </a:stretch>
        </p:blipFill>
        <p:spPr bwMode="auto">
          <a:xfrm>
            <a:off x="6571440" y="3345120"/>
            <a:ext cx="47160" cy="6120"/>
          </a:xfrm>
          <a:prstGeom prst="rect">
            <a:avLst/>
          </a:prstGeom>
          <a:ln>
            <a:noFill/>
          </a:ln>
        </p:spPr>
      </p:pic>
      <p:pic>
        <p:nvPicPr>
          <p:cNvPr id="316" name="Picture 313"/>
          <p:cNvPicPr/>
          <p:nvPr/>
        </p:nvPicPr>
        <p:blipFill>
          <a:blip r:embed="rId89"/>
          <a:stretch>
            <a:fillRect/>
          </a:stretch>
        </p:blipFill>
        <p:spPr bwMode="auto">
          <a:xfrm>
            <a:off x="6618960" y="3345120"/>
            <a:ext cx="47160" cy="6120"/>
          </a:xfrm>
          <a:prstGeom prst="rect">
            <a:avLst/>
          </a:prstGeom>
          <a:ln>
            <a:noFill/>
          </a:ln>
        </p:spPr>
      </p:pic>
      <p:pic>
        <p:nvPicPr>
          <p:cNvPr id="317" name="Picture 314"/>
          <p:cNvPicPr/>
          <p:nvPr/>
        </p:nvPicPr>
        <p:blipFill>
          <a:blip r:embed="rId90"/>
          <a:stretch>
            <a:fillRect/>
          </a:stretch>
        </p:blipFill>
        <p:spPr bwMode="auto">
          <a:xfrm>
            <a:off x="6666840" y="3345120"/>
            <a:ext cx="45720" cy="6120"/>
          </a:xfrm>
          <a:prstGeom prst="rect">
            <a:avLst/>
          </a:prstGeom>
          <a:ln>
            <a:noFill/>
          </a:ln>
        </p:spPr>
      </p:pic>
      <p:pic>
        <p:nvPicPr>
          <p:cNvPr id="318" name="Picture 315"/>
          <p:cNvPicPr/>
          <p:nvPr/>
        </p:nvPicPr>
        <p:blipFill>
          <a:blip r:embed="rId89"/>
          <a:stretch>
            <a:fillRect/>
          </a:stretch>
        </p:blipFill>
        <p:spPr bwMode="auto">
          <a:xfrm>
            <a:off x="6712560" y="3345120"/>
            <a:ext cx="47160" cy="6120"/>
          </a:xfrm>
          <a:prstGeom prst="rect">
            <a:avLst/>
          </a:prstGeom>
          <a:ln>
            <a:noFill/>
          </a:ln>
        </p:spPr>
      </p:pic>
      <p:pic>
        <p:nvPicPr>
          <p:cNvPr id="319" name="Picture 316"/>
          <p:cNvPicPr/>
          <p:nvPr/>
        </p:nvPicPr>
        <p:blipFill>
          <a:blip r:embed="rId89"/>
          <a:stretch>
            <a:fillRect/>
          </a:stretch>
        </p:blipFill>
        <p:spPr bwMode="auto">
          <a:xfrm>
            <a:off x="6760440" y="3345120"/>
            <a:ext cx="47160" cy="6120"/>
          </a:xfrm>
          <a:prstGeom prst="rect">
            <a:avLst/>
          </a:prstGeom>
          <a:ln>
            <a:noFill/>
          </a:ln>
        </p:spPr>
      </p:pic>
      <p:pic>
        <p:nvPicPr>
          <p:cNvPr id="320" name="Picture 317"/>
          <p:cNvPicPr/>
          <p:nvPr/>
        </p:nvPicPr>
        <p:blipFill>
          <a:blip r:embed="rId89"/>
          <a:stretch>
            <a:fillRect/>
          </a:stretch>
        </p:blipFill>
        <p:spPr bwMode="auto">
          <a:xfrm>
            <a:off x="6807960" y="3345120"/>
            <a:ext cx="45720" cy="6120"/>
          </a:xfrm>
          <a:prstGeom prst="rect">
            <a:avLst/>
          </a:prstGeom>
          <a:ln>
            <a:noFill/>
          </a:ln>
        </p:spPr>
      </p:pic>
      <p:pic>
        <p:nvPicPr>
          <p:cNvPr id="321" name="Picture 318"/>
          <p:cNvPicPr/>
          <p:nvPr/>
        </p:nvPicPr>
        <p:blipFill>
          <a:blip r:embed="rId89"/>
          <a:stretch>
            <a:fillRect/>
          </a:stretch>
        </p:blipFill>
        <p:spPr bwMode="auto">
          <a:xfrm>
            <a:off x="6854039" y="3345120"/>
            <a:ext cx="47160" cy="6120"/>
          </a:xfrm>
          <a:prstGeom prst="rect">
            <a:avLst/>
          </a:prstGeom>
          <a:ln>
            <a:noFill/>
          </a:ln>
        </p:spPr>
      </p:pic>
      <p:pic>
        <p:nvPicPr>
          <p:cNvPr id="322" name="Picture 319"/>
          <p:cNvPicPr/>
          <p:nvPr/>
        </p:nvPicPr>
        <p:blipFill>
          <a:blip r:embed="rId89"/>
          <a:stretch>
            <a:fillRect/>
          </a:stretch>
        </p:blipFill>
        <p:spPr bwMode="auto">
          <a:xfrm>
            <a:off x="6901560" y="3345120"/>
            <a:ext cx="45720" cy="6120"/>
          </a:xfrm>
          <a:prstGeom prst="rect">
            <a:avLst/>
          </a:prstGeom>
          <a:ln>
            <a:noFill/>
          </a:ln>
        </p:spPr>
      </p:pic>
      <p:pic>
        <p:nvPicPr>
          <p:cNvPr id="323" name="Picture 320"/>
          <p:cNvPicPr/>
          <p:nvPr/>
        </p:nvPicPr>
        <p:blipFill>
          <a:blip r:embed="rId89"/>
          <a:stretch>
            <a:fillRect/>
          </a:stretch>
        </p:blipFill>
        <p:spPr bwMode="auto">
          <a:xfrm>
            <a:off x="6947640" y="3345120"/>
            <a:ext cx="47160" cy="6120"/>
          </a:xfrm>
          <a:prstGeom prst="rect">
            <a:avLst/>
          </a:prstGeom>
          <a:ln>
            <a:noFill/>
          </a:ln>
        </p:spPr>
      </p:pic>
      <p:pic>
        <p:nvPicPr>
          <p:cNvPr id="324" name="Picture 321"/>
          <p:cNvPicPr/>
          <p:nvPr/>
        </p:nvPicPr>
        <p:blipFill>
          <a:blip r:embed="rId90"/>
          <a:stretch>
            <a:fillRect/>
          </a:stretch>
        </p:blipFill>
        <p:spPr bwMode="auto">
          <a:xfrm>
            <a:off x="6995160" y="3345120"/>
            <a:ext cx="47160" cy="6120"/>
          </a:xfrm>
          <a:prstGeom prst="rect">
            <a:avLst/>
          </a:prstGeom>
          <a:ln>
            <a:noFill/>
          </a:ln>
        </p:spPr>
      </p:pic>
      <p:pic>
        <p:nvPicPr>
          <p:cNvPr id="325" name="Picture 322"/>
          <p:cNvPicPr/>
          <p:nvPr/>
        </p:nvPicPr>
        <p:blipFill>
          <a:blip r:embed="rId89"/>
          <a:stretch>
            <a:fillRect/>
          </a:stretch>
        </p:blipFill>
        <p:spPr bwMode="auto">
          <a:xfrm>
            <a:off x="7043039" y="3345120"/>
            <a:ext cx="45720" cy="6120"/>
          </a:xfrm>
          <a:prstGeom prst="rect">
            <a:avLst/>
          </a:prstGeom>
          <a:ln>
            <a:noFill/>
          </a:ln>
        </p:spPr>
      </p:pic>
      <p:pic>
        <p:nvPicPr>
          <p:cNvPr id="326" name="Picture 323"/>
          <p:cNvPicPr/>
          <p:nvPr/>
        </p:nvPicPr>
        <p:blipFill>
          <a:blip r:embed="rId89"/>
          <a:stretch>
            <a:fillRect/>
          </a:stretch>
        </p:blipFill>
        <p:spPr bwMode="auto">
          <a:xfrm>
            <a:off x="7089120" y="3345120"/>
            <a:ext cx="47160" cy="6120"/>
          </a:xfrm>
          <a:prstGeom prst="rect">
            <a:avLst/>
          </a:prstGeom>
          <a:ln>
            <a:noFill/>
          </a:ln>
        </p:spPr>
      </p:pic>
      <p:pic>
        <p:nvPicPr>
          <p:cNvPr id="327" name="Picture 324"/>
          <p:cNvPicPr/>
          <p:nvPr/>
        </p:nvPicPr>
        <p:blipFill>
          <a:blip r:embed="rId91"/>
          <a:stretch>
            <a:fillRect/>
          </a:stretch>
        </p:blipFill>
        <p:spPr bwMode="auto">
          <a:xfrm>
            <a:off x="7136640" y="3345120"/>
            <a:ext cx="41040" cy="6120"/>
          </a:xfrm>
          <a:prstGeom prst="rect">
            <a:avLst/>
          </a:prstGeom>
          <a:ln>
            <a:noFill/>
          </a:ln>
        </p:spPr>
      </p:pic>
      <p:pic>
        <p:nvPicPr>
          <p:cNvPr id="328" name="Picture 325"/>
          <p:cNvPicPr/>
          <p:nvPr/>
        </p:nvPicPr>
        <p:blipFill>
          <a:blip r:embed="rId92"/>
          <a:stretch>
            <a:fillRect/>
          </a:stretch>
        </p:blipFill>
        <p:spPr bwMode="auto">
          <a:xfrm>
            <a:off x="7178039" y="3003480"/>
            <a:ext cx="6120" cy="47160"/>
          </a:xfrm>
          <a:prstGeom prst="rect">
            <a:avLst/>
          </a:prstGeom>
          <a:ln>
            <a:noFill/>
          </a:ln>
        </p:spPr>
      </p:pic>
      <p:pic>
        <p:nvPicPr>
          <p:cNvPr id="329" name="Picture 326"/>
          <p:cNvPicPr/>
          <p:nvPr/>
        </p:nvPicPr>
        <p:blipFill>
          <a:blip r:embed="rId93"/>
          <a:stretch>
            <a:fillRect/>
          </a:stretch>
        </p:blipFill>
        <p:spPr bwMode="auto">
          <a:xfrm>
            <a:off x="7178039" y="3051360"/>
            <a:ext cx="6120" cy="45720"/>
          </a:xfrm>
          <a:prstGeom prst="rect">
            <a:avLst/>
          </a:prstGeom>
          <a:ln>
            <a:noFill/>
          </a:ln>
        </p:spPr>
      </p:pic>
      <p:pic>
        <p:nvPicPr>
          <p:cNvPr id="330" name="Picture 327"/>
          <p:cNvPicPr/>
          <p:nvPr/>
        </p:nvPicPr>
        <p:blipFill>
          <a:blip r:embed="rId92"/>
          <a:stretch>
            <a:fillRect/>
          </a:stretch>
        </p:blipFill>
        <p:spPr bwMode="auto">
          <a:xfrm>
            <a:off x="7178039" y="3097440"/>
            <a:ext cx="6120" cy="47160"/>
          </a:xfrm>
          <a:prstGeom prst="rect">
            <a:avLst/>
          </a:prstGeom>
          <a:ln>
            <a:noFill/>
          </a:ln>
        </p:spPr>
      </p:pic>
      <p:pic>
        <p:nvPicPr>
          <p:cNvPr id="331" name="Picture 328"/>
          <p:cNvPicPr/>
          <p:nvPr/>
        </p:nvPicPr>
        <p:blipFill>
          <a:blip r:embed="rId92"/>
          <a:stretch>
            <a:fillRect/>
          </a:stretch>
        </p:blipFill>
        <p:spPr bwMode="auto">
          <a:xfrm>
            <a:off x="7178039" y="3144960"/>
            <a:ext cx="6120" cy="45720"/>
          </a:xfrm>
          <a:prstGeom prst="rect">
            <a:avLst/>
          </a:prstGeom>
          <a:ln>
            <a:noFill/>
          </a:ln>
        </p:spPr>
      </p:pic>
      <p:pic>
        <p:nvPicPr>
          <p:cNvPr id="332" name="Picture 329"/>
          <p:cNvPicPr/>
          <p:nvPr/>
        </p:nvPicPr>
        <p:blipFill>
          <a:blip r:embed="rId93"/>
          <a:stretch>
            <a:fillRect/>
          </a:stretch>
        </p:blipFill>
        <p:spPr bwMode="auto">
          <a:xfrm>
            <a:off x="7178039" y="3191040"/>
            <a:ext cx="6120" cy="47160"/>
          </a:xfrm>
          <a:prstGeom prst="rect">
            <a:avLst/>
          </a:prstGeom>
          <a:ln>
            <a:noFill/>
          </a:ln>
        </p:spPr>
      </p:pic>
      <p:pic>
        <p:nvPicPr>
          <p:cNvPr id="333" name="Picture 330"/>
          <p:cNvPicPr/>
          <p:nvPr/>
        </p:nvPicPr>
        <p:blipFill>
          <a:blip r:embed="rId92"/>
          <a:stretch>
            <a:fillRect/>
          </a:stretch>
        </p:blipFill>
        <p:spPr bwMode="auto">
          <a:xfrm>
            <a:off x="7178039" y="3238560"/>
            <a:ext cx="6120" cy="45720"/>
          </a:xfrm>
          <a:prstGeom prst="rect">
            <a:avLst/>
          </a:prstGeom>
          <a:ln>
            <a:noFill/>
          </a:ln>
        </p:spPr>
      </p:pic>
      <p:pic>
        <p:nvPicPr>
          <p:cNvPr id="334" name="Picture 331"/>
          <p:cNvPicPr/>
          <p:nvPr/>
        </p:nvPicPr>
        <p:blipFill>
          <a:blip r:embed="rId92"/>
          <a:stretch>
            <a:fillRect/>
          </a:stretch>
        </p:blipFill>
        <p:spPr bwMode="auto">
          <a:xfrm>
            <a:off x="7178039" y="3284640"/>
            <a:ext cx="6120" cy="47160"/>
          </a:xfrm>
          <a:prstGeom prst="rect">
            <a:avLst/>
          </a:prstGeom>
          <a:ln>
            <a:noFill/>
          </a:ln>
        </p:spPr>
      </p:pic>
      <p:pic>
        <p:nvPicPr>
          <p:cNvPr id="335" name="Picture 332"/>
          <p:cNvPicPr/>
          <p:nvPr/>
        </p:nvPicPr>
        <p:blipFill>
          <a:blip r:embed="rId94"/>
          <a:stretch>
            <a:fillRect/>
          </a:stretch>
        </p:blipFill>
        <p:spPr bwMode="auto">
          <a:xfrm>
            <a:off x="7178039" y="3332160"/>
            <a:ext cx="6120" cy="12240"/>
          </a:xfrm>
          <a:prstGeom prst="rect">
            <a:avLst/>
          </a:prstGeom>
          <a:ln>
            <a:noFill/>
          </a:ln>
        </p:spPr>
      </p:pic>
      <p:pic>
        <p:nvPicPr>
          <p:cNvPr id="336" name="Picture 333"/>
          <p:cNvPicPr/>
          <p:nvPr/>
        </p:nvPicPr>
        <p:blipFill>
          <a:blip r:embed="rId88"/>
          <a:stretch>
            <a:fillRect/>
          </a:stretch>
        </p:blipFill>
        <p:spPr bwMode="auto">
          <a:xfrm>
            <a:off x="7178039" y="3345120"/>
            <a:ext cx="6120" cy="6120"/>
          </a:xfrm>
          <a:prstGeom prst="rect">
            <a:avLst/>
          </a:prstGeom>
          <a:ln>
            <a:noFill/>
          </a:ln>
        </p:spPr>
      </p:pic>
      <p:pic>
        <p:nvPicPr>
          <p:cNvPr id="337" name="Picture 334"/>
          <p:cNvPicPr/>
          <p:nvPr/>
        </p:nvPicPr>
        <p:blipFill>
          <a:blip r:embed="rId88"/>
          <a:stretch>
            <a:fillRect/>
          </a:stretch>
        </p:blipFill>
        <p:spPr bwMode="auto">
          <a:xfrm>
            <a:off x="7178039" y="3345120"/>
            <a:ext cx="6120" cy="6120"/>
          </a:xfrm>
          <a:prstGeom prst="rect">
            <a:avLst/>
          </a:prstGeom>
          <a:ln>
            <a:noFill/>
          </a:ln>
        </p:spPr>
      </p:pic>
      <p:sp>
        <p:nvSpPr>
          <p:cNvPr id="338" name="CustomShape 79"/>
          <p:cNvSpPr/>
          <p:nvPr/>
        </p:nvSpPr>
        <p:spPr bwMode="auto">
          <a:xfrm>
            <a:off x="2780640" y="3353040"/>
            <a:ext cx="39240" cy="182880"/>
          </a:xfrm>
          <a:prstGeom prst="rect">
            <a:avLst/>
          </a:prstGeom>
          <a:noFill/>
          <a:ln>
            <a:noFill/>
          </a:ln>
        </p:spPr>
        <p:style>
          <a:lnRef idx="0">
            <a:srgbClr val="FFFFFF"/>
          </a:lnRef>
          <a:fillRef idx="0">
            <a:srgbClr val="FFFFFF"/>
          </a:fillRef>
          <a:effectRef idx="0">
            <a:srgbClr val="FFFFFF"/>
          </a:effectRef>
          <a:fontRef idx="minor"/>
        </p:style>
        <p:txBody>
          <a:bodyPr wrap="none" lIns="0" tIns="0" rIns="0" bIns="0"/>
          <a:lstStyle/>
          <a:p>
            <a:pPr>
              <a:lnSpc>
                <a:spcPct val="100000"/>
              </a:lnSpc>
              <a:defRPr/>
            </a:pPr>
            <a:r>
              <a:rPr lang="ru-RU" sz="1200" b="0" strike="noStrike" spc="-1">
                <a:solidFill>
                  <a:srgbClr val="000000"/>
                </a:solidFill>
                <a:latin typeface="Times New Roman"/>
              </a:rPr>
              <a:t> </a:t>
            </a:r>
            <a:endParaRPr lang="ru-RU" sz="1200" b="0" strike="noStrike" spc="-1">
              <a:solidFill>
                <a:srgbClr val="000000"/>
              </a:solidFill>
              <a:latin typeface="Arial" charset="0"/>
            </a:endParaRPr>
          </a:p>
        </p:txBody>
      </p:sp>
      <p:sp>
        <p:nvSpPr>
          <p:cNvPr id="339" name="CustomShape 80"/>
          <p:cNvSpPr/>
          <p:nvPr/>
        </p:nvSpPr>
        <p:spPr bwMode="auto">
          <a:xfrm>
            <a:off x="3564000" y="939240"/>
            <a:ext cx="4571640" cy="42516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algn="ctr">
              <a:lnSpc>
                <a:spcPct val="100000"/>
              </a:lnSpc>
              <a:defRPr/>
            </a:pPr>
            <a:r>
              <a:rPr lang="ru-RU" sz="1100" b="0" strike="noStrike" spc="-1">
                <a:solidFill>
                  <a:srgbClr val="000000"/>
                </a:solidFill>
                <a:latin typeface="Calibri"/>
              </a:rPr>
              <a:t>наименование организации, проводящей обучение и выдавшей удостоверение</a:t>
            </a:r>
            <a:endParaRPr lang="ru-RU" sz="1100" b="0" strike="noStrike" spc="-1">
              <a:solidFill>
                <a:srgbClr val="000000"/>
              </a:solidFill>
              <a:latin typeface="Arial" charset="0"/>
            </a:endParaRPr>
          </a:p>
        </p:txBody>
      </p:sp>
      <p:pic>
        <p:nvPicPr>
          <p:cNvPr id="340" name="Изображение 698"/>
          <p:cNvPicPr/>
          <p:nvPr/>
        </p:nvPicPr>
        <p:blipFill>
          <a:blip r:embed="rId95"/>
          <a:stretch>
            <a:fillRect/>
          </a:stretch>
        </p:blipFill>
        <p:spPr bwMode="auto">
          <a:xfrm>
            <a:off x="120600" y="1296000"/>
            <a:ext cx="2344320" cy="1512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2396880" y="928800"/>
            <a:ext cx="6675120" cy="5576760"/>
          </a:xfrm>
          <a:prstGeom prst="rect">
            <a:avLst/>
          </a:prstGeom>
          <a:solidFill>
            <a:schemeClr val="accent3">
              <a:lumMod val="60000"/>
              <a:lumOff val="40000"/>
            </a:schemeClr>
          </a:solidFill>
          <a:ln>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defRPr/>
            </a:pPr>
            <a:r>
              <a:rPr lang="ru-RU" sz="1800" b="1" strike="noStrike" spc="-1">
                <a:solidFill>
                  <a:srgbClr val="632523"/>
                </a:solidFill>
                <a:latin typeface="Calibri"/>
              </a:rPr>
              <a:t>Оборотная сторона удостоверения:</a:t>
            </a:r>
            <a:endParaRPr lang="ru-RU" sz="1800" b="0" strike="noStrike" spc="-1">
              <a:solidFill>
                <a:srgbClr val="000000"/>
              </a:solidFill>
              <a:latin typeface="Arial" charset="0"/>
            </a:endParaRPr>
          </a:p>
          <a:p>
            <a:pPr>
              <a:lnSpc>
                <a:spcPct val="100000"/>
              </a:lnSpc>
              <a:defRPr/>
            </a:pPr>
            <a:endParaRPr lang="ru-RU" sz="1800" b="0" strike="noStrike" spc="-1">
              <a:solidFill>
                <a:srgbClr val="000000"/>
              </a:solidFill>
              <a:latin typeface="Arial" charset="0"/>
            </a:endParaRPr>
          </a:p>
          <a:p>
            <a:pPr>
              <a:lnSpc>
                <a:spcPct val="100000"/>
              </a:lnSpc>
              <a:defRPr/>
            </a:pPr>
            <a:r>
              <a:rPr lang="ru-RU" sz="1800" b="1" strike="noStrike" spc="-1">
                <a:solidFill>
                  <a:srgbClr val="632523"/>
                </a:solidFill>
                <a:latin typeface="Calibri"/>
              </a:rPr>
              <a:t>Прошел(ла) обучение безопасным методам и приемам выполнения работ на высоте</a:t>
            </a:r>
            <a:endParaRPr lang="ru-RU" sz="1800" b="0" strike="noStrike" spc="-1">
              <a:solidFill>
                <a:srgbClr val="000000"/>
              </a:solidFill>
              <a:latin typeface="Arial" charset="0"/>
            </a:endParaRPr>
          </a:p>
          <a:p>
            <a:pPr>
              <a:lnSpc>
                <a:spcPct val="100000"/>
              </a:lnSpc>
              <a:defRPr/>
            </a:pPr>
            <a:endParaRPr lang="ru-RU" sz="1800" b="0" strike="noStrike" spc="-1">
              <a:solidFill>
                <a:srgbClr val="000000"/>
              </a:solidFill>
              <a:latin typeface="Arial" charset="0"/>
            </a:endParaRPr>
          </a:p>
          <a:p>
            <a:pPr>
              <a:lnSpc>
                <a:spcPct val="100000"/>
              </a:lnSpc>
              <a:defRPr/>
            </a:pPr>
            <a:endParaRPr lang="ru-RU" sz="1800" b="0" strike="noStrike" spc="-1">
              <a:solidFill>
                <a:srgbClr val="000000"/>
              </a:solidFill>
              <a:latin typeface="Arial" charset="0"/>
            </a:endParaRPr>
          </a:p>
          <a:p>
            <a:pPr>
              <a:lnSpc>
                <a:spcPct val="100000"/>
              </a:lnSpc>
              <a:defRPr/>
            </a:pPr>
            <a:r>
              <a:rPr lang="ru-RU" sz="1800" b="1" strike="noStrike" spc="-1">
                <a:solidFill>
                  <a:srgbClr val="632523"/>
                </a:solidFill>
                <a:latin typeface="Calibri"/>
              </a:rPr>
              <a:t>Решением аттестационной комиссии</a:t>
            </a:r>
            <a:endParaRPr lang="ru-RU" sz="1800" b="0" strike="noStrike" spc="-1">
              <a:solidFill>
                <a:srgbClr val="000000"/>
              </a:solidFill>
              <a:latin typeface="Arial" charset="0"/>
            </a:endParaRPr>
          </a:p>
          <a:p>
            <a:pPr>
              <a:lnSpc>
                <a:spcPct val="100000"/>
              </a:lnSpc>
              <a:defRPr/>
            </a:pPr>
            <a:r>
              <a:rPr lang="ru-RU" sz="1800" b="1" strike="noStrike" spc="-1">
                <a:solidFill>
                  <a:srgbClr val="632523"/>
                </a:solidFill>
                <a:latin typeface="Calibri"/>
              </a:rPr>
              <a:t>может быть допущен(а) к работе 	_____</a:t>
            </a:r>
            <a:endParaRPr lang="ru-RU" sz="1800" b="0" strike="noStrike" spc="-1">
              <a:solidFill>
                <a:srgbClr val="000000"/>
              </a:solidFill>
              <a:latin typeface="Arial" charset="0"/>
            </a:endParaRPr>
          </a:p>
          <a:p>
            <a:pPr>
              <a:lnSpc>
                <a:spcPct val="100000"/>
              </a:lnSpc>
              <a:defRPr/>
            </a:pPr>
            <a:r>
              <a:rPr lang="ru-RU" sz="1800" b="1" strike="noStrike" spc="-1">
                <a:solidFill>
                  <a:srgbClr val="632523"/>
                </a:solidFill>
                <a:latin typeface="Calibri"/>
              </a:rPr>
              <a:t>	_____</a:t>
            </a:r>
            <a:endParaRPr lang="ru-RU" sz="1800" b="0" strike="noStrike" spc="-1">
              <a:solidFill>
                <a:srgbClr val="000000"/>
              </a:solidFill>
              <a:latin typeface="Arial" charset="0"/>
            </a:endParaRPr>
          </a:p>
          <a:p>
            <a:pPr>
              <a:lnSpc>
                <a:spcPct val="100000"/>
              </a:lnSpc>
              <a:defRPr/>
            </a:pPr>
            <a:r>
              <a:rPr lang="ru-RU" sz="1800" b="1" strike="noStrike" spc="-1">
                <a:solidFill>
                  <a:srgbClr val="632523"/>
                </a:solidFill>
                <a:latin typeface="Calibri"/>
              </a:rPr>
              <a:t>(наименование работы)</a:t>
            </a:r>
            <a:endParaRPr lang="ru-RU" sz="1800" b="0" strike="noStrike" spc="-1">
              <a:solidFill>
                <a:srgbClr val="000000"/>
              </a:solidFill>
              <a:latin typeface="Arial" charset="0"/>
            </a:endParaRPr>
          </a:p>
          <a:p>
            <a:pPr>
              <a:lnSpc>
                <a:spcPct val="100000"/>
              </a:lnSpc>
              <a:defRPr/>
            </a:pPr>
            <a:r>
              <a:rPr lang="ru-RU" sz="1800" b="1" strike="noStrike" spc="-1">
                <a:solidFill>
                  <a:srgbClr val="632523"/>
                </a:solidFill>
                <a:latin typeface="Calibri"/>
              </a:rPr>
              <a:t>Основание: протокол № ________ от  _____    _______________	 20______	 г.</a:t>
            </a:r>
            <a:endParaRPr lang="ru-RU" sz="1800" b="0" strike="noStrike" spc="-1">
              <a:solidFill>
                <a:srgbClr val="000000"/>
              </a:solidFill>
              <a:latin typeface="Arial" charset="0"/>
            </a:endParaRPr>
          </a:p>
          <a:p>
            <a:pPr>
              <a:lnSpc>
                <a:spcPct val="100000"/>
              </a:lnSpc>
              <a:defRPr/>
            </a:pPr>
            <a:endParaRPr lang="ru-RU" sz="1800" b="0" strike="noStrike" spc="-1">
              <a:solidFill>
                <a:srgbClr val="000000"/>
              </a:solidFill>
              <a:latin typeface="Arial" charset="0"/>
            </a:endParaRPr>
          </a:p>
          <a:p>
            <a:pPr>
              <a:lnSpc>
                <a:spcPct val="100000"/>
              </a:lnSpc>
              <a:defRPr/>
            </a:pPr>
            <a:endParaRPr lang="ru-RU" sz="1800" b="0" strike="noStrike" spc="-1">
              <a:solidFill>
                <a:srgbClr val="000000"/>
              </a:solidFill>
              <a:latin typeface="Arial" charset="0"/>
            </a:endParaRPr>
          </a:p>
          <a:p>
            <a:pPr>
              <a:lnSpc>
                <a:spcPct val="100000"/>
              </a:lnSpc>
              <a:defRPr/>
            </a:pPr>
            <a:r>
              <a:rPr lang="ru-RU" sz="1800" b="1" strike="noStrike" spc="-1">
                <a:solidFill>
                  <a:srgbClr val="632523"/>
                </a:solidFill>
                <a:latin typeface="Calibri"/>
              </a:rPr>
              <a:t>Руководитель организации,</a:t>
            </a:r>
            <a:endParaRPr lang="ru-RU" sz="1800" b="0" strike="noStrike" spc="-1">
              <a:solidFill>
                <a:srgbClr val="000000"/>
              </a:solidFill>
              <a:latin typeface="Arial" charset="0"/>
            </a:endParaRPr>
          </a:p>
          <a:p>
            <a:pPr>
              <a:lnSpc>
                <a:spcPct val="100000"/>
              </a:lnSpc>
              <a:defRPr/>
            </a:pPr>
            <a:r>
              <a:rPr lang="ru-RU" sz="1800" b="1" strike="noStrike" spc="-1">
                <a:solidFill>
                  <a:srgbClr val="632523"/>
                </a:solidFill>
                <a:latin typeface="Calibri"/>
              </a:rPr>
              <a:t>выдавшей удостоверение 	 	</a:t>
            </a:r>
            <a:endParaRPr lang="ru-RU" sz="1800" b="0" strike="noStrike" spc="-1">
              <a:solidFill>
                <a:srgbClr val="000000"/>
              </a:solidFill>
              <a:latin typeface="Arial" charset="0"/>
            </a:endParaRPr>
          </a:p>
          <a:p>
            <a:pPr>
              <a:lnSpc>
                <a:spcPct val="100000"/>
              </a:lnSpc>
              <a:defRPr/>
            </a:pPr>
            <a:r>
              <a:rPr lang="ru-RU" sz="1800" b="1" strike="noStrike" spc="-1">
                <a:solidFill>
                  <a:srgbClr val="632523"/>
                </a:solidFill>
                <a:latin typeface="Calibri"/>
              </a:rPr>
              <a:t>(подпись)	(фамилия, инициалы)</a:t>
            </a:r>
            <a:endParaRPr lang="ru-RU" sz="1800" b="0" strike="noStrike" spc="-1">
              <a:solidFill>
                <a:srgbClr val="000000"/>
              </a:solidFill>
              <a:latin typeface="Arial" charset="0"/>
            </a:endParaRPr>
          </a:p>
          <a:p>
            <a:pPr>
              <a:lnSpc>
                <a:spcPct val="100000"/>
              </a:lnSpc>
              <a:defRPr/>
            </a:pPr>
            <a:r>
              <a:rPr lang="ru-RU" sz="1800" b="1" strike="noStrike" spc="-1">
                <a:solidFill>
                  <a:srgbClr val="632523"/>
                </a:solidFill>
                <a:latin typeface="Calibri"/>
              </a:rPr>
              <a:t>М.П.</a:t>
            </a:r>
            <a:endParaRPr lang="ru-RU" sz="1800" b="0" strike="noStrike" spc="-1">
              <a:solidFill>
                <a:srgbClr val="000000"/>
              </a:solidFill>
              <a:latin typeface="Arial" charset="0"/>
            </a:endParaRPr>
          </a:p>
          <a:p>
            <a:pPr>
              <a:lnSpc>
                <a:spcPct val="100000"/>
              </a:lnSpc>
              <a:defRPr/>
            </a:pPr>
            <a:endParaRPr lang="ru-RU" sz="1800" b="0" strike="noStrike" spc="-1">
              <a:solidFill>
                <a:srgbClr val="000000"/>
              </a:solidFill>
              <a:latin typeface="Arial" charset="0"/>
            </a:endParaRPr>
          </a:p>
          <a:p>
            <a:pPr>
              <a:lnSpc>
                <a:spcPct val="100000"/>
              </a:lnSpc>
              <a:defRPr/>
            </a:pPr>
            <a:endParaRPr lang="ru-RU" sz="1800" b="0" strike="noStrike" spc="-1">
              <a:solidFill>
                <a:srgbClr val="000000"/>
              </a:solidFill>
              <a:latin typeface="Arial" charset="0"/>
            </a:endParaRPr>
          </a:p>
        </p:txBody>
      </p:sp>
      <p:pic>
        <p:nvPicPr>
          <p:cNvPr id="5" name="Picture 9"/>
          <p:cNvPicPr/>
          <p:nvPr/>
        </p:nvPicPr>
        <p:blipFill>
          <a:blip r:embed="rId2"/>
          <a:stretch>
            <a:fillRect/>
          </a:stretch>
        </p:blipFill>
        <p:spPr bwMode="auto">
          <a:xfrm>
            <a:off x="395640" y="332640"/>
            <a:ext cx="1657080" cy="1802880"/>
          </a:xfrm>
          <a:prstGeom prst="rect">
            <a:avLst/>
          </a:prstGeom>
          <a:ln w="9360">
            <a:noFill/>
          </a:ln>
        </p:spPr>
      </p:pic>
      <p:pic>
        <p:nvPicPr>
          <p:cNvPr id="6" name="Picture 5"/>
          <p:cNvPicPr/>
          <p:nvPr/>
        </p:nvPicPr>
        <p:blipFill>
          <a:blip r:embed="rId3"/>
          <a:stretch>
            <a:fillRect/>
          </a:stretch>
        </p:blipFill>
        <p:spPr bwMode="auto">
          <a:xfrm>
            <a:off x="22320" y="5085360"/>
            <a:ext cx="2266560" cy="1507680"/>
          </a:xfrm>
          <a:prstGeom prst="rect">
            <a:avLst/>
          </a:prstGeom>
          <a:ln w="9360">
            <a:noFill/>
          </a:ln>
        </p:spPr>
      </p:pic>
      <p:pic>
        <p:nvPicPr>
          <p:cNvPr id="7" name="Picture 21"/>
          <p:cNvPicPr/>
          <p:nvPr/>
        </p:nvPicPr>
        <p:blipFill>
          <a:blip r:embed="rId4"/>
          <a:stretch>
            <a:fillRect/>
          </a:stretch>
        </p:blipFill>
        <p:spPr bwMode="auto">
          <a:xfrm>
            <a:off x="363600" y="2421000"/>
            <a:ext cx="1583640" cy="2227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cover dir="r"/>
      </p:transition>
    </mc:Choice>
    <mc:Fallback xmlns="">
      <p:transition spd="med">
        <p:cover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0" y="0"/>
            <a:ext cx="9143640" cy="119628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953735"/>
                </a:solidFill>
                <a:latin typeface="Calibri"/>
              </a:rPr>
              <a:t> </a:t>
            </a:r>
            <a:r>
              <a:rPr lang="ru-RU" sz="1400" b="1" strike="noStrike" spc="-1">
                <a:solidFill>
                  <a:srgbClr val="953735"/>
                </a:solidFill>
                <a:latin typeface="Calibri"/>
              </a:rPr>
              <a:t>Работникам, допускаемым к работам без применения средств подмащивания, выполняемые на высоте 5 м и более, а также выполняемым на расстоянии менее 2 м от неогражденных перепадов по высоте более 5 м на площадках при отсутствии защитных ограждений либо при высоте защитных ограждений, составляющей менее 1,1 м, по заданию работодателя на производство работ выдается оформленный на специальном бланке наряд-допуск   (см.  прил.  № 3  Правил).</a:t>
            </a:r>
            <a:endParaRPr lang="ru-RU" sz="1400" b="0" strike="noStrike" spc="-1">
              <a:solidFill>
                <a:srgbClr val="000000"/>
              </a:solidFill>
              <a:latin typeface="Arial" charset="0"/>
            </a:endParaRPr>
          </a:p>
        </p:txBody>
      </p:sp>
      <p:sp>
        <p:nvSpPr>
          <p:cNvPr id="5" name="CustomShape 2"/>
          <p:cNvSpPr/>
          <p:nvPr/>
        </p:nvSpPr>
        <p:spPr bwMode="auto">
          <a:xfrm>
            <a:off x="0" y="1340640"/>
            <a:ext cx="9143640" cy="2194560"/>
          </a:xfrm>
          <a:prstGeom prst="downArrowCallout">
            <a:avLst>
              <a:gd name="adj1" fmla="val 25000"/>
              <a:gd name="adj2" fmla="val 25000"/>
              <a:gd name="adj3" fmla="val 25000"/>
              <a:gd name="adj4" fmla="val 6497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400" b="1" strike="noStrike" spc="-1">
                <a:solidFill>
                  <a:srgbClr val="31859C"/>
                </a:solidFill>
                <a:latin typeface="Calibri"/>
              </a:rPr>
              <a:t>Работники, допускаемые к работам без применения средств подмащивания, выполняемые на высоте 5 м и более, а также выполняемым на расстоянии менее 2 м от неогражденных перепадов по высоте более 5 м на площадках при отсутствии защитных ограждений либо при высоте защитных ограждений, составляющей менее 1,1 м, а также работники, организующие проведение технико-технологических или организационных мероприятий при указанных работах на высоте, делятся на следующие 3 группы по безопасности работ на высоте</a:t>
            </a:r>
            <a:endParaRPr lang="ru-RU" sz="1400" b="0" strike="noStrike" spc="-1">
              <a:solidFill>
                <a:srgbClr val="000000"/>
              </a:solidFill>
              <a:latin typeface="Arial" charset="0"/>
            </a:endParaRPr>
          </a:p>
        </p:txBody>
      </p:sp>
      <p:sp>
        <p:nvSpPr>
          <p:cNvPr id="6" name="CustomShape 3"/>
          <p:cNvSpPr/>
          <p:nvPr/>
        </p:nvSpPr>
        <p:spPr bwMode="auto">
          <a:xfrm>
            <a:off x="179640" y="2959560"/>
            <a:ext cx="3960000" cy="1439640"/>
          </a:xfrm>
          <a:prstGeom prst="roundRect">
            <a:avLst>
              <a:gd name="adj" fmla="val 16667"/>
            </a:avLst>
          </a:prstGeom>
          <a:solidFill>
            <a:schemeClr val="accent6">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defRPr/>
            </a:pPr>
            <a:r>
              <a:rPr lang="ru-RU" sz="1600" b="1" i="1" strike="noStrike" spc="-1">
                <a:solidFill>
                  <a:srgbClr val="17375E"/>
                </a:solidFill>
                <a:latin typeface="Calibri"/>
              </a:rPr>
              <a:t>1 группа - работники, допускаемые к работам в составе бригады или под непосредственным контролем работника, назначенного приказом работодателя;</a:t>
            </a:r>
            <a:endParaRPr lang="ru-RU" sz="1600" b="0" strike="noStrike" spc="-1">
              <a:solidFill>
                <a:srgbClr val="000000"/>
              </a:solidFill>
              <a:latin typeface="Arial" charset="0"/>
            </a:endParaRPr>
          </a:p>
        </p:txBody>
      </p:sp>
      <p:sp>
        <p:nvSpPr>
          <p:cNvPr id="7" name="CustomShape 4"/>
          <p:cNvSpPr/>
          <p:nvPr/>
        </p:nvSpPr>
        <p:spPr bwMode="auto">
          <a:xfrm>
            <a:off x="5004000" y="2959560"/>
            <a:ext cx="3960000" cy="1477080"/>
          </a:xfrm>
          <a:prstGeom prst="roundRect">
            <a:avLst>
              <a:gd name="adj" fmla="val 16667"/>
            </a:avLst>
          </a:prstGeom>
          <a:solidFill>
            <a:schemeClr val="accent6">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i="1" strike="noStrike" spc="-1">
                <a:solidFill>
                  <a:srgbClr val="403152"/>
                </a:solidFill>
                <a:latin typeface="Calibri"/>
              </a:rPr>
              <a:t>2 группа - мастера, бригадиры, руководители стажировки, а также работники, назначаемые по наряду-допуску ответственными исполнителями работ на высоте </a:t>
            </a:r>
            <a:endParaRPr lang="ru-RU" sz="1600" b="0" strike="noStrike" spc="-1">
              <a:solidFill>
                <a:srgbClr val="000000"/>
              </a:solidFill>
              <a:latin typeface="Arial" charset="0"/>
            </a:endParaRPr>
          </a:p>
        </p:txBody>
      </p:sp>
      <p:sp>
        <p:nvSpPr>
          <p:cNvPr id="8" name="CustomShape 5"/>
          <p:cNvSpPr/>
          <p:nvPr/>
        </p:nvSpPr>
        <p:spPr bwMode="auto">
          <a:xfrm>
            <a:off x="0" y="4509000"/>
            <a:ext cx="9143640" cy="2232000"/>
          </a:xfrm>
          <a:prstGeom prst="roundRect">
            <a:avLst>
              <a:gd name="adj" fmla="val 16667"/>
            </a:avLst>
          </a:prstGeom>
          <a:solidFill>
            <a:schemeClr val="accent4">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300" b="1" strike="noStrike" spc="-1">
                <a:solidFill>
                  <a:srgbClr val="14701D"/>
                </a:solidFill>
                <a:latin typeface="Calibri"/>
              </a:rPr>
              <a:t>3 группа - работники, назначаемые работодателем ответственными за организацию и безопасное проведение работ на высоте, а также за проведение инструктажей, составление плана мероприятий по эвакуации и спасению работников при возникновении аварийной ситуации и при проведении спасательных работ; работники, проводящие обслуживание и периодический осмотр средств индивидуальной защиты (далее - СИЗ); работники, выдающие наряды-допуски; ответственные руководители работ на высоте, выполняемых по наряду-допуску; должностные лица, в полномочия которых входит утверждение плана производства работ на высоте (далее - работники 3 группы).</a:t>
            </a:r>
            <a:endParaRPr lang="ru-RU" sz="1300" b="0" strike="noStrike" spc="-1">
              <a:solidFill>
                <a:srgbClr val="000000"/>
              </a:solidFill>
              <a:latin typeface="Arial" charset="0"/>
            </a:endParaRPr>
          </a:p>
          <a:p>
            <a:pPr algn="ctr">
              <a:lnSpc>
                <a:spcPct val="100000"/>
              </a:lnSpc>
              <a:defRPr/>
            </a:pPr>
            <a:r>
              <a:rPr lang="ru-RU" sz="1300" b="1" strike="noStrike" spc="-1">
                <a:solidFill>
                  <a:srgbClr val="14701D"/>
                </a:solidFill>
                <a:latin typeface="Calibri"/>
              </a:rPr>
              <a:t>К работникам 3 группы относятся также специалисты, проводящие обучение работам на высоте, а также члены аттестационных комиссий организаций, проводящих обучение безопасным методам и приемам выполнения работ на высоте, и работодателей.".</a:t>
            </a:r>
            <a:endParaRPr lang="ru-RU" sz="1300" b="0" strike="noStrike" spc="-1">
              <a:solidFill>
                <a:srgbClr val="000000"/>
              </a:solidFill>
              <a:latin typeface="Arial" charset="0"/>
            </a:endParaRPr>
          </a:p>
        </p:txBody>
      </p:sp>
      <p:pic>
        <p:nvPicPr>
          <p:cNvPr id="9" name="Picture 2"/>
          <p:cNvPicPr/>
          <p:nvPr/>
        </p:nvPicPr>
        <p:blipFill>
          <a:blip r:embed="rId2"/>
          <a:stretch>
            <a:fillRect/>
          </a:stretch>
        </p:blipFill>
        <p:spPr bwMode="auto">
          <a:xfrm>
            <a:off x="4257000" y="3858120"/>
            <a:ext cx="629640" cy="541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07640" y="0"/>
            <a:ext cx="4464000" cy="2996640"/>
          </a:xfrm>
          <a:prstGeom prst="downArrow">
            <a:avLst>
              <a:gd name="adj1" fmla="val 50000"/>
              <a:gd name="adj2" fmla="val 50000"/>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400" b="1" i="1" strike="noStrike" spc="-1">
                <a:solidFill>
                  <a:srgbClr val="002060"/>
                </a:solidFill>
                <a:latin typeface="Calibri"/>
              </a:rPr>
              <a:t>Периодическое обучение работников 1 и 2 групп безопасным методам и приемам выполнения работ на </a:t>
            </a:r>
            <a:endParaRPr lang="ru-RU" sz="1400" b="0" strike="noStrike" spc="-1">
              <a:solidFill>
                <a:srgbClr val="000000"/>
              </a:solidFill>
              <a:latin typeface="Arial" charset="0"/>
            </a:endParaRPr>
          </a:p>
          <a:p>
            <a:pPr algn="ctr">
              <a:lnSpc>
                <a:spcPct val="100000"/>
              </a:lnSpc>
              <a:defRPr/>
            </a:pPr>
            <a:r>
              <a:rPr lang="ru-RU" sz="1400" b="1" i="1" strike="noStrike" spc="-1">
                <a:solidFill>
                  <a:srgbClr val="002060"/>
                </a:solidFill>
                <a:latin typeface="Calibri"/>
              </a:rPr>
              <a:t>высоте осуществляется </a:t>
            </a:r>
            <a:endParaRPr lang="ru-RU" sz="1400" b="0" strike="noStrike" spc="-1">
              <a:solidFill>
                <a:srgbClr val="000000"/>
              </a:solidFill>
              <a:latin typeface="Arial" charset="0"/>
            </a:endParaRPr>
          </a:p>
          <a:p>
            <a:pPr algn="ctr">
              <a:lnSpc>
                <a:spcPct val="100000"/>
              </a:lnSpc>
              <a:defRPr/>
            </a:pPr>
            <a:r>
              <a:rPr lang="ru-RU" sz="1400" b="1" i="1" strike="noStrike" spc="-1">
                <a:solidFill>
                  <a:srgbClr val="C00000"/>
                </a:solidFill>
                <a:latin typeface="Calibri"/>
              </a:rPr>
              <a:t>не реже 1 раза</a:t>
            </a:r>
          </a:p>
          <a:p>
            <a:pPr algn="ctr">
              <a:lnSpc>
                <a:spcPct val="100000"/>
              </a:lnSpc>
              <a:defRPr/>
            </a:pPr>
            <a:r>
              <a:rPr lang="ru-RU" sz="1400" b="1" i="1" strike="noStrike" spc="-1">
                <a:solidFill>
                  <a:srgbClr val="C00000"/>
                </a:solidFill>
                <a:latin typeface="Calibri"/>
              </a:rPr>
              <a:t> в 3 года.</a:t>
            </a:r>
            <a:endParaRPr lang="ru-RU" sz="1400" b="0" strike="noStrike" spc="-1">
              <a:solidFill>
                <a:srgbClr val="000000"/>
              </a:solidFill>
              <a:latin typeface="Arial" charset="0"/>
            </a:endParaRPr>
          </a:p>
        </p:txBody>
      </p:sp>
      <p:sp>
        <p:nvSpPr>
          <p:cNvPr id="5" name="CustomShape 2"/>
          <p:cNvSpPr/>
          <p:nvPr/>
        </p:nvSpPr>
        <p:spPr bwMode="auto">
          <a:xfrm>
            <a:off x="4572000" y="0"/>
            <a:ext cx="4464000" cy="2975040"/>
          </a:xfrm>
          <a:prstGeom prst="downArrow">
            <a:avLst>
              <a:gd name="adj1" fmla="val 50000"/>
              <a:gd name="adj2" fmla="val 50000"/>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400" b="1" i="1" strike="noStrike" spc="-1">
              <a:solidFill>
                <a:srgbClr val="1E1C11"/>
              </a:solidFill>
              <a:latin typeface="Calibri"/>
            </a:endParaRPr>
          </a:p>
          <a:p>
            <a:pPr algn="ctr">
              <a:lnSpc>
                <a:spcPct val="100000"/>
              </a:lnSpc>
              <a:defRPr/>
            </a:pPr>
            <a:endParaRPr lang="ru-RU" sz="1400" b="1" i="1" strike="noStrike" spc="-1">
              <a:solidFill>
                <a:srgbClr val="1E1C11"/>
              </a:solidFill>
              <a:latin typeface="Calibri"/>
            </a:endParaRPr>
          </a:p>
          <a:p>
            <a:pPr algn="ctr">
              <a:lnSpc>
                <a:spcPct val="100000"/>
              </a:lnSpc>
              <a:defRPr/>
            </a:pPr>
            <a:r>
              <a:rPr lang="ru-RU" sz="1400" b="1" i="1" strike="noStrike" spc="-1">
                <a:solidFill>
                  <a:srgbClr val="1E1C11"/>
                </a:solidFill>
                <a:latin typeface="Calibri"/>
              </a:rPr>
              <a:t>Периодическое обучение работников 3 группы </a:t>
            </a:r>
          </a:p>
          <a:p>
            <a:pPr algn="ctr">
              <a:lnSpc>
                <a:spcPct val="100000"/>
              </a:lnSpc>
              <a:defRPr/>
            </a:pPr>
            <a:r>
              <a:rPr lang="ru-RU" sz="1400" b="1" i="1" strike="noStrike" spc="-1">
                <a:solidFill>
                  <a:srgbClr val="1E1C11"/>
                </a:solidFill>
                <a:latin typeface="Calibri"/>
              </a:rPr>
              <a:t>безопасным методам и приемам выполнения работ на высоте осуществляется </a:t>
            </a:r>
          </a:p>
          <a:p>
            <a:pPr algn="ctr">
              <a:lnSpc>
                <a:spcPct val="100000"/>
              </a:lnSpc>
              <a:defRPr/>
            </a:pPr>
            <a:r>
              <a:rPr lang="ru-RU" sz="1400" b="1" i="1" strike="noStrike" spc="-1">
                <a:solidFill>
                  <a:srgbClr val="FF0000"/>
                </a:solidFill>
                <a:latin typeface="Calibri"/>
              </a:rPr>
              <a:t>не</a:t>
            </a:r>
            <a:r>
              <a:rPr lang="ru-RU" sz="1400" b="1" i="1" strike="noStrike" spc="-1">
                <a:solidFill>
                  <a:srgbClr val="1E1C11"/>
                </a:solidFill>
                <a:latin typeface="Calibri"/>
              </a:rPr>
              <a:t> </a:t>
            </a:r>
            <a:r>
              <a:rPr lang="ru-RU" sz="1400" b="1" strike="noStrike" spc="-1">
                <a:solidFill>
                  <a:srgbClr val="C00000"/>
                </a:solidFill>
                <a:latin typeface="Calibri"/>
              </a:rPr>
              <a:t>реже  1 раза </a:t>
            </a:r>
          </a:p>
          <a:p>
            <a:pPr algn="ctr">
              <a:lnSpc>
                <a:spcPct val="100000"/>
              </a:lnSpc>
              <a:defRPr/>
            </a:pPr>
            <a:r>
              <a:rPr lang="ru-RU" sz="1400" b="1" strike="noStrike" spc="-1">
                <a:solidFill>
                  <a:srgbClr val="C00000"/>
                </a:solidFill>
                <a:latin typeface="Calibri"/>
              </a:rPr>
              <a:t>в 5 лет </a:t>
            </a:r>
            <a:endParaRPr lang="ru-RU" sz="1400" b="0" strike="noStrike" spc="-1">
              <a:solidFill>
                <a:srgbClr val="000000"/>
              </a:solidFill>
              <a:latin typeface="Arial" charset="0"/>
            </a:endParaRPr>
          </a:p>
        </p:txBody>
      </p:sp>
      <p:sp>
        <p:nvSpPr>
          <p:cNvPr id="6" name="CustomShape 3"/>
          <p:cNvSpPr/>
          <p:nvPr/>
        </p:nvSpPr>
        <p:spPr bwMode="auto">
          <a:xfrm>
            <a:off x="107640" y="2997000"/>
            <a:ext cx="8928720" cy="187200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b="1" strike="noStrike" spc="-1">
                <a:solidFill>
                  <a:srgbClr val="17375E"/>
                </a:solidFill>
                <a:latin typeface="Calibri"/>
              </a:rPr>
              <a:t>Экзамен проводится аттестационными комиссиями, создаваемыми приказом руководителя организации, проводящей обучение безопасным методам и приемам выполнения работ на высоте.</a:t>
            </a:r>
            <a:endParaRPr lang="ru-RU" b="0" strike="noStrike" spc="-1">
              <a:solidFill>
                <a:srgbClr val="000000"/>
              </a:solidFill>
              <a:latin typeface="Arial" charset="0"/>
            </a:endParaRPr>
          </a:p>
          <a:p>
            <a:pPr algn="ctr">
              <a:lnSpc>
                <a:spcPct val="100000"/>
              </a:lnSpc>
              <a:defRPr/>
            </a:pPr>
            <a:r>
              <a:rPr lang="ru-RU" b="1" i="1" strike="noStrike" spc="-1">
                <a:solidFill>
                  <a:srgbClr val="632523"/>
                </a:solidFill>
                <a:latin typeface="Calibri"/>
              </a:rPr>
              <a:t> Состав аттестационных комиссий формируется из  преподавателей и специалистов, прошедших соответствующую подготовку и аттестацию.</a:t>
            </a:r>
            <a:endParaRPr lang="ru-RU" b="0" strike="noStrike" spc="-1">
              <a:solidFill>
                <a:srgbClr val="000000"/>
              </a:solidFill>
              <a:latin typeface="Arial" charset="0"/>
            </a:endParaRPr>
          </a:p>
        </p:txBody>
      </p:sp>
      <p:pic>
        <p:nvPicPr>
          <p:cNvPr id="7" name="Picture 14"/>
          <p:cNvPicPr/>
          <p:nvPr/>
        </p:nvPicPr>
        <p:blipFill>
          <a:blip r:embed="rId2"/>
          <a:stretch>
            <a:fillRect/>
          </a:stretch>
        </p:blipFill>
        <p:spPr bwMode="auto">
          <a:xfrm>
            <a:off x="3997440" y="129960"/>
            <a:ext cx="1148760" cy="1020960"/>
          </a:xfrm>
          <a:prstGeom prst="rect">
            <a:avLst/>
          </a:prstGeom>
          <a:ln>
            <a:noFill/>
          </a:ln>
        </p:spPr>
      </p:pic>
      <p:pic>
        <p:nvPicPr>
          <p:cNvPr id="8" name="Picture 7"/>
          <p:cNvPicPr/>
          <p:nvPr/>
        </p:nvPicPr>
        <p:blipFill>
          <a:blip r:embed="rId3"/>
          <a:stretch>
            <a:fillRect/>
          </a:stretch>
        </p:blipFill>
        <p:spPr bwMode="auto">
          <a:xfrm>
            <a:off x="107640" y="230400"/>
            <a:ext cx="947160" cy="947160"/>
          </a:xfrm>
          <a:prstGeom prst="rect">
            <a:avLst/>
          </a:prstGeom>
          <a:ln>
            <a:noFill/>
          </a:ln>
        </p:spPr>
      </p:pic>
      <p:pic>
        <p:nvPicPr>
          <p:cNvPr id="9" name="Picture 2"/>
          <p:cNvPicPr/>
          <p:nvPr/>
        </p:nvPicPr>
        <p:blipFill>
          <a:blip r:embed="rId4"/>
          <a:stretch>
            <a:fillRect/>
          </a:stretch>
        </p:blipFill>
        <p:spPr bwMode="auto">
          <a:xfrm>
            <a:off x="8172360" y="165600"/>
            <a:ext cx="698760" cy="1007640"/>
          </a:xfrm>
          <a:prstGeom prst="rect">
            <a:avLst/>
          </a:prstGeom>
          <a:ln>
            <a:noFill/>
          </a:ln>
        </p:spPr>
      </p:pic>
      <p:sp>
        <p:nvSpPr>
          <p:cNvPr id="10" name="CustomShape 4"/>
          <p:cNvSpPr/>
          <p:nvPr/>
        </p:nvSpPr>
        <p:spPr bwMode="auto">
          <a:xfrm>
            <a:off x="107640" y="5013000"/>
            <a:ext cx="8928720" cy="1728000"/>
          </a:xfrm>
          <a:prstGeom prst="roundRect">
            <a:avLst>
              <a:gd name="adj" fmla="val 16667"/>
            </a:avLst>
          </a:prstGeom>
          <a:solidFill>
            <a:schemeClr val="accent2">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953735"/>
                </a:solidFill>
                <a:latin typeface="Calibri"/>
              </a:rPr>
              <a:t>"Работникам, успешно сдавшим экзамен, выдаются удостоверение о допуске к работам на высоте, рекомендуемый образец которого предусмотрен приложением № 4 к Правилам. </a:t>
            </a:r>
            <a:endParaRPr lang="ru-RU" sz="1600" b="0" strike="noStrike" spc="-1">
              <a:solidFill>
                <a:srgbClr val="000000"/>
              </a:solidFill>
              <a:latin typeface="Arial" charset="0"/>
            </a:endParaRPr>
          </a:p>
          <a:p>
            <a:pPr algn="ctr">
              <a:lnSpc>
                <a:spcPct val="100000"/>
              </a:lnSpc>
              <a:defRPr/>
            </a:pPr>
            <a:r>
              <a:rPr lang="ru-RU" sz="1600" b="1" i="1" strike="noStrike" spc="-1">
                <a:solidFill>
                  <a:srgbClr val="17375E"/>
                </a:solidFill>
                <a:latin typeface="Calibri"/>
              </a:rPr>
              <a:t>Работникам, выполняющим работы на высоте с применением систем канатного доступа, дополнительно выдается личная книжка учета работ на высоте, рекомендуемый образец в приложении № 5 к Правилам".</a:t>
            </a:r>
            <a:endParaRPr lang="ru-RU" sz="1600" b="0" strike="noStrike" spc="-1">
              <a:solidFill>
                <a:srgbClr val="000000"/>
              </a:solidFill>
              <a:latin typeface="Arial" charset="0"/>
            </a:endParaRPr>
          </a:p>
        </p:txBody>
      </p:sp>
      <p:sp>
        <p:nvSpPr>
          <p:cNvPr id="11" name="CustomShape 5"/>
          <p:cNvSpPr/>
          <p:nvPr/>
        </p:nvSpPr>
        <p:spPr bwMode="auto">
          <a:xfrm>
            <a:off x="4329720" y="1484640"/>
            <a:ext cx="484200" cy="1490400"/>
          </a:xfrm>
          <a:prstGeom prst="downArrow">
            <a:avLst>
              <a:gd name="adj1" fmla="val 50000"/>
              <a:gd name="adj2" fmla="val 50000"/>
            </a:avLst>
          </a:prstGeom>
          <a:solidFill>
            <a:schemeClr val="accent2">
              <a:lumMod val="60000"/>
              <a:lumOff val="40000"/>
            </a:schemeClr>
          </a:solidFill>
          <a:ln>
            <a:round/>
          </a:ln>
        </p:spPr>
        <p:style>
          <a:lnRef idx="2">
            <a:schemeClr val="accent1">
              <a:shade val="50000"/>
            </a:schemeClr>
          </a:lnRef>
          <a:fillRef idx="1">
            <a:schemeClr val="accent1"/>
          </a:fillRef>
          <a:effectRef idx="0">
            <a:schemeClr val="accent1"/>
          </a:effectRef>
          <a:fontRef idx="minor"/>
        </p:style>
      </p:sp>
      <p:sp>
        <p:nvSpPr>
          <p:cNvPr id="12" name="TextShape 6"/>
          <p:cNvSpPr/>
          <p:nvPr/>
        </p:nvSpPr>
        <p:spPr bwMode="auto">
          <a:xfrm>
            <a:off x="899640" y="4869000"/>
            <a:ext cx="6984360" cy="1656000"/>
          </a:xfrm>
          <a:prstGeom prst="rect">
            <a:avLst/>
          </a:prstGeom>
          <a:noFill/>
          <a:ln>
            <a:noFill/>
          </a:ln>
        </p:spPr>
        <p:txBody>
          <a:bodyPr/>
          <a:lstStyle/>
          <a:p>
            <a:pPr>
              <a:lnSpc>
                <a:spcPct val="100000"/>
              </a:lnSpc>
              <a:spcBef>
                <a:spcPts val="640"/>
              </a:spcBef>
              <a:defRPr/>
            </a:pPr>
            <a:endParaRPr lang="ru-RU" sz="3200" b="0" strike="noStrike" spc="-1">
              <a:solidFill>
                <a:srgbClr val="000000"/>
              </a:solidFill>
              <a:latin typeface="Calibri"/>
            </a:endParaRPr>
          </a:p>
          <a:p>
            <a:pPr>
              <a:lnSpc>
                <a:spcPct val="100000"/>
              </a:lnSpc>
              <a:spcBef>
                <a:spcPts val="640"/>
              </a:spcBef>
              <a:defRPr/>
            </a:pPr>
            <a:r>
              <a:rPr lang="ru-RU" sz="3200" b="0" strike="noStrike" spc="-1">
                <a:solidFill>
                  <a:srgbClr val="000000"/>
                </a:solidFill>
                <a:latin typeface="Calibri"/>
              </a:rPr>
              <a:t> </a:t>
            </a: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Изображение 718"/>
          <p:cNvPicPr/>
          <p:nvPr/>
        </p:nvPicPr>
        <p:blipFill>
          <a:blip r:embed="rId2"/>
          <a:stretch>
            <a:fillRect/>
          </a:stretch>
        </p:blipFill>
        <p:spPr bwMode="auto">
          <a:xfrm>
            <a:off x="35280" y="72000"/>
            <a:ext cx="9078120" cy="6799680"/>
          </a:xfrm>
          <a:prstGeom prst="rect">
            <a:avLst/>
          </a:prstGeom>
          <a:ln>
            <a:noFill/>
          </a:ln>
        </p:spPr>
      </p:pic>
      <p:pic>
        <p:nvPicPr>
          <p:cNvPr id="5" name="Picture 3"/>
          <p:cNvPicPr/>
          <p:nvPr/>
        </p:nvPicPr>
        <p:blipFill>
          <a:blip r:embed="rId3"/>
          <a:stretch>
            <a:fillRect/>
          </a:stretch>
        </p:blipFill>
        <p:spPr bwMode="auto">
          <a:xfrm>
            <a:off x="7571880" y="6264000"/>
            <a:ext cx="1212120" cy="669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6" name="Picture 5"/>
          <p:cNvPicPr/>
          <p:nvPr/>
        </p:nvPicPr>
        <p:blipFill>
          <a:blip r:embed="rId2"/>
          <a:stretch>
            <a:fillRect/>
          </a:stretch>
        </p:blipFill>
        <p:spPr bwMode="auto">
          <a:xfrm>
            <a:off x="6516360" y="0"/>
            <a:ext cx="2266560" cy="1507680"/>
          </a:xfrm>
          <a:prstGeom prst="rect">
            <a:avLst/>
          </a:prstGeom>
          <a:ln w="9360">
            <a:noFill/>
          </a:ln>
        </p:spPr>
      </p:pic>
      <p:pic>
        <p:nvPicPr>
          <p:cNvPr id="7" name="Picture 2"/>
          <p:cNvPicPr/>
          <p:nvPr/>
        </p:nvPicPr>
        <p:blipFill>
          <a:blip r:embed="rId3"/>
          <a:stretch>
            <a:fillRect/>
          </a:stretch>
        </p:blipFill>
        <p:spPr bwMode="auto">
          <a:xfrm>
            <a:off x="6293520" y="4149000"/>
            <a:ext cx="2057040" cy="2230200"/>
          </a:xfrm>
          <a:prstGeom prst="rect">
            <a:avLst/>
          </a:prstGeom>
          <a:ln>
            <a:noFill/>
          </a:ln>
        </p:spPr>
      </p:pic>
      <p:pic>
        <p:nvPicPr>
          <p:cNvPr id="8" name="Изображение 1"/>
          <p:cNvPicPr>
            <a:picLocks noChangeAspect="1"/>
          </p:cNvPicPr>
          <p:nvPr/>
        </p:nvPicPr>
        <p:blipFill>
          <a:blip r:embed="rId4"/>
          <a:stretch>
            <a:fillRect/>
          </a:stretch>
        </p:blipFill>
        <p:spPr bwMode="auto">
          <a:xfrm>
            <a:off x="-304165" y="-227965"/>
            <a:ext cx="9752330" cy="7314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179640" y="188640"/>
            <a:ext cx="4752000" cy="4968360"/>
          </a:xfrm>
          <a:prstGeom prst="homePlate">
            <a:avLst>
              <a:gd name="adj" fmla="val 50000"/>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defRPr/>
            </a:pPr>
            <a:r>
              <a:rPr lang="ru-RU" sz="1600" b="1" strike="noStrike" spc="-1">
                <a:solidFill>
                  <a:srgbClr val="215968"/>
                </a:solidFill>
                <a:latin typeface="Calibri"/>
              </a:rPr>
              <a:t>По окончании обучения безопасным методам и </a:t>
            </a:r>
            <a:endParaRPr lang="ru-RU" sz="1600" b="0" strike="noStrike" spc="-1">
              <a:solidFill>
                <a:srgbClr val="000000"/>
              </a:solidFill>
              <a:latin typeface="Arial" charset="0"/>
            </a:endParaRPr>
          </a:p>
          <a:p>
            <a:pPr>
              <a:lnSpc>
                <a:spcPct val="100000"/>
              </a:lnSpc>
              <a:defRPr/>
            </a:pPr>
            <a:r>
              <a:rPr lang="ru-RU" sz="1600" b="1" strike="noStrike" spc="-1">
                <a:solidFill>
                  <a:srgbClr val="215968"/>
                </a:solidFill>
                <a:latin typeface="Calibri"/>
              </a:rPr>
              <a:t>приемам выполнения работ на высоте работодатель обеспечивает проведение стажировки работников.</a:t>
            </a:r>
            <a:endParaRPr lang="ru-RU" sz="1600" b="0" strike="noStrike" spc="-1">
              <a:solidFill>
                <a:srgbClr val="000000"/>
              </a:solidFill>
              <a:latin typeface="Arial" charset="0"/>
            </a:endParaRPr>
          </a:p>
          <a:p>
            <a:pPr>
              <a:lnSpc>
                <a:spcPct val="100000"/>
              </a:lnSpc>
              <a:defRPr/>
            </a:pPr>
            <a:r>
              <a:rPr lang="ru-RU" sz="1600" b="1" i="1" strike="noStrike" spc="-1">
                <a:solidFill>
                  <a:srgbClr val="632523"/>
                </a:solidFill>
                <a:latin typeface="Calibri"/>
              </a:rPr>
              <a:t>Целью стажировки является закрепление теоретических знаний, необходимых для безопасного выполнения работ, а также освоение и выработка непосредственно на рабочем месте практических навыков </a:t>
            </a:r>
            <a:endParaRPr lang="ru-RU" sz="1600" b="0" strike="noStrike" spc="-1">
              <a:solidFill>
                <a:srgbClr val="000000"/>
              </a:solidFill>
              <a:latin typeface="Arial" charset="0"/>
            </a:endParaRPr>
          </a:p>
          <a:p>
            <a:pPr>
              <a:lnSpc>
                <a:spcPct val="100000"/>
              </a:lnSpc>
              <a:defRPr/>
            </a:pPr>
            <a:r>
              <a:rPr lang="ru-RU" sz="1600" b="1" i="1" strike="noStrike" spc="-1">
                <a:solidFill>
                  <a:srgbClr val="632523"/>
                </a:solidFill>
                <a:latin typeface="Calibri"/>
              </a:rPr>
              <a:t>и умений, безопасных </a:t>
            </a:r>
            <a:endParaRPr lang="ru-RU" sz="1600" b="0" strike="noStrike" spc="-1">
              <a:solidFill>
                <a:srgbClr val="000000"/>
              </a:solidFill>
              <a:latin typeface="Arial" charset="0"/>
            </a:endParaRPr>
          </a:p>
          <a:p>
            <a:pPr>
              <a:lnSpc>
                <a:spcPct val="100000"/>
              </a:lnSpc>
              <a:defRPr/>
            </a:pPr>
            <a:r>
              <a:rPr lang="ru-RU" sz="1600" b="1" i="1" strike="noStrike" spc="-1">
                <a:solidFill>
                  <a:srgbClr val="632523"/>
                </a:solidFill>
                <a:latin typeface="Calibri"/>
              </a:rPr>
              <a:t>методов и приемов </a:t>
            </a:r>
            <a:endParaRPr lang="ru-RU" sz="1600" b="0" strike="noStrike" spc="-1">
              <a:solidFill>
                <a:srgbClr val="000000"/>
              </a:solidFill>
              <a:latin typeface="Arial" charset="0"/>
            </a:endParaRPr>
          </a:p>
          <a:p>
            <a:pPr>
              <a:lnSpc>
                <a:spcPct val="100000"/>
              </a:lnSpc>
              <a:defRPr/>
            </a:pPr>
            <a:r>
              <a:rPr lang="ru-RU" sz="1600" b="1" i="1" strike="noStrike" spc="-1">
                <a:solidFill>
                  <a:srgbClr val="632523"/>
                </a:solidFill>
                <a:latin typeface="Calibri"/>
              </a:rPr>
              <a:t>выполнения работ.</a:t>
            </a:r>
            <a:endParaRPr lang="ru-RU" sz="1600" b="0" strike="noStrike" spc="-1">
              <a:solidFill>
                <a:srgbClr val="000000"/>
              </a:solidFill>
              <a:latin typeface="Arial" charset="0"/>
            </a:endParaRPr>
          </a:p>
        </p:txBody>
      </p:sp>
      <p:sp>
        <p:nvSpPr>
          <p:cNvPr id="6" name="CustomShape 3"/>
          <p:cNvSpPr/>
          <p:nvPr/>
        </p:nvSpPr>
        <p:spPr bwMode="auto">
          <a:xfrm>
            <a:off x="4932000" y="188640"/>
            <a:ext cx="4104000" cy="4968360"/>
          </a:xfrm>
          <a:prstGeom prst="roundRect">
            <a:avLst>
              <a:gd name="adj" fmla="val 16667"/>
            </a:avLst>
          </a:prstGeom>
          <a:solidFill>
            <a:schemeClr val="bg1">
              <a:lumMod val="9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215968"/>
                </a:solidFill>
                <a:latin typeface="Calibri"/>
              </a:rPr>
              <a:t>Продолжительность стажировки устанавливается работодателем (уполномоченное им лицо) исходя из ее содержания и составляет не менее двух рабочих дней (смен).</a:t>
            </a:r>
            <a:endParaRPr lang="ru-RU" sz="1600" b="0" strike="noStrike" spc="-1">
              <a:solidFill>
                <a:srgbClr val="000000"/>
              </a:solidFill>
              <a:latin typeface="Arial" charset="0"/>
            </a:endParaRPr>
          </a:p>
          <a:p>
            <a:pPr algn="ctr">
              <a:lnSpc>
                <a:spcPct val="100000"/>
              </a:lnSpc>
              <a:defRPr/>
            </a:pPr>
            <a:r>
              <a:rPr lang="ru-RU" sz="1600" b="1" i="1" strike="noStrike" spc="-1">
                <a:solidFill>
                  <a:srgbClr val="404040"/>
                </a:solidFill>
                <a:latin typeface="Calibri"/>
              </a:rPr>
              <a:t>Руководитель стажировки для работников 1 и 2 группы назначается работодателем из числа бригадиров, мастеров, инструкторов и квалифицированных рабочих, имеющих практический опыт работы на высоте не менее 1 года.</a:t>
            </a:r>
            <a:endParaRPr lang="ru-RU" sz="1600" b="0" strike="noStrike" spc="-1">
              <a:solidFill>
                <a:srgbClr val="000000"/>
              </a:solidFill>
              <a:latin typeface="Arial" charset="0"/>
            </a:endParaRPr>
          </a:p>
          <a:p>
            <a:pPr algn="ctr">
              <a:lnSpc>
                <a:spcPct val="100000"/>
              </a:lnSpc>
              <a:defRPr/>
            </a:pPr>
            <a:r>
              <a:rPr lang="ru-RU" sz="1600" b="1" strike="noStrike" spc="-1">
                <a:solidFill>
                  <a:srgbClr val="632523"/>
                </a:solidFill>
                <a:latin typeface="Calibri"/>
              </a:rPr>
              <a:t>К одному руководителю стажировки не может быть прикреплено более двух работников одновременно.</a:t>
            </a:r>
            <a:endParaRPr lang="ru-RU" sz="1600" b="0" strike="noStrike" spc="-1">
              <a:solidFill>
                <a:srgbClr val="000000"/>
              </a:solidFill>
              <a:latin typeface="Arial" charset="0"/>
            </a:endParaRPr>
          </a:p>
        </p:txBody>
      </p:sp>
      <p:pic>
        <p:nvPicPr>
          <p:cNvPr id="7" name="Picture 17"/>
          <p:cNvPicPr/>
          <p:nvPr/>
        </p:nvPicPr>
        <p:blipFill>
          <a:blip r:embed="rId2"/>
          <a:stretch>
            <a:fillRect/>
          </a:stretch>
        </p:blipFill>
        <p:spPr bwMode="auto">
          <a:xfrm>
            <a:off x="3842280" y="170280"/>
            <a:ext cx="925560" cy="1215720"/>
          </a:xfrm>
          <a:prstGeom prst="rect">
            <a:avLst/>
          </a:prstGeom>
          <a:ln>
            <a:noFill/>
          </a:ln>
        </p:spPr>
      </p:pic>
      <p:pic>
        <p:nvPicPr>
          <p:cNvPr id="8" name="Picture 19"/>
          <p:cNvPicPr/>
          <p:nvPr/>
        </p:nvPicPr>
        <p:blipFill>
          <a:blip r:embed="rId3"/>
          <a:stretch>
            <a:fillRect/>
          </a:stretch>
        </p:blipFill>
        <p:spPr bwMode="auto">
          <a:xfrm>
            <a:off x="3812400" y="3933000"/>
            <a:ext cx="984600" cy="844200"/>
          </a:xfrm>
          <a:prstGeom prst="rect">
            <a:avLst/>
          </a:prstGeom>
          <a:ln>
            <a:noFill/>
          </a:ln>
        </p:spPr>
      </p:pic>
      <p:sp>
        <p:nvSpPr>
          <p:cNvPr id="9" name="CustomShape 4"/>
          <p:cNvSpPr/>
          <p:nvPr/>
        </p:nvSpPr>
        <p:spPr bwMode="auto">
          <a:xfrm>
            <a:off x="179640" y="5373360"/>
            <a:ext cx="8964000" cy="148428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C00000"/>
                </a:solidFill>
                <a:latin typeface="Calibri"/>
              </a:rPr>
              <a:t> Проверка знаний безопасных методов и приемов выполнения работ на высоте проводится не реже 1 раза в год. Данная проверка знаний безопасных методов и приемов выполнения работ на высоте может проводиться аттестационной комиссией, создаваемой работодателем.</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107640" y="116640"/>
            <a:ext cx="7427520" cy="39600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b="1" strike="noStrike" spc="-1">
                <a:solidFill>
                  <a:srgbClr val="003366"/>
                </a:solidFill>
                <a:latin typeface="Calibri"/>
              </a:rPr>
              <a:t>Проведение проверки знаний безопасных методов и приемов выполнения работ на высоте без применения средств подмащивания, выполняемые на высоте 5 м и более,</a:t>
            </a:r>
            <a:endParaRPr lang="ru-RU" b="0" strike="noStrike" spc="-1">
              <a:solidFill>
                <a:srgbClr val="000000"/>
              </a:solidFill>
              <a:latin typeface="Arial" charset="0"/>
            </a:endParaRPr>
          </a:p>
          <a:p>
            <a:pPr algn="ctr">
              <a:lnSpc>
                <a:spcPct val="100000"/>
              </a:lnSpc>
              <a:defRPr/>
            </a:pPr>
            <a:r>
              <a:rPr lang="ru-RU" b="1" strike="noStrike" spc="-1">
                <a:solidFill>
                  <a:srgbClr val="003366"/>
                </a:solidFill>
                <a:latin typeface="Calibri"/>
              </a:rPr>
              <a:t> </a:t>
            </a:r>
            <a:r>
              <a:rPr lang="ru-RU" b="1" i="1" strike="noStrike" spc="-1">
                <a:solidFill>
                  <a:srgbClr val="14701D"/>
                </a:solidFill>
                <a:latin typeface="Calibri"/>
              </a:rPr>
              <a:t>а также работы, выполняемые на расстоянии менее 2 м от неогражденных перепадов по высоте более 5 м на площадках при отсутствии защитных ограждений</a:t>
            </a:r>
            <a:endParaRPr lang="ru-RU" b="0" strike="noStrike" spc="-1">
              <a:solidFill>
                <a:srgbClr val="000000"/>
              </a:solidFill>
              <a:latin typeface="Arial" charset="0"/>
            </a:endParaRPr>
          </a:p>
          <a:p>
            <a:pPr algn="ctr">
              <a:lnSpc>
                <a:spcPct val="100000"/>
              </a:lnSpc>
              <a:defRPr/>
            </a:pPr>
            <a:r>
              <a:rPr lang="ru-RU" b="1" strike="noStrike" spc="-1">
                <a:solidFill>
                  <a:srgbClr val="953735"/>
                </a:solidFill>
                <a:latin typeface="Calibri"/>
              </a:rPr>
              <a:t> либо при высоте защитных ограждений, составляющей менее 1,1 м, </a:t>
            </a:r>
            <a:endParaRPr lang="ru-RU" b="0" strike="noStrike" spc="-1">
              <a:solidFill>
                <a:srgbClr val="000000"/>
              </a:solidFill>
              <a:latin typeface="Arial" charset="0"/>
            </a:endParaRPr>
          </a:p>
          <a:p>
            <a:pPr algn="ctr">
              <a:lnSpc>
                <a:spcPct val="100000"/>
              </a:lnSpc>
              <a:defRPr/>
            </a:pPr>
            <a:r>
              <a:rPr lang="ru-RU" b="1" strike="noStrike" spc="-1">
                <a:solidFill>
                  <a:srgbClr val="0A052B"/>
                </a:solidFill>
                <a:latin typeface="Calibri"/>
              </a:rPr>
              <a:t>по решению работодателя может быть совмещено с проведением экзамена по окончании периодического обучения безопасным методам и приемам выполнения работ на высоте.</a:t>
            </a:r>
            <a:endParaRPr lang="ru-RU" b="0" strike="noStrike" spc="-1">
              <a:solidFill>
                <a:srgbClr val="000000"/>
              </a:solidFill>
              <a:latin typeface="Arial" charset="0"/>
            </a:endParaRPr>
          </a:p>
        </p:txBody>
      </p:sp>
      <p:sp>
        <p:nvSpPr>
          <p:cNvPr id="6" name="CustomShape 3"/>
          <p:cNvSpPr/>
          <p:nvPr/>
        </p:nvSpPr>
        <p:spPr bwMode="auto">
          <a:xfrm>
            <a:off x="107640" y="4221000"/>
            <a:ext cx="7272360" cy="244800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403152"/>
                </a:solidFill>
                <a:latin typeface="Calibri"/>
              </a:rPr>
              <a:t>Результаты проверки знаний безопасных методов и приемов выполнения работ на высоте оформляются протоколом с указанием даты проведения проверки знаний, фамилии, имени, отчества лица, прошедшего проверку знаний, результатов проверки знаний. </a:t>
            </a:r>
            <a:endParaRPr lang="ru-RU" sz="1600" b="0" strike="noStrike" spc="-1">
              <a:solidFill>
                <a:srgbClr val="000000"/>
              </a:solidFill>
              <a:latin typeface="Arial" charset="0"/>
            </a:endParaRPr>
          </a:p>
          <a:p>
            <a:pPr algn="ctr">
              <a:lnSpc>
                <a:spcPct val="100000"/>
              </a:lnSpc>
              <a:defRPr/>
            </a:pPr>
            <a:r>
              <a:rPr lang="ru-RU" sz="1600" b="1" i="1" strike="noStrike" spc="-1">
                <a:solidFill>
                  <a:srgbClr val="984807"/>
                </a:solidFill>
                <a:latin typeface="Calibri"/>
              </a:rPr>
              <a:t>Протокол подписывается членами аттестационной комиссии, прошедшими соответствующее обучение безопасным методам и приемам выполнения работ на высоте в организации, осуществляющей образовательную деятельность.".</a:t>
            </a:r>
            <a:endParaRPr lang="ru-RU" sz="1600" b="0" strike="noStrike" spc="-1">
              <a:solidFill>
                <a:srgbClr val="000000"/>
              </a:solidFill>
              <a:latin typeface="Arial" charset="0"/>
            </a:endParaRPr>
          </a:p>
        </p:txBody>
      </p:sp>
      <p:pic>
        <p:nvPicPr>
          <p:cNvPr id="7" name="Picture 2"/>
          <p:cNvPicPr/>
          <p:nvPr/>
        </p:nvPicPr>
        <p:blipFill>
          <a:blip r:embed="rId2"/>
          <a:stretch>
            <a:fillRect/>
          </a:stretch>
        </p:blipFill>
        <p:spPr bwMode="auto">
          <a:xfrm>
            <a:off x="7668360" y="1038240"/>
            <a:ext cx="1295640" cy="1208160"/>
          </a:xfrm>
          <a:prstGeom prst="rect">
            <a:avLst/>
          </a:prstGeom>
          <a:ln>
            <a:noFill/>
          </a:ln>
        </p:spPr>
      </p:pic>
      <p:pic>
        <p:nvPicPr>
          <p:cNvPr id="8" name="Picture 3"/>
          <p:cNvPicPr/>
          <p:nvPr/>
        </p:nvPicPr>
        <p:blipFill>
          <a:blip r:embed="rId3"/>
          <a:stretch>
            <a:fillRect/>
          </a:stretch>
        </p:blipFill>
        <p:spPr bwMode="auto">
          <a:xfrm>
            <a:off x="7473240" y="4941000"/>
            <a:ext cx="1499400" cy="1517759"/>
          </a:xfrm>
          <a:prstGeom prst="rect">
            <a:avLst/>
          </a:prstGeom>
          <a:ln>
            <a:noFill/>
          </a:ln>
        </p:spPr>
      </p:pic>
      <p:pic>
        <p:nvPicPr>
          <p:cNvPr id="9" name="Picture 4"/>
          <p:cNvPicPr/>
          <p:nvPr/>
        </p:nvPicPr>
        <p:blipFill>
          <a:blip r:embed="rId4"/>
          <a:stretch>
            <a:fillRect/>
          </a:stretch>
        </p:blipFill>
        <p:spPr bwMode="auto">
          <a:xfrm>
            <a:off x="7535160" y="3429000"/>
            <a:ext cx="1428840" cy="791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3"/>
          <p:cNvPicPr/>
          <p:nvPr/>
        </p:nvPicPr>
        <p:blipFill>
          <a:blip r:embed="rId2"/>
          <a:stretch>
            <a:fillRect/>
          </a:stretch>
        </p:blipFill>
        <p:spPr bwMode="auto">
          <a:xfrm>
            <a:off x="755640" y="1773000"/>
            <a:ext cx="1101240" cy="1461960"/>
          </a:xfrm>
          <a:prstGeom prst="rect">
            <a:avLst/>
          </a:prstGeom>
          <a:ln>
            <a:noFill/>
          </a:ln>
        </p:spPr>
      </p:pic>
      <p:sp>
        <p:nvSpPr>
          <p:cNvPr id="5" name="CustomShape 1"/>
          <p:cNvSpPr/>
          <p:nvPr/>
        </p:nvSpPr>
        <p:spPr bwMode="auto">
          <a:xfrm>
            <a:off x="179640" y="116640"/>
            <a:ext cx="8856720" cy="158364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400" b="1" strike="noStrike" spc="-1">
                <a:solidFill>
                  <a:srgbClr val="4A452A"/>
                </a:solidFill>
                <a:latin typeface="Calibri"/>
              </a:rPr>
              <a:t>В Российской Федерации действует система нормативных правовых актов, содержащих государственные нормативные требования охраны труда, которая состоит из:</a:t>
            </a:r>
            <a:br>
              <a:rPr lang="ru-RU" sz="2400" b="1" strike="noStrike" spc="-1">
                <a:solidFill>
                  <a:srgbClr val="4A452A"/>
                </a:solidFill>
                <a:latin typeface="Calibri"/>
              </a:rPr>
            </a:br>
            <a:endParaRPr lang="ru-RU" sz="2400" b="0" strike="noStrike" spc="-1">
              <a:solidFill>
                <a:srgbClr val="000000"/>
              </a:solidFill>
              <a:latin typeface="Arial" charset="0"/>
            </a:endParaRPr>
          </a:p>
        </p:txBody>
      </p:sp>
      <p:sp>
        <p:nvSpPr>
          <p:cNvPr id="6" name="CustomShape 2"/>
          <p:cNvSpPr/>
          <p:nvPr/>
        </p:nvSpPr>
        <p:spPr bwMode="auto">
          <a:xfrm>
            <a:off x="35640" y="3284640"/>
            <a:ext cx="8856720" cy="3528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800" b="1" strike="noStrike" spc="-1">
                <a:solidFill>
                  <a:srgbClr val="002060"/>
                </a:solidFill>
                <a:latin typeface="Calibri"/>
              </a:rPr>
              <a:t> </a:t>
            </a:r>
            <a:r>
              <a:rPr lang="ru-RU" sz="2800" b="1" strike="noStrike" spc="-1">
                <a:solidFill>
                  <a:srgbClr val="C00000"/>
                </a:solidFill>
                <a:latin typeface="Calibri"/>
              </a:rPr>
              <a:t>межотраслевых и отраслевых правил и типовых инструкций по охране труда,</a:t>
            </a:r>
            <a:endParaRPr lang="ru-RU" sz="2800" b="0" strike="noStrike" spc="-1">
              <a:solidFill>
                <a:srgbClr val="000000"/>
              </a:solidFill>
              <a:latin typeface="Arial" charset="0"/>
            </a:endParaRPr>
          </a:p>
          <a:p>
            <a:pPr algn="ctr">
              <a:lnSpc>
                <a:spcPct val="100000"/>
              </a:lnSpc>
              <a:defRPr/>
            </a:pPr>
            <a:r>
              <a:rPr lang="ru-RU" sz="2400" b="1" i="1" strike="noStrike" spc="-1">
                <a:solidFill>
                  <a:srgbClr val="C00000"/>
                </a:solidFill>
                <a:latin typeface="Calibri"/>
              </a:rPr>
              <a:t> </a:t>
            </a:r>
            <a:r>
              <a:rPr lang="ru-RU" sz="2400" b="1" i="1" strike="noStrike" spc="-1">
                <a:solidFill>
                  <a:srgbClr val="002060"/>
                </a:solidFill>
                <a:latin typeface="Calibri"/>
              </a:rPr>
              <a:t>строительных и санитарных норм и правил, правил и инструкций по безопасности, правил устройства и безопасной эксплуатации, свода правил по проектированию и строительству, гигиенических нормативов и</a:t>
            </a:r>
            <a:endParaRPr lang="ru-RU" sz="2400" b="0" strike="noStrike" spc="-1">
              <a:solidFill>
                <a:srgbClr val="000000"/>
              </a:solidFill>
              <a:latin typeface="Arial" charset="0"/>
            </a:endParaRPr>
          </a:p>
          <a:p>
            <a:pPr algn="ctr">
              <a:lnSpc>
                <a:spcPct val="100000"/>
              </a:lnSpc>
              <a:defRPr/>
            </a:pPr>
            <a:r>
              <a:rPr lang="ru-RU" sz="2800" b="1" strike="noStrike" spc="-1">
                <a:solidFill>
                  <a:srgbClr val="002060"/>
                </a:solidFill>
                <a:latin typeface="Calibri"/>
              </a:rPr>
              <a:t> </a:t>
            </a:r>
            <a:r>
              <a:rPr lang="ru-RU" sz="2800" b="1" strike="noStrike" spc="-1">
                <a:solidFill>
                  <a:srgbClr val="FF0000"/>
                </a:solidFill>
                <a:latin typeface="Calibri"/>
              </a:rPr>
              <a:t>государственных стандартов безопасности труда.</a:t>
            </a:r>
            <a:endParaRPr lang="ru-RU" sz="2800" b="0" strike="noStrike" spc="-1">
              <a:solidFill>
                <a:srgbClr val="000000"/>
              </a:solidFill>
              <a:latin typeface="Arial" charset="0"/>
            </a:endParaRPr>
          </a:p>
        </p:txBody>
      </p:sp>
      <p:sp>
        <p:nvSpPr>
          <p:cNvPr id="7" name="CustomShape 3"/>
          <p:cNvSpPr/>
          <p:nvPr/>
        </p:nvSpPr>
        <p:spPr bwMode="auto">
          <a:xfrm>
            <a:off x="4140000" y="1989720"/>
            <a:ext cx="484200" cy="1108440"/>
          </a:xfrm>
          <a:prstGeom prst="downArrow">
            <a:avLst>
              <a:gd name="adj1" fmla="val 50000"/>
              <a:gd name="adj2" fmla="val 50000"/>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sp>
      <p:pic>
        <p:nvPicPr>
          <p:cNvPr id="8" name="Picture 19"/>
          <p:cNvPicPr/>
          <p:nvPr/>
        </p:nvPicPr>
        <p:blipFill>
          <a:blip r:embed="rId3"/>
          <a:stretch>
            <a:fillRect/>
          </a:stretch>
        </p:blipFill>
        <p:spPr bwMode="auto">
          <a:xfrm>
            <a:off x="7091640" y="1811520"/>
            <a:ext cx="1564200" cy="1342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1547640" y="116640"/>
            <a:ext cx="5688360" cy="489600"/>
          </a:xfrm>
          <a:prstGeom prst="rect">
            <a:avLst/>
          </a:prstGeom>
          <a:solidFill>
            <a:schemeClr val="accent6">
              <a:lumMod val="60000"/>
              <a:lumOff val="40000"/>
            </a:schemeClr>
          </a:solidFill>
          <a:ln>
            <a:noFill/>
          </a:ln>
        </p:spPr>
        <p:style>
          <a:lnRef idx="0">
            <a:srgbClr val="FFFFFF"/>
          </a:lnRef>
          <a:fillRef idx="0">
            <a:srgbClr val="FFFFFF"/>
          </a:fillRef>
          <a:effectRef idx="0">
            <a:srgbClr val="FFFFFF"/>
          </a:effectRef>
          <a:fontRef idx="minor"/>
        </p:style>
        <p:txBody>
          <a:bodyPr anchor="ctr"/>
          <a:lstStyle/>
          <a:p>
            <a:pPr algn="ctr">
              <a:lnSpc>
                <a:spcPct val="100000"/>
              </a:lnSpc>
              <a:defRPr/>
            </a:pPr>
            <a:r>
              <a:rPr lang="ru-RU" sz="2000" b="1" strike="noStrike" spc="-1">
                <a:solidFill>
                  <a:srgbClr val="1F497D"/>
                </a:solidFill>
                <a:latin typeface="Calibri"/>
              </a:rPr>
              <a:t>Обеспечение безопасности работ на высоте</a:t>
            </a:r>
            <a:endParaRPr lang="ru-RU" sz="2000" b="0" strike="noStrike" spc="-1">
              <a:solidFill>
                <a:srgbClr val="000000"/>
              </a:solidFill>
              <a:latin typeface="Arial" charset="0"/>
            </a:endParaRPr>
          </a:p>
        </p:txBody>
      </p:sp>
      <p:sp>
        <p:nvSpPr>
          <p:cNvPr id="6" name="CustomShape 3"/>
          <p:cNvSpPr/>
          <p:nvPr/>
        </p:nvSpPr>
        <p:spPr bwMode="auto">
          <a:xfrm>
            <a:off x="107640" y="692640"/>
            <a:ext cx="8784720" cy="708840"/>
          </a:xfrm>
          <a:prstGeom prst="roundRect">
            <a:avLst>
              <a:gd name="adj" fmla="val 16667"/>
            </a:avLst>
          </a:prstGeom>
          <a:solidFill>
            <a:schemeClr val="accent1">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CC3300"/>
                </a:solidFill>
                <a:latin typeface="Calibri"/>
              </a:rPr>
              <a:t>Работодатель до начала выполнения работ на высоте должен организовать проведение технико-технологических и организационных мероприятий:</a:t>
            </a:r>
            <a:r>
              <a:rPr lang="ru-RU" sz="2000" b="1" strike="noStrike" spc="-1">
                <a:solidFill>
                  <a:srgbClr val="CC3300"/>
                </a:solidFill>
                <a:latin typeface="Calibri"/>
              </a:rPr>
              <a:t> </a:t>
            </a:r>
            <a:endParaRPr lang="ru-RU" sz="2000" b="0" strike="noStrike" spc="-1">
              <a:solidFill>
                <a:srgbClr val="000000"/>
              </a:solidFill>
              <a:latin typeface="Arial" charset="0"/>
            </a:endParaRPr>
          </a:p>
        </p:txBody>
      </p:sp>
      <p:sp>
        <p:nvSpPr>
          <p:cNvPr id="7" name="CustomShape 4"/>
          <p:cNvSpPr/>
          <p:nvPr/>
        </p:nvSpPr>
        <p:spPr bwMode="auto">
          <a:xfrm>
            <a:off x="1403640" y="1556640"/>
            <a:ext cx="7632360" cy="259200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595959"/>
                </a:solidFill>
                <a:latin typeface="Calibri"/>
              </a:rPr>
              <a:t>технико-технологические мероприятия, включающие в себя разработку и выполнение плана производства работ на высоте; </a:t>
            </a:r>
            <a:endParaRPr lang="ru-RU" sz="1600" b="0" strike="noStrike" spc="-1">
              <a:solidFill>
                <a:srgbClr val="000000"/>
              </a:solidFill>
              <a:latin typeface="Arial" charset="0"/>
            </a:endParaRPr>
          </a:p>
          <a:p>
            <a:pPr algn="ctr">
              <a:lnSpc>
                <a:spcPct val="100000"/>
              </a:lnSpc>
              <a:defRPr/>
            </a:pPr>
            <a:r>
              <a:rPr lang="ru-RU" sz="1600" b="1" i="1" strike="noStrike" spc="-1">
                <a:solidFill>
                  <a:srgbClr val="953735"/>
                </a:solidFill>
                <a:latin typeface="Calibri"/>
              </a:rPr>
              <a:t>разработка и утверждение технологических карт на производство работ; </a:t>
            </a:r>
            <a:endParaRPr lang="ru-RU" sz="1600" b="0" strike="noStrike" spc="-1">
              <a:solidFill>
                <a:srgbClr val="000000"/>
              </a:solidFill>
              <a:latin typeface="Arial" charset="0"/>
            </a:endParaRPr>
          </a:p>
          <a:p>
            <a:pPr algn="ctr">
              <a:lnSpc>
                <a:spcPct val="100000"/>
              </a:lnSpc>
              <a:defRPr/>
            </a:pPr>
            <a:r>
              <a:rPr lang="ru-RU" sz="1600" b="1" strike="noStrike" spc="-1">
                <a:solidFill>
                  <a:srgbClr val="4F6228"/>
                </a:solidFill>
                <a:latin typeface="Calibri"/>
              </a:rPr>
              <a:t>ограждение места производства работ, </a:t>
            </a:r>
            <a:endParaRPr lang="ru-RU" sz="1600" b="0" strike="noStrike" spc="-1">
              <a:solidFill>
                <a:srgbClr val="000000"/>
              </a:solidFill>
              <a:latin typeface="Arial" charset="0"/>
            </a:endParaRPr>
          </a:p>
          <a:p>
            <a:pPr algn="ctr">
              <a:lnSpc>
                <a:spcPct val="100000"/>
              </a:lnSpc>
              <a:defRPr/>
            </a:pPr>
            <a:r>
              <a:rPr lang="ru-RU" sz="1600" b="1" strike="noStrike" spc="-1">
                <a:solidFill>
                  <a:srgbClr val="FF0000"/>
                </a:solidFill>
                <a:latin typeface="Calibri"/>
              </a:rPr>
              <a:t>вывешивание предупреждающих и предписывающих плакатов, </a:t>
            </a:r>
            <a:endParaRPr lang="ru-RU" sz="1600" b="0" strike="noStrike" spc="-1">
              <a:solidFill>
                <a:srgbClr val="000000"/>
              </a:solidFill>
              <a:latin typeface="Arial" charset="0"/>
            </a:endParaRPr>
          </a:p>
          <a:p>
            <a:pPr algn="ctr">
              <a:lnSpc>
                <a:spcPct val="100000"/>
              </a:lnSpc>
              <a:defRPr/>
            </a:pPr>
            <a:r>
              <a:rPr lang="ru-RU" sz="1600" b="1" strike="noStrike" spc="-1">
                <a:solidFill>
                  <a:srgbClr val="595959"/>
                </a:solidFill>
                <a:latin typeface="Calibri"/>
              </a:rPr>
              <a:t>использование средств коллективной и индивидуальной защиты;</a:t>
            </a:r>
            <a:endParaRPr lang="ru-RU" sz="1600" b="0" strike="noStrike" spc="-1">
              <a:solidFill>
                <a:srgbClr val="000000"/>
              </a:solidFill>
              <a:latin typeface="Arial" charset="0"/>
            </a:endParaRPr>
          </a:p>
        </p:txBody>
      </p:sp>
      <p:sp>
        <p:nvSpPr>
          <p:cNvPr id="8" name="CustomShape 5"/>
          <p:cNvSpPr/>
          <p:nvPr/>
        </p:nvSpPr>
        <p:spPr bwMode="auto">
          <a:xfrm>
            <a:off x="107640" y="4293000"/>
            <a:ext cx="7632360" cy="2376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b="1" strike="noStrike" spc="-1">
                <a:solidFill>
                  <a:srgbClr val="404040"/>
                </a:solidFill>
                <a:latin typeface="Calibri"/>
              </a:rPr>
              <a:t>организационные мероприятия, включающие в себя </a:t>
            </a:r>
            <a:r>
              <a:rPr lang="ru-RU" b="1" i="1" strike="noStrike" spc="-1">
                <a:solidFill>
                  <a:srgbClr val="984807"/>
                </a:solidFill>
                <a:latin typeface="Calibri"/>
              </a:rPr>
              <a:t>назначение лиц, ответственных за организацию и безопасное проведение работ на высоте</a:t>
            </a:r>
            <a:r>
              <a:rPr lang="ru-RU" b="1" strike="noStrike" spc="-1">
                <a:solidFill>
                  <a:srgbClr val="404040"/>
                </a:solidFill>
                <a:latin typeface="Calibri"/>
              </a:rPr>
              <a:t>, </a:t>
            </a:r>
            <a:endParaRPr lang="ru-RU" b="0" strike="noStrike" spc="-1">
              <a:solidFill>
                <a:srgbClr val="000000"/>
              </a:solidFill>
              <a:latin typeface="Arial" charset="0"/>
            </a:endParaRPr>
          </a:p>
          <a:p>
            <a:pPr algn="ctr">
              <a:lnSpc>
                <a:spcPct val="100000"/>
              </a:lnSpc>
              <a:defRPr/>
            </a:pPr>
            <a:r>
              <a:rPr lang="ru-RU" b="1" strike="noStrike" spc="-1">
                <a:solidFill>
                  <a:srgbClr val="404040"/>
                </a:solidFill>
                <a:latin typeface="Calibri"/>
              </a:rPr>
              <a:t>за выдачу наряда-допуска, плана мероприятий по эвакуации и спасению работников при возникновении аварийной ситуации и при проведении спасательных работ,</a:t>
            </a:r>
            <a:r>
              <a:rPr lang="ru-RU" b="1" strike="noStrike" spc="-1">
                <a:solidFill>
                  <a:srgbClr val="254061"/>
                </a:solidFill>
                <a:latin typeface="Calibri"/>
              </a:rPr>
              <a:t> </a:t>
            </a:r>
            <a:endParaRPr lang="ru-RU" b="0" strike="noStrike" spc="-1">
              <a:solidFill>
                <a:srgbClr val="000000"/>
              </a:solidFill>
              <a:latin typeface="Arial" charset="0"/>
            </a:endParaRPr>
          </a:p>
          <a:p>
            <a:pPr algn="ctr">
              <a:lnSpc>
                <a:spcPct val="100000"/>
              </a:lnSpc>
              <a:defRPr/>
            </a:pPr>
            <a:r>
              <a:rPr lang="ru-RU" b="1" strike="noStrike" spc="-1">
                <a:solidFill>
                  <a:srgbClr val="254061"/>
                </a:solidFill>
                <a:latin typeface="Calibri"/>
              </a:rPr>
              <a:t>а также проводящих обслуживание и периодический осмотр СИЗ.</a:t>
            </a:r>
            <a:endParaRPr lang="ru-RU" b="0" strike="noStrike" spc="-1">
              <a:solidFill>
                <a:srgbClr val="000000"/>
              </a:solidFill>
              <a:latin typeface="Arial" charset="0"/>
            </a:endParaRPr>
          </a:p>
        </p:txBody>
      </p:sp>
      <p:pic>
        <p:nvPicPr>
          <p:cNvPr id="9" name="Объект 7"/>
          <p:cNvPicPr/>
          <p:nvPr/>
        </p:nvPicPr>
        <p:blipFill>
          <a:blip r:embed="rId2"/>
          <a:stretch>
            <a:fillRect/>
          </a:stretch>
        </p:blipFill>
        <p:spPr bwMode="auto">
          <a:xfrm>
            <a:off x="7920000" y="4860360"/>
            <a:ext cx="972360" cy="1400400"/>
          </a:xfrm>
          <a:prstGeom prst="rect">
            <a:avLst/>
          </a:prstGeom>
          <a:ln>
            <a:noFill/>
          </a:ln>
        </p:spPr>
      </p:pic>
      <p:pic>
        <p:nvPicPr>
          <p:cNvPr id="10" name="Picture 2"/>
          <p:cNvPicPr/>
          <p:nvPr/>
        </p:nvPicPr>
        <p:blipFill>
          <a:blip r:embed="rId3"/>
          <a:srcRect l="9462"/>
          <a:stretch>
            <a:fillRect/>
          </a:stretch>
        </p:blipFill>
        <p:spPr bwMode="auto">
          <a:xfrm>
            <a:off x="107640" y="2023920"/>
            <a:ext cx="1223640" cy="1801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3"/>
          <p:cNvSpPr/>
          <p:nvPr/>
        </p:nvSpPr>
        <p:spPr bwMode="auto">
          <a:xfrm>
            <a:off x="179640" y="116640"/>
            <a:ext cx="8678880" cy="64764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1" i="1" strike="noStrike" spc="-1">
                <a:solidFill>
                  <a:srgbClr val="953735"/>
                </a:solidFill>
                <a:latin typeface="Calibri"/>
              </a:rPr>
              <a:t>Требования к применению систем обеспечения безопасности </a:t>
            </a:r>
            <a:br>
              <a:rPr lang="ru-RU" sz="1800" b="1" i="1" strike="noStrike" spc="-1">
                <a:solidFill>
                  <a:srgbClr val="953735"/>
                </a:solidFill>
                <a:latin typeface="Calibri"/>
              </a:rPr>
            </a:br>
            <a:r>
              <a:rPr lang="ru-RU" sz="1800" b="1" i="1" strike="noStrike" spc="-1">
                <a:solidFill>
                  <a:srgbClr val="953735"/>
                </a:solidFill>
                <a:latin typeface="Calibri"/>
              </a:rPr>
              <a:t>работ на высоте</a:t>
            </a:r>
            <a:br>
              <a:rPr lang="ru-RU" sz="1800" b="1" i="1" strike="noStrike" spc="-1">
                <a:solidFill>
                  <a:srgbClr val="953735"/>
                </a:solidFill>
                <a:latin typeface="Calibri"/>
              </a:rPr>
            </a:br>
            <a:endParaRPr lang="ru-RU" sz="1800" b="0" strike="noStrike" spc="-1">
              <a:solidFill>
                <a:srgbClr val="000000"/>
              </a:solidFill>
              <a:latin typeface="Arial" charset="0"/>
            </a:endParaRPr>
          </a:p>
        </p:txBody>
      </p:sp>
      <p:sp>
        <p:nvSpPr>
          <p:cNvPr id="6" name="CustomShape 4"/>
          <p:cNvSpPr/>
          <p:nvPr/>
        </p:nvSpPr>
        <p:spPr bwMode="auto">
          <a:xfrm>
            <a:off x="1619640" y="928080"/>
            <a:ext cx="5400360" cy="70884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984807"/>
                </a:solidFill>
                <a:latin typeface="Calibri"/>
              </a:rPr>
              <a:t> </a:t>
            </a:r>
            <a:r>
              <a:rPr lang="ru-RU" sz="1800" b="1" strike="noStrike" spc="-1">
                <a:solidFill>
                  <a:srgbClr val="4A452A"/>
                </a:solidFill>
                <a:latin typeface="Calibri"/>
              </a:rPr>
              <a:t>Системы обеспечения безопасности работ на высоте делятся на следующие виды: </a:t>
            </a:r>
            <a:endParaRPr lang="ru-RU" sz="1800" b="0" strike="noStrike" spc="-1">
              <a:solidFill>
                <a:srgbClr val="000000"/>
              </a:solidFill>
              <a:latin typeface="Arial" charset="0"/>
            </a:endParaRPr>
          </a:p>
        </p:txBody>
      </p:sp>
      <p:sp>
        <p:nvSpPr>
          <p:cNvPr id="7" name="CustomShape 5"/>
          <p:cNvSpPr/>
          <p:nvPr/>
        </p:nvSpPr>
        <p:spPr bwMode="auto">
          <a:xfrm>
            <a:off x="179640" y="1917000"/>
            <a:ext cx="2088000" cy="86364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17375E"/>
                </a:solidFill>
                <a:latin typeface="Calibri"/>
              </a:rPr>
              <a:t>удерживающие системы</a:t>
            </a:r>
            <a:endParaRPr lang="ru-RU" sz="1800" b="0" strike="noStrike" spc="-1">
              <a:solidFill>
                <a:srgbClr val="000000"/>
              </a:solidFill>
              <a:latin typeface="Arial" charset="0"/>
            </a:endParaRPr>
          </a:p>
        </p:txBody>
      </p:sp>
      <p:sp>
        <p:nvSpPr>
          <p:cNvPr id="8" name="CustomShape 6"/>
          <p:cNvSpPr/>
          <p:nvPr/>
        </p:nvSpPr>
        <p:spPr bwMode="auto">
          <a:xfrm>
            <a:off x="2555875" y="1917065"/>
            <a:ext cx="2006600" cy="863599"/>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215968"/>
                </a:solidFill>
                <a:latin typeface="Calibri"/>
              </a:rPr>
              <a:t>системы позициони</a:t>
            </a:r>
            <a:r>
              <a:rPr sz="1800" b="1" strike="noStrike" spc="-1">
                <a:solidFill>
                  <a:srgbClr val="215968"/>
                </a:solidFill>
                <a:latin typeface="Calibri"/>
              </a:rPr>
              <a:t>-</a:t>
            </a:r>
            <a:r>
              <a:rPr lang="ru-RU" sz="1800" b="1" strike="noStrike" spc="-1">
                <a:solidFill>
                  <a:srgbClr val="215968"/>
                </a:solidFill>
                <a:latin typeface="Calibri"/>
              </a:rPr>
              <a:t>рования</a:t>
            </a:r>
            <a:endParaRPr lang="ru-RU" sz="1800" b="0" strike="noStrike" spc="-1">
              <a:solidFill>
                <a:srgbClr val="000000"/>
              </a:solidFill>
              <a:latin typeface="Arial" charset="0"/>
            </a:endParaRPr>
          </a:p>
        </p:txBody>
      </p:sp>
      <p:sp>
        <p:nvSpPr>
          <p:cNvPr id="9" name="CustomShape 7"/>
          <p:cNvSpPr/>
          <p:nvPr/>
        </p:nvSpPr>
        <p:spPr bwMode="auto">
          <a:xfrm>
            <a:off x="4552950" y="1917065"/>
            <a:ext cx="2323465" cy="863599"/>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4F6228"/>
                </a:solidFill>
                <a:latin typeface="Calibri"/>
              </a:rPr>
              <a:t>страховочные системы</a:t>
            </a:r>
            <a:endParaRPr lang="ru-RU" sz="1800" b="0" strike="noStrike" spc="-1">
              <a:solidFill>
                <a:srgbClr val="000000"/>
              </a:solidFill>
              <a:latin typeface="Arial" charset="0"/>
            </a:endParaRPr>
          </a:p>
        </p:txBody>
      </p:sp>
      <p:sp>
        <p:nvSpPr>
          <p:cNvPr id="10" name="CustomShape 8"/>
          <p:cNvSpPr/>
          <p:nvPr/>
        </p:nvSpPr>
        <p:spPr bwMode="auto">
          <a:xfrm>
            <a:off x="7164360" y="1917000"/>
            <a:ext cx="1800000" cy="863640"/>
          </a:xfrm>
          <a:prstGeom prst="roundRect">
            <a:avLst>
              <a:gd name="adj" fmla="val 14853"/>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FF0000"/>
                </a:solidFill>
                <a:latin typeface="Calibri"/>
              </a:rPr>
              <a:t>системы спасения и эвакуации</a:t>
            </a:r>
            <a:endParaRPr lang="ru-RU" sz="1800" b="0" strike="noStrike" spc="-1">
              <a:solidFill>
                <a:srgbClr val="000000"/>
              </a:solidFill>
              <a:latin typeface="Arial" charset="0"/>
            </a:endParaRPr>
          </a:p>
        </p:txBody>
      </p:sp>
      <p:sp>
        <p:nvSpPr>
          <p:cNvPr id="11" name="CustomShape 9"/>
          <p:cNvSpPr/>
          <p:nvPr/>
        </p:nvSpPr>
        <p:spPr bwMode="auto">
          <a:xfrm>
            <a:off x="179640" y="2997000"/>
            <a:ext cx="8784720" cy="165600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FF0000"/>
                </a:solidFill>
                <a:latin typeface="Calibri"/>
              </a:rPr>
              <a:t>Системы обеспечения безопасности на высоте должны:</a:t>
            </a:r>
            <a:endParaRPr lang="ru-RU" sz="1600" b="0" strike="noStrike" spc="-1">
              <a:solidFill>
                <a:srgbClr val="000000"/>
              </a:solidFill>
              <a:latin typeface="Arial" charset="0"/>
            </a:endParaRPr>
          </a:p>
          <a:p>
            <a:pPr algn="ctr">
              <a:lnSpc>
                <a:spcPct val="100000"/>
              </a:lnSpc>
              <a:defRPr/>
            </a:pPr>
            <a:r>
              <a:rPr lang="ru-RU" sz="1600" b="1" i="1" strike="noStrike" spc="-1">
                <a:solidFill>
                  <a:srgbClr val="17375E"/>
                </a:solidFill>
                <a:latin typeface="Calibri"/>
              </a:rPr>
              <a:t>а) соответствовать существующим условиям на рабочих местах, характеру и виду выполняемой работы;</a:t>
            </a:r>
            <a:endParaRPr lang="ru-RU" sz="1600" b="0" strike="noStrike" spc="-1">
              <a:solidFill>
                <a:srgbClr val="000000"/>
              </a:solidFill>
              <a:latin typeface="Arial" charset="0"/>
            </a:endParaRPr>
          </a:p>
          <a:p>
            <a:pPr algn="ctr">
              <a:lnSpc>
                <a:spcPct val="100000"/>
              </a:lnSpc>
              <a:defRPr/>
            </a:pPr>
            <a:r>
              <a:rPr lang="ru-RU" sz="1600" b="1" strike="noStrike" spc="-1">
                <a:solidFill>
                  <a:srgbClr val="953735"/>
                </a:solidFill>
                <a:latin typeface="Calibri"/>
              </a:rPr>
              <a:t>б) учитывать эргономические требования и состояние здоровья работника;</a:t>
            </a:r>
            <a:endParaRPr lang="ru-RU" sz="1600" b="0" strike="noStrike" spc="-1">
              <a:solidFill>
                <a:srgbClr val="000000"/>
              </a:solidFill>
              <a:latin typeface="Arial" charset="0"/>
            </a:endParaRPr>
          </a:p>
          <a:p>
            <a:pPr algn="ctr">
              <a:lnSpc>
                <a:spcPct val="100000"/>
              </a:lnSpc>
              <a:defRPr/>
            </a:pPr>
            <a:r>
              <a:rPr lang="ru-RU" sz="1600" b="1" i="1" strike="noStrike" spc="-1">
                <a:solidFill>
                  <a:srgbClr val="262626"/>
                </a:solidFill>
                <a:latin typeface="Calibri"/>
              </a:rPr>
              <a:t>в) после необходимой подгонки соответствовать полу, росту и размерам работника. </a:t>
            </a:r>
            <a:endParaRPr lang="ru-RU" sz="1600" b="0" strike="noStrike" spc="-1">
              <a:solidFill>
                <a:srgbClr val="000000"/>
              </a:solidFill>
              <a:latin typeface="Arial" charset="0"/>
            </a:endParaRPr>
          </a:p>
        </p:txBody>
      </p:sp>
      <p:sp>
        <p:nvSpPr>
          <p:cNvPr id="12" name="CustomShape 10"/>
          <p:cNvSpPr/>
          <p:nvPr/>
        </p:nvSpPr>
        <p:spPr bwMode="auto">
          <a:xfrm>
            <a:off x="179640" y="4869000"/>
            <a:ext cx="8784720" cy="180000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4F6228"/>
                </a:solidFill>
                <a:latin typeface="Calibri"/>
              </a:rPr>
              <a:t> </a:t>
            </a:r>
            <a:r>
              <a:rPr lang="ru-RU" sz="1600" b="1" strike="noStrike" spc="-1">
                <a:solidFill>
                  <a:srgbClr val="C00000"/>
                </a:solidFill>
                <a:latin typeface="Calibri"/>
              </a:rPr>
              <a:t>Системы обеспечения безопасности работ на высоте предназначены:</a:t>
            </a:r>
            <a:endParaRPr lang="ru-RU" sz="1600" b="0" strike="noStrike" spc="-1">
              <a:solidFill>
                <a:srgbClr val="000000"/>
              </a:solidFill>
              <a:latin typeface="Arial" charset="0"/>
            </a:endParaRPr>
          </a:p>
          <a:p>
            <a:pPr algn="ctr">
              <a:lnSpc>
                <a:spcPct val="100000"/>
              </a:lnSpc>
              <a:defRPr/>
            </a:pPr>
            <a:r>
              <a:rPr lang="ru-RU" sz="1600" b="1" strike="noStrike" spc="-1">
                <a:solidFill>
                  <a:srgbClr val="4F6228"/>
                </a:solidFill>
                <a:latin typeface="Calibri"/>
              </a:rPr>
              <a:t>а) для удерживания работника таким образом, что падение с высоты предотвращается (системы удерживания или позиционирования);</a:t>
            </a:r>
            <a:endParaRPr lang="ru-RU" sz="1600" b="0" strike="noStrike" spc="-1">
              <a:solidFill>
                <a:srgbClr val="000000"/>
              </a:solidFill>
              <a:latin typeface="Arial" charset="0"/>
            </a:endParaRPr>
          </a:p>
          <a:p>
            <a:pPr algn="ctr">
              <a:lnSpc>
                <a:spcPct val="100000"/>
              </a:lnSpc>
              <a:defRPr/>
            </a:pPr>
            <a:r>
              <a:rPr lang="ru-RU" sz="1600" b="1" i="1" strike="noStrike" spc="-1">
                <a:solidFill>
                  <a:srgbClr val="953735"/>
                </a:solidFill>
                <a:latin typeface="Calibri"/>
              </a:rPr>
              <a:t> б) для безопасной остановки падения (страховочная система) и уменьшения тяжести последствий остановки падени</a:t>
            </a:r>
            <a:r>
              <a:rPr sz="1600" b="1" i="1" strike="noStrike" spc="-1">
                <a:solidFill>
                  <a:srgbClr val="953735"/>
                </a:solidFill>
                <a:latin typeface="Calibri"/>
              </a:rPr>
              <a:t>я</a:t>
            </a:r>
            <a:endParaRPr lang="ru-RU" sz="1600" b="0" strike="noStrike" spc="-1">
              <a:solidFill>
                <a:srgbClr val="000000"/>
              </a:solidFill>
              <a:latin typeface="Arial" charset="0"/>
            </a:endParaRPr>
          </a:p>
          <a:p>
            <a:pPr algn="ctr">
              <a:lnSpc>
                <a:spcPct val="100000"/>
              </a:lnSpc>
              <a:defRPr/>
            </a:pPr>
            <a:r>
              <a:rPr lang="ru-RU" sz="1600" b="1" strike="noStrike" spc="-1">
                <a:solidFill>
                  <a:srgbClr val="FF0000"/>
                </a:solidFill>
                <a:latin typeface="Calibri"/>
              </a:rPr>
              <a:t>в) для спасения и эвакуации.</a:t>
            </a:r>
            <a:endParaRPr lang="ru-RU" sz="1600" b="0" strike="noStrike" spc="-1">
              <a:solidFill>
                <a:srgbClr val="000000"/>
              </a:solidFill>
              <a:latin typeface="Arial" charset="0"/>
            </a:endParaRPr>
          </a:p>
        </p:txBody>
      </p:sp>
      <p:pic>
        <p:nvPicPr>
          <p:cNvPr id="13" name="Picture 2"/>
          <p:cNvPicPr/>
          <p:nvPr/>
        </p:nvPicPr>
        <p:blipFill>
          <a:blip r:embed="rId2"/>
          <a:stretch>
            <a:fillRect/>
          </a:stretch>
        </p:blipFill>
        <p:spPr bwMode="auto">
          <a:xfrm>
            <a:off x="7596360" y="938879"/>
            <a:ext cx="680760" cy="784800"/>
          </a:xfrm>
          <a:prstGeom prst="rect">
            <a:avLst/>
          </a:prstGeom>
          <a:ln>
            <a:noFill/>
          </a:ln>
        </p:spPr>
      </p:pic>
      <p:pic>
        <p:nvPicPr>
          <p:cNvPr id="14" name="Picture 2"/>
          <p:cNvPicPr/>
          <p:nvPr/>
        </p:nvPicPr>
        <p:blipFill>
          <a:blip r:embed="rId3"/>
          <a:stretch>
            <a:fillRect/>
          </a:stretch>
        </p:blipFill>
        <p:spPr bwMode="auto">
          <a:xfrm>
            <a:off x="179640" y="841680"/>
            <a:ext cx="1050480" cy="1007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5"/>
          <p:cNvSpPr/>
          <p:nvPr/>
        </p:nvSpPr>
        <p:spPr bwMode="auto">
          <a:xfrm>
            <a:off x="205560" y="646560"/>
            <a:ext cx="1831680" cy="811800"/>
          </a:xfrm>
          <a:prstGeom prst="rect">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400" b="1" strike="noStrike" spc="-1">
                <a:solidFill>
                  <a:srgbClr val="1D4323"/>
                </a:solidFill>
                <a:latin typeface="Calibri"/>
              </a:rPr>
              <a:t>Немного физики:</a:t>
            </a:r>
            <a:endParaRPr lang="ru-RU" sz="2400" b="0" strike="noStrike" spc="-1">
              <a:solidFill>
                <a:srgbClr val="000000"/>
              </a:solidFill>
              <a:latin typeface="Arial" charset="0"/>
            </a:endParaRPr>
          </a:p>
        </p:txBody>
      </p:sp>
      <p:pic>
        <p:nvPicPr>
          <p:cNvPr id="5" name="Picture 28"/>
          <p:cNvPicPr/>
          <p:nvPr/>
        </p:nvPicPr>
        <p:blipFill>
          <a:blip r:embed="rId2"/>
          <a:stretch>
            <a:fillRect/>
          </a:stretch>
        </p:blipFill>
        <p:spPr bwMode="auto">
          <a:xfrm>
            <a:off x="83880" y="2133000"/>
            <a:ext cx="1410480" cy="1938960"/>
          </a:xfrm>
          <a:prstGeom prst="rect">
            <a:avLst/>
          </a:prstGeom>
          <a:ln>
            <a:noFill/>
          </a:ln>
        </p:spPr>
      </p:pic>
      <p:sp>
        <p:nvSpPr>
          <p:cNvPr id="6" name="CustomShape 7"/>
          <p:cNvSpPr/>
          <p:nvPr/>
        </p:nvSpPr>
        <p:spPr bwMode="auto">
          <a:xfrm>
            <a:off x="2037600" y="849600"/>
            <a:ext cx="726120" cy="405720"/>
          </a:xfrm>
          <a:prstGeom prst="rightArrow">
            <a:avLst>
              <a:gd name="adj1" fmla="val 50000"/>
              <a:gd name="adj2" fmla="val 50000"/>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sp>
      <p:pic>
        <p:nvPicPr>
          <p:cNvPr id="7" name="Picture 3"/>
          <p:cNvPicPr/>
          <p:nvPr/>
        </p:nvPicPr>
        <p:blipFill>
          <a:blip r:embed="rId3"/>
          <a:stretch>
            <a:fillRect/>
          </a:stretch>
        </p:blipFill>
        <p:spPr bwMode="auto">
          <a:xfrm>
            <a:off x="360" y="0"/>
            <a:ext cx="360" cy="360"/>
          </a:xfrm>
          <a:prstGeom prst="rect">
            <a:avLst/>
          </a:prstGeom>
          <a:ln>
            <a:noFill/>
          </a:ln>
        </p:spPr>
      </p:pic>
      <p:pic>
        <p:nvPicPr>
          <p:cNvPr id="8" name="Изображение 2"/>
          <p:cNvPicPr>
            <a:picLocks noChangeAspect="1"/>
          </p:cNvPicPr>
          <p:nvPr/>
        </p:nvPicPr>
        <p:blipFill>
          <a:blip r:embed="rId4"/>
          <a:stretch>
            <a:fillRect/>
          </a:stretch>
        </p:blipFill>
        <p:spPr bwMode="auto">
          <a:xfrm>
            <a:off x="0" y="635"/>
            <a:ext cx="9357360" cy="6856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4932360" y="5445000"/>
            <a:ext cx="2746080" cy="7297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defRPr/>
            </a:pPr>
            <a:r>
              <a:rPr lang="ru-RU" sz="1400" b="1" strike="noStrike" spc="-1">
                <a:solidFill>
                  <a:srgbClr val="953735"/>
                </a:solidFill>
                <a:latin typeface="Calibri"/>
              </a:rPr>
              <a:t>Запись, сделанная при высоте падения 4м с использованием 2м стропа с амортизатором</a:t>
            </a:r>
            <a:r>
              <a:rPr lang="ru-RU" sz="1400" b="0" strike="noStrike" spc="-1">
                <a:solidFill>
                  <a:srgbClr val="4F81BD"/>
                </a:solidFill>
                <a:latin typeface="Calibri"/>
              </a:rPr>
              <a:t>.</a:t>
            </a:r>
            <a:endParaRPr lang="ru-RU" sz="1400" b="0" strike="noStrike" spc="-1">
              <a:solidFill>
                <a:srgbClr val="000000"/>
              </a:solidFill>
              <a:latin typeface="Arial" charset="0"/>
            </a:endParaRPr>
          </a:p>
        </p:txBody>
      </p:sp>
      <p:pic>
        <p:nvPicPr>
          <p:cNvPr id="5" name="Picture 3"/>
          <p:cNvPicPr/>
          <p:nvPr/>
        </p:nvPicPr>
        <p:blipFill>
          <a:blip r:embed="rId2"/>
          <a:stretch>
            <a:fillRect/>
          </a:stretch>
        </p:blipFill>
        <p:spPr bwMode="auto">
          <a:xfrm>
            <a:off x="4572000" y="3645000"/>
            <a:ext cx="4247640" cy="1969560"/>
          </a:xfrm>
          <a:prstGeom prst="rect">
            <a:avLst/>
          </a:prstGeom>
          <a:ln>
            <a:noFill/>
          </a:ln>
        </p:spPr>
      </p:pic>
      <p:sp>
        <p:nvSpPr>
          <p:cNvPr id="6" name="CustomShape 2"/>
          <p:cNvSpPr/>
          <p:nvPr/>
        </p:nvSpPr>
        <p:spPr bwMode="auto">
          <a:xfrm rot="1059000">
            <a:off x="4356000" y="1989000"/>
            <a:ext cx="7345080" cy="206172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nchor="ctr"/>
          <a:lstStyle/>
          <a:p>
            <a:pPr marL="528955" indent="-528320">
              <a:lnSpc>
                <a:spcPct val="90000"/>
              </a:lnSpc>
              <a:spcBef>
                <a:spcPts val="1440"/>
              </a:spcBef>
              <a:defRPr/>
            </a:pPr>
            <a:r>
              <a:rPr lang="ru-RU" sz="3600" b="1" strike="noStrike" spc="-1">
                <a:solidFill>
                  <a:srgbClr val="DDDDDD"/>
                </a:solidFill>
                <a:latin typeface="Comic Sans MS"/>
              </a:rPr>
              <a:t>g=9.806650m/s</a:t>
            </a:r>
            <a:r>
              <a:rPr lang="ru-RU" sz="3600" b="1" strike="noStrike" spc="-1" baseline="30000">
                <a:solidFill>
                  <a:srgbClr val="DDDDDD"/>
                </a:solidFill>
                <a:latin typeface="Comic Sans MS"/>
              </a:rPr>
              <a:t>2</a:t>
            </a:r>
            <a:endParaRPr lang="ru-RU" sz="3600" b="0" strike="noStrike" spc="-1">
              <a:solidFill>
                <a:srgbClr val="000000"/>
              </a:solidFill>
              <a:latin typeface="Arial" charset="0"/>
            </a:endParaRPr>
          </a:p>
        </p:txBody>
      </p:sp>
      <p:sp>
        <p:nvSpPr>
          <p:cNvPr id="7" name="CustomShape 3"/>
          <p:cNvSpPr/>
          <p:nvPr/>
        </p:nvSpPr>
        <p:spPr bwMode="auto">
          <a:xfrm rot="19945200">
            <a:off x="1650240" y="5097600"/>
            <a:ext cx="4993920" cy="6390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a:lnSpc>
                <a:spcPct val="100000"/>
              </a:lnSpc>
              <a:spcBef>
                <a:spcPts val="1800"/>
              </a:spcBef>
              <a:defRPr/>
            </a:pPr>
            <a:r>
              <a:rPr lang="ru-RU" sz="3600" b="1" strike="noStrike" spc="-1">
                <a:solidFill>
                  <a:srgbClr val="DDDDDD"/>
                </a:solidFill>
                <a:latin typeface="Comic Sans MS"/>
              </a:rPr>
              <a:t>N=kg.m/s</a:t>
            </a:r>
            <a:r>
              <a:rPr lang="ru-RU" sz="3600" b="1" strike="noStrike" spc="-1" baseline="30000">
                <a:solidFill>
                  <a:srgbClr val="DDDDDD"/>
                </a:solidFill>
                <a:latin typeface="Comic Sans MS"/>
              </a:rPr>
              <a:t>2</a:t>
            </a:r>
            <a:endParaRPr lang="ru-RU" sz="3600" b="0" strike="noStrike" spc="-1">
              <a:solidFill>
                <a:srgbClr val="000000"/>
              </a:solidFill>
              <a:latin typeface="Arial" charset="0"/>
            </a:endParaRPr>
          </a:p>
        </p:txBody>
      </p:sp>
      <p:sp>
        <p:nvSpPr>
          <p:cNvPr id="8" name="TextShape 4"/>
          <p:cNvSpPr/>
          <p:nvPr/>
        </p:nvSpPr>
        <p:spPr bwMode="auto">
          <a:xfrm>
            <a:off x="981000" y="116640"/>
            <a:ext cx="7902360" cy="990360"/>
          </a:xfrm>
          <a:prstGeom prst="rect">
            <a:avLst/>
          </a:prstGeom>
          <a:noFill/>
          <a:ln>
            <a:noFill/>
          </a:ln>
        </p:spPr>
        <p:txBody>
          <a:bodyPr anchor="ctr"/>
          <a:lstStyle/>
          <a:p>
            <a:pPr algn="ctr">
              <a:lnSpc>
                <a:spcPct val="100000"/>
              </a:lnSpc>
              <a:defRPr/>
            </a:pPr>
            <a:r>
              <a:rPr lang="ru-RU" sz="4400" b="1" strike="noStrike" spc="-1">
                <a:solidFill>
                  <a:srgbClr val="000000"/>
                </a:solidFill>
                <a:latin typeface="Calibri"/>
              </a:rPr>
              <a:t>Сила воздействия</a:t>
            </a:r>
            <a:endParaRPr lang="ru-RU" sz="4400" b="0" strike="noStrike" spc="-1">
              <a:solidFill>
                <a:srgbClr val="000000"/>
              </a:solidFill>
              <a:latin typeface="Calibri"/>
            </a:endParaRPr>
          </a:p>
        </p:txBody>
      </p:sp>
      <p:sp>
        <p:nvSpPr>
          <p:cNvPr id="9" name="TextShape 5"/>
          <p:cNvSpPr/>
          <p:nvPr/>
        </p:nvSpPr>
        <p:spPr bwMode="auto">
          <a:xfrm>
            <a:off x="467640" y="1197000"/>
            <a:ext cx="4061160" cy="5184000"/>
          </a:xfrm>
          <a:prstGeom prst="rect">
            <a:avLst/>
          </a:prstGeom>
          <a:noFill/>
          <a:ln>
            <a:noFill/>
          </a:ln>
        </p:spPr>
        <p:txBody>
          <a:bodyPr/>
          <a:lstStyle/>
          <a:p>
            <a:pPr marL="742950" lvl="1" indent="-285750">
              <a:lnSpc>
                <a:spcPct val="100000"/>
              </a:lnSpc>
              <a:spcBef>
                <a:spcPts val="320"/>
              </a:spcBef>
              <a:buClr>
                <a:srgbClr val="10243E"/>
              </a:buClr>
              <a:buFont typeface="Arial" charset="0"/>
              <a:buChar char="–"/>
              <a:defRPr/>
            </a:pPr>
            <a:r>
              <a:rPr lang="ru-RU" sz="1600" b="1" strike="noStrike" spc="-1">
                <a:solidFill>
                  <a:srgbClr val="10243E"/>
                </a:solidFill>
                <a:latin typeface="Calibri"/>
                <a:ea typeface="Calibri"/>
              </a:rPr>
              <a:t>Амортизатор должен быть включен в Вашу систему индивидуальной защиты в случае работ со страховкой</a:t>
            </a:r>
            <a:endParaRPr lang="ru-RU" sz="1600" b="0" strike="noStrike" spc="-1">
              <a:solidFill>
                <a:srgbClr val="000000"/>
              </a:solidFill>
              <a:latin typeface="Calibri"/>
            </a:endParaRPr>
          </a:p>
          <a:p>
            <a:pPr>
              <a:defRPr/>
            </a:pPr>
            <a:endParaRPr lang="ru-RU" sz="1600" b="0" strike="noStrike" spc="-1">
              <a:solidFill>
                <a:srgbClr val="000000"/>
              </a:solidFill>
              <a:latin typeface="Calibri"/>
            </a:endParaRPr>
          </a:p>
          <a:p>
            <a:pPr marL="742950" lvl="1" indent="-285750">
              <a:lnSpc>
                <a:spcPct val="100000"/>
              </a:lnSpc>
              <a:spcBef>
                <a:spcPts val="320"/>
              </a:spcBef>
              <a:buClr>
                <a:srgbClr val="10243E"/>
              </a:buClr>
              <a:buFont typeface="Arial" charset="0"/>
              <a:buChar char="–"/>
              <a:defRPr/>
            </a:pPr>
            <a:r>
              <a:rPr lang="ru-RU" sz="1600" b="1" strike="noStrike" spc="-1">
                <a:solidFill>
                  <a:srgbClr val="10243E"/>
                </a:solidFill>
                <a:latin typeface="Calibri"/>
                <a:ea typeface="Calibri"/>
              </a:rPr>
              <a:t>В этом случае сила воздействия не превышает 6kN. </a:t>
            </a:r>
            <a:endParaRPr lang="ru-RU" sz="1600" b="0" strike="noStrike" spc="-1">
              <a:solidFill>
                <a:srgbClr val="000000"/>
              </a:solidFill>
              <a:latin typeface="Calibri"/>
            </a:endParaRPr>
          </a:p>
          <a:p>
            <a:pPr>
              <a:defRPr/>
            </a:pPr>
            <a:endParaRPr lang="ru-RU" sz="1600" b="0" strike="noStrike" spc="-1">
              <a:solidFill>
                <a:srgbClr val="000000"/>
              </a:solidFill>
              <a:latin typeface="Calibri"/>
            </a:endParaRPr>
          </a:p>
          <a:p>
            <a:pPr marL="742950" lvl="1" indent="-285750">
              <a:lnSpc>
                <a:spcPct val="100000"/>
              </a:lnSpc>
              <a:spcBef>
                <a:spcPts val="320"/>
              </a:spcBef>
              <a:buClr>
                <a:srgbClr val="10243E"/>
              </a:buClr>
              <a:buFont typeface="Arial" charset="0"/>
              <a:buChar char="–"/>
              <a:defRPr/>
            </a:pPr>
            <a:r>
              <a:rPr lang="ru-RU" sz="1600" b="1" strike="noStrike" spc="-1">
                <a:solidFill>
                  <a:srgbClr val="10243E"/>
                </a:solidFill>
                <a:latin typeface="Calibri"/>
                <a:ea typeface="Calibri"/>
              </a:rPr>
              <a:t>Промышленные Европейские испытания по защите от падения проводятся с использованием манекена массой 100кг. Хотя манекен не реагирует как тело человека, испытания показывают, что такие факторы как оборудование (инструменты) и СИЗ прибавляются к массе человека.</a:t>
            </a:r>
            <a:endParaRPr lang="ru-RU" sz="1600" b="0" strike="noStrike" spc="-1">
              <a:solidFill>
                <a:srgbClr val="000000"/>
              </a:solidFill>
              <a:latin typeface="Calibri"/>
            </a:endParaRPr>
          </a:p>
        </p:txBody>
      </p:sp>
      <p:sp>
        <p:nvSpPr>
          <p:cNvPr id="10" name="CustomShape 6"/>
          <p:cNvSpPr/>
          <p:nvPr/>
        </p:nvSpPr>
        <p:spPr bwMode="auto">
          <a:xfrm>
            <a:off x="6588000" y="1484280"/>
            <a:ext cx="2093400" cy="136908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lstStyle/>
          <a:p>
            <a:pPr algn="ctr">
              <a:lnSpc>
                <a:spcPct val="100000"/>
              </a:lnSpc>
              <a:defRPr/>
            </a:pPr>
            <a:r>
              <a:rPr lang="ru-RU" sz="1400" b="1" strike="noStrike" spc="-1">
                <a:solidFill>
                  <a:srgbClr val="984807"/>
                </a:solidFill>
                <a:latin typeface="Arial" charset="0"/>
              </a:rPr>
              <a:t>Масса 100кг падает с 2м стропом без амортизатора при факторе падения 2 (т.е. Высота падения 4м).</a:t>
            </a:r>
            <a:endParaRPr lang="ru-RU" sz="1400" b="0" strike="noStrike" spc="-1">
              <a:solidFill>
                <a:srgbClr val="000000"/>
              </a:solidFill>
              <a:latin typeface="Arial" charset="0"/>
            </a:endParaRPr>
          </a:p>
        </p:txBody>
      </p:sp>
      <p:pic>
        <p:nvPicPr>
          <p:cNvPr id="11" name="Picture 9"/>
          <p:cNvPicPr/>
          <p:nvPr/>
        </p:nvPicPr>
        <p:blipFill>
          <a:blip r:embed="rId3"/>
          <a:stretch>
            <a:fillRect/>
          </a:stretch>
        </p:blipFill>
        <p:spPr bwMode="auto">
          <a:xfrm>
            <a:off x="4932360" y="981000"/>
            <a:ext cx="2277720" cy="2881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08000" y="116640"/>
            <a:ext cx="8928360" cy="367200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2400" b="1" i="1" strike="noStrike" spc="-1">
              <a:solidFill>
                <a:srgbClr val="C00000"/>
              </a:solidFill>
              <a:latin typeface="Calibri"/>
            </a:endParaRPr>
          </a:p>
          <a:p>
            <a:pPr algn="ctr">
              <a:lnSpc>
                <a:spcPct val="100000"/>
              </a:lnSpc>
              <a:defRPr/>
            </a:pPr>
            <a:r>
              <a:rPr lang="ru-RU" sz="2400" b="1" i="1" strike="noStrike" spc="-1">
                <a:solidFill>
                  <a:srgbClr val="C00000"/>
                </a:solidFill>
                <a:latin typeface="Calibri"/>
              </a:rPr>
              <a:t>Постановлением Минтруда РФ от 17 декабря 2002 г. N 80 утверждены Методические рекомендации по разработке государственных нормативных требований охраны труда"</a:t>
            </a:r>
            <a:br>
              <a:rPr lang="ru-RU" sz="2400" b="1" i="1" strike="noStrike" spc="-1">
                <a:solidFill>
                  <a:srgbClr val="C00000"/>
                </a:solidFill>
                <a:latin typeface="Calibri"/>
              </a:rPr>
            </a:br>
            <a:r>
              <a:rPr lang="ru-RU" sz="2400" b="1" i="1" strike="noStrike" spc="-1">
                <a:solidFill>
                  <a:srgbClr val="312E3E"/>
                </a:solidFill>
                <a:latin typeface="Calibri"/>
              </a:rPr>
              <a:t>Согласно письму Минюста РФ от 8 апреля 2003 г. N 07/3351-ЮД постановление Минтруда РФ от 17 декабря 2002 г. N 80 не нуждается в государственной регистрации, т.к. не содержит норм права</a:t>
            </a:r>
            <a:br>
              <a:rPr lang="ru-RU" sz="2400" b="1" i="1" strike="noStrike" spc="-1">
                <a:solidFill>
                  <a:srgbClr val="312E3E"/>
                </a:solidFill>
                <a:latin typeface="Calibri"/>
              </a:rPr>
            </a:br>
            <a:endParaRPr lang="ru-RU" sz="2400" b="0" strike="noStrike" spc="-1">
              <a:solidFill>
                <a:srgbClr val="000000"/>
              </a:solidFill>
              <a:latin typeface="Arial" charset="0"/>
            </a:endParaRPr>
          </a:p>
        </p:txBody>
      </p:sp>
      <p:sp>
        <p:nvSpPr>
          <p:cNvPr id="5" name="CustomShape 2"/>
          <p:cNvSpPr/>
          <p:nvPr/>
        </p:nvSpPr>
        <p:spPr bwMode="auto">
          <a:xfrm>
            <a:off x="567360" y="4005000"/>
            <a:ext cx="8280720" cy="2304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400" b="1" i="1" strike="noStrike" spc="-1">
                <a:solidFill>
                  <a:srgbClr val="953735"/>
                </a:solidFill>
                <a:latin typeface="Calibri"/>
              </a:rPr>
              <a:t>Приложение</a:t>
            </a:r>
            <a:br>
              <a:rPr lang="ru-RU" sz="2400" b="1" i="1" strike="noStrike" spc="-1">
                <a:solidFill>
                  <a:srgbClr val="953735"/>
                </a:solidFill>
                <a:latin typeface="Calibri"/>
              </a:rPr>
            </a:br>
            <a:r>
              <a:rPr lang="ru-RU" sz="2400" b="1" i="1" strike="noStrike" spc="-1">
                <a:solidFill>
                  <a:srgbClr val="953735"/>
                </a:solidFill>
                <a:latin typeface="Calibri"/>
              </a:rPr>
              <a:t>к постановлению Минтруда РФ</a:t>
            </a:r>
            <a:br>
              <a:rPr lang="ru-RU" sz="2400" b="1" i="1" strike="noStrike" spc="-1">
                <a:solidFill>
                  <a:srgbClr val="953735"/>
                </a:solidFill>
                <a:latin typeface="Calibri"/>
              </a:rPr>
            </a:br>
            <a:r>
              <a:rPr lang="ru-RU" sz="2400" b="1" i="1" strike="noStrike" spc="-1">
                <a:solidFill>
                  <a:srgbClr val="953735"/>
                </a:solidFill>
                <a:latin typeface="Calibri"/>
              </a:rPr>
              <a:t>от 17 декабря 2002 г. N 80</a:t>
            </a:r>
            <a:br>
              <a:rPr lang="ru-RU" sz="2400" b="1" i="1" strike="noStrike" spc="-1">
                <a:solidFill>
                  <a:srgbClr val="953735"/>
                </a:solidFill>
                <a:latin typeface="Calibri"/>
              </a:rPr>
            </a:br>
            <a:r>
              <a:rPr lang="ru-RU" sz="2400" b="1" i="1" strike="noStrike" spc="-1">
                <a:solidFill>
                  <a:srgbClr val="953735"/>
                </a:solidFill>
                <a:latin typeface="Calibri"/>
              </a:rPr>
              <a:t>Методические рекомендации</a:t>
            </a:r>
            <a:br>
              <a:rPr lang="ru-RU" sz="2400" b="1" i="1" strike="noStrike" spc="-1">
                <a:solidFill>
                  <a:srgbClr val="953735"/>
                </a:solidFill>
                <a:latin typeface="Calibri"/>
              </a:rPr>
            </a:br>
            <a:r>
              <a:rPr lang="ru-RU" sz="2400" b="1" i="1" strike="noStrike" spc="-1">
                <a:solidFill>
                  <a:srgbClr val="953735"/>
                </a:solidFill>
                <a:latin typeface="Calibri"/>
              </a:rPr>
              <a:t>по разработке государственных нормативных требований охраны труда</a:t>
            </a:r>
            <a:endParaRPr lang="ru-RU" sz="2400" b="0" strike="noStrike" spc="-1">
              <a:solidFill>
                <a:srgbClr val="000000"/>
              </a:solidFill>
              <a:latin typeface="Arial" charset="0"/>
            </a:endParaRPr>
          </a:p>
        </p:txBody>
      </p:sp>
      <p:pic>
        <p:nvPicPr>
          <p:cNvPr id="6" name="Picture 19"/>
          <p:cNvPicPr/>
          <p:nvPr/>
        </p:nvPicPr>
        <p:blipFill>
          <a:blip r:embed="rId2"/>
          <a:stretch>
            <a:fillRect/>
          </a:stretch>
        </p:blipFill>
        <p:spPr bwMode="auto">
          <a:xfrm>
            <a:off x="827640" y="4292640"/>
            <a:ext cx="1007280" cy="864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270000" y="116640"/>
            <a:ext cx="8712720" cy="2334960"/>
          </a:xfrm>
          <a:prstGeom prst="rect">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000" b="1" i="1" strike="noStrike" spc="-1">
                <a:solidFill>
                  <a:srgbClr val="CC3300"/>
                </a:solidFill>
                <a:latin typeface="Calibri"/>
              </a:rPr>
              <a:t> Инструкция по охране труда (безопасному ведению работ) является одним из основных локальных  документов.</a:t>
            </a:r>
            <a:br>
              <a:rPr lang="ru-RU" sz="2000" b="1" i="1" strike="noStrike" spc="-1">
                <a:solidFill>
                  <a:srgbClr val="CC3300"/>
                </a:solidFill>
                <a:latin typeface="Calibri"/>
              </a:rPr>
            </a:br>
            <a:r>
              <a:rPr lang="ru-RU" sz="2000" b="1" i="1" strike="noStrike" spc="-1">
                <a:solidFill>
                  <a:srgbClr val="CC3300"/>
                </a:solidFill>
                <a:latin typeface="Calibri"/>
              </a:rPr>
              <a:t> </a:t>
            </a:r>
            <a:r>
              <a:rPr lang="ru-RU" sz="1800" b="1" i="1" strike="noStrike" spc="-1">
                <a:solidFill>
                  <a:srgbClr val="0000FF"/>
                </a:solidFill>
                <a:latin typeface="Calibri"/>
              </a:rPr>
              <a:t>Наличие грамотно составленных инструкций обеспечивает снижение вероятности производственного травматизма, аварийных ситуаций, профессиональных заболеваний и качественное проведение первичного инструктажа.</a:t>
            </a:r>
            <a:br>
              <a:rPr lang="ru-RU" sz="1800" b="1" i="1" strike="noStrike" spc="-1">
                <a:solidFill>
                  <a:srgbClr val="0000FF"/>
                </a:solidFill>
                <a:latin typeface="Calibri"/>
              </a:rPr>
            </a:br>
            <a:endParaRPr lang="ru-RU" sz="1800" b="0" strike="noStrike" spc="-1">
              <a:solidFill>
                <a:srgbClr val="000000"/>
              </a:solidFill>
              <a:latin typeface="Arial" charset="0"/>
            </a:endParaRPr>
          </a:p>
        </p:txBody>
      </p:sp>
      <p:sp>
        <p:nvSpPr>
          <p:cNvPr id="5" name="CustomShape 2"/>
          <p:cNvSpPr/>
          <p:nvPr/>
        </p:nvSpPr>
        <p:spPr bwMode="auto">
          <a:xfrm>
            <a:off x="270000" y="2565000"/>
            <a:ext cx="8712720" cy="417600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400" b="1" i="1" strike="noStrike" spc="-1">
                <a:solidFill>
                  <a:srgbClr val="CC3300"/>
                </a:solidFill>
                <a:latin typeface="Calibri"/>
              </a:rPr>
              <a:t>Нормативные правовые акты</a:t>
            </a:r>
            <a:br>
              <a:rPr lang="ru-RU" sz="2400" b="1" i="1" strike="noStrike" spc="-1">
                <a:solidFill>
                  <a:srgbClr val="CC3300"/>
                </a:solidFill>
                <a:latin typeface="Calibri"/>
              </a:rPr>
            </a:br>
            <a:r>
              <a:rPr lang="ru-RU" sz="1800" b="1" i="1" u="sng" strike="noStrike" spc="-1">
                <a:solidFill>
                  <a:srgbClr val="0000FF"/>
                </a:solidFill>
                <a:latin typeface="Calibri"/>
                <a:hlinkClick r:id="rId2"/>
              </a:rPr>
              <a:t>Постановление Правительства РФ от 27 декабря 2010 г. N 1160 «Об утверждении Положения о разработке, утверждении и изменении нормативных правовых актов, содержащих государственные нормативные требования охраны труда»</a:t>
            </a:r>
            <a:r>
              <a:rPr lang="ru-RU" sz="1800" b="1" i="1" strike="noStrike" spc="-1">
                <a:solidFill>
                  <a:srgbClr val="0033CC"/>
                </a:solidFill>
                <a:latin typeface="Calibri"/>
              </a:rPr>
              <a:t> </a:t>
            </a:r>
            <a:br>
              <a:rPr lang="ru-RU" sz="1800" b="1" i="1" strike="noStrike" spc="-1">
                <a:solidFill>
                  <a:srgbClr val="0033CC"/>
                </a:solidFill>
                <a:latin typeface="Calibri"/>
              </a:rPr>
            </a:br>
            <a:r>
              <a:rPr lang="ru-RU" sz="1800" b="1" i="1" strike="noStrike" spc="-1">
                <a:solidFill>
                  <a:srgbClr val="000099"/>
                </a:solidFill>
                <a:latin typeface="Calibri"/>
              </a:rPr>
              <a:t>Методические рекомендации по разработке государственных нормативных требований охраны труда. Утв. постановлением Минтруда РФ от 17.12.2002  № 80;</a:t>
            </a:r>
            <a:br>
              <a:rPr lang="ru-RU" sz="1800" b="1" i="1" strike="noStrike" spc="-1">
                <a:solidFill>
                  <a:srgbClr val="000099"/>
                </a:solidFill>
                <a:latin typeface="Calibri"/>
              </a:rPr>
            </a:br>
            <a:r>
              <a:rPr lang="ru-RU" sz="1800" b="1" i="1" strike="noStrike" spc="-1">
                <a:solidFill>
                  <a:srgbClr val="000099"/>
                </a:solidFill>
                <a:latin typeface="Calibri"/>
              </a:rPr>
              <a:t>Межотраслевые (отраслевые) правила и типовые инструкции по охране труда ПОТ РМ, ТИ РМ (ПОТ РО, ТИ РО);</a:t>
            </a:r>
            <a:br>
              <a:rPr lang="ru-RU" sz="1800" b="1" i="1" strike="noStrike" spc="-1">
                <a:solidFill>
                  <a:srgbClr val="000099"/>
                </a:solidFill>
                <a:latin typeface="Calibri"/>
              </a:rPr>
            </a:br>
            <a:r>
              <a:rPr lang="ru-RU" sz="1800" b="1" i="1" u="sng" strike="noStrike" spc="-1">
                <a:solidFill>
                  <a:srgbClr val="0000FF"/>
                </a:solidFill>
                <a:latin typeface="Calibri"/>
                <a:hlinkClick r:id="rId3"/>
              </a:rPr>
              <a:t>Приказ Минздравсоцразвития РФ от 1 июня 2009 г. N 290н «Об утверждении межотраслевых правил обеспечения работников специальной одеждой, специальной обувью и другими средствами индивидуальной защиты» </a:t>
            </a:r>
            <a:r>
              <a:rPr lang="ru-RU" sz="1800" b="1" i="1" u="sng" strike="noStrike" spc="-1">
                <a:solidFill>
                  <a:srgbClr val="0000FF"/>
                </a:solidFill>
                <a:latin typeface="Calibri"/>
              </a:rPr>
              <a:t/>
            </a:r>
            <a:br>
              <a:rPr lang="ru-RU" sz="1800" b="1" i="1" u="sng" strike="noStrike" spc="-1">
                <a:solidFill>
                  <a:srgbClr val="0000FF"/>
                </a:solidFill>
                <a:latin typeface="Calibri"/>
              </a:rPr>
            </a:br>
            <a:endParaRPr lang="ru-RU" sz="1800" b="0" strike="noStrike" spc="-1">
              <a:solidFill>
                <a:srgbClr val="000000"/>
              </a:solidFill>
              <a:latin typeface="Arial" charset="0"/>
            </a:endParaRPr>
          </a:p>
        </p:txBody>
      </p:sp>
      <p:pic>
        <p:nvPicPr>
          <p:cNvPr id="6" name="Picture 5"/>
          <p:cNvPicPr/>
          <p:nvPr/>
        </p:nvPicPr>
        <p:blipFill>
          <a:blip r:embed="rId4"/>
          <a:stretch>
            <a:fillRect/>
          </a:stretch>
        </p:blipFill>
        <p:spPr bwMode="auto">
          <a:xfrm>
            <a:off x="0" y="1704240"/>
            <a:ext cx="1402920" cy="1402920"/>
          </a:xfrm>
          <a:prstGeom prst="rect">
            <a:avLst/>
          </a:prstGeom>
          <a:ln>
            <a:noFill/>
          </a:ln>
        </p:spPr>
      </p:pic>
      <p:pic>
        <p:nvPicPr>
          <p:cNvPr id="7" name="Рисунок 5"/>
          <p:cNvPicPr/>
          <p:nvPr/>
        </p:nvPicPr>
        <p:blipFill>
          <a:blip r:embed="rId5"/>
          <a:stretch>
            <a:fillRect/>
          </a:stretch>
        </p:blipFill>
        <p:spPr bwMode="auto">
          <a:xfrm>
            <a:off x="8172360" y="1872000"/>
            <a:ext cx="810000" cy="1075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07640" y="188640"/>
            <a:ext cx="8928720" cy="1872000"/>
          </a:xfrm>
          <a:prstGeom prst="rect">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600" b="1" i="1" strike="noStrike" spc="-1">
                <a:solidFill>
                  <a:srgbClr val="333399"/>
                </a:solidFill>
              </a:rPr>
              <a:t>Инструкции разрабатываются для работника исходя из его должности, профессии или вида выполняемой работы. </a:t>
            </a:r>
            <a:endParaRPr lang="ru-RU" sz="1600" b="0" strike="noStrike" spc="-1">
              <a:solidFill>
                <a:srgbClr val="000000"/>
              </a:solidFill>
            </a:endParaRPr>
          </a:p>
          <a:p>
            <a:pPr algn="ctr">
              <a:lnSpc>
                <a:spcPct val="100000"/>
              </a:lnSpc>
              <a:defRPr/>
            </a:pPr>
            <a:r>
              <a:rPr lang="ru-RU" sz="1600" b="1" i="1" strike="noStrike" spc="-1">
                <a:solidFill>
                  <a:srgbClr val="333399"/>
                </a:solidFill>
              </a:rPr>
              <a:t> Разработка инструкции по охране труда для работника осуществляется на основании </a:t>
            </a:r>
            <a:r>
              <a:rPr lang="ru-RU" sz="1600" b="1" i="1" strike="noStrike" spc="-1">
                <a:solidFill>
                  <a:srgbClr val="CC00FF"/>
                </a:solidFill>
              </a:rPr>
              <a:t>приказа (распоряжения) работодателя</a:t>
            </a:r>
            <a:r>
              <a:rPr lang="ru-RU" sz="1600" b="1" i="1" strike="noStrike" spc="-1">
                <a:solidFill>
                  <a:srgbClr val="333399"/>
                </a:solidFill>
              </a:rPr>
              <a:t>. </a:t>
            </a:r>
            <a:br>
              <a:rPr lang="ru-RU" sz="1600" b="1" i="1" strike="noStrike" spc="-1">
                <a:solidFill>
                  <a:srgbClr val="333399"/>
                </a:solidFill>
              </a:rPr>
            </a:br>
            <a:r>
              <a:rPr lang="ru-RU" sz="1600" b="1" i="1" strike="noStrike" spc="-1">
                <a:solidFill>
                  <a:srgbClr val="333399"/>
                </a:solidFill>
              </a:rPr>
              <a:t>Инструкции по охране труда разрабатываются </a:t>
            </a:r>
            <a:r>
              <a:rPr lang="ru-RU" sz="1600" b="1" i="1" strike="noStrike" spc="-1">
                <a:solidFill>
                  <a:srgbClr val="CC3300"/>
                </a:solidFill>
              </a:rPr>
              <a:t>руководителями соответствующих структурных подразделений.</a:t>
            </a:r>
            <a:r>
              <a:rPr lang="ru-RU" sz="2000" b="1" i="1" strike="noStrike" spc="-1">
                <a:solidFill>
                  <a:srgbClr val="CC3300"/>
                </a:solidFill>
                <a:latin typeface="Calibri"/>
              </a:rPr>
              <a:t> </a:t>
            </a:r>
            <a:br>
              <a:rPr lang="ru-RU" sz="2000" b="1" i="1" strike="noStrike" spc="-1">
                <a:solidFill>
                  <a:srgbClr val="CC3300"/>
                </a:solidFill>
                <a:latin typeface="Calibri"/>
              </a:rPr>
            </a:br>
            <a:endParaRPr lang="ru-RU" sz="2000" b="0" strike="noStrike" spc="-1">
              <a:solidFill>
                <a:srgbClr val="000000"/>
              </a:solidFill>
              <a:latin typeface="Arial" charset="0"/>
            </a:endParaRPr>
          </a:p>
        </p:txBody>
      </p:sp>
      <p:sp>
        <p:nvSpPr>
          <p:cNvPr id="5" name="CustomShape 2"/>
          <p:cNvSpPr/>
          <p:nvPr/>
        </p:nvSpPr>
        <p:spPr bwMode="auto">
          <a:xfrm>
            <a:off x="107640" y="2224080"/>
            <a:ext cx="8784720" cy="244800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i="1" strike="noStrike" spc="-1">
                <a:solidFill>
                  <a:srgbClr val="333399"/>
                </a:solidFill>
              </a:rPr>
              <a:t>Работодатель обеспечивает разработку и утверждение инструкций по охране труда с учетом изложенного в письменном виде мнения выборного профсоюзного (иного уполномоченного работниками) органа.</a:t>
            </a:r>
            <a:endParaRPr lang="ru-RU" sz="1600" b="0" strike="noStrike" spc="-1">
              <a:solidFill>
                <a:srgbClr val="000000"/>
              </a:solidFill>
            </a:endParaRPr>
          </a:p>
          <a:p>
            <a:pPr algn="ctr">
              <a:lnSpc>
                <a:spcPct val="100000"/>
              </a:lnSpc>
              <a:defRPr/>
            </a:pPr>
            <a:r>
              <a:rPr lang="ru-RU" sz="1600" b="1" i="1" strike="noStrike" spc="-1">
                <a:solidFill>
                  <a:srgbClr val="333399"/>
                </a:solidFill>
              </a:rPr>
              <a:t> </a:t>
            </a:r>
            <a:r>
              <a:rPr lang="ru-RU" sz="1600" b="1" i="1" strike="noStrike" spc="-1">
                <a:solidFill>
                  <a:srgbClr val="953735"/>
                </a:solidFill>
              </a:rPr>
              <a:t>Служба охраны труда (специалист по охране труда) организации осуществляет контроль своевременной разработки, проверки, пересмотра и утверждения инструкций, оказывает методическую помощь.</a:t>
            </a:r>
            <a:br>
              <a:rPr lang="ru-RU" sz="1600" b="1" i="1" strike="noStrike" spc="-1">
                <a:solidFill>
                  <a:srgbClr val="953735"/>
                </a:solidFill>
              </a:rPr>
            </a:br>
            <a:r>
              <a:rPr lang="ru-RU" sz="1600" b="1" i="1" strike="noStrike" spc="-1">
                <a:solidFill>
                  <a:srgbClr val="333399"/>
                </a:solidFill>
              </a:rPr>
              <a:t>Проверку и пересмотр инструкций организует работодатель. </a:t>
            </a:r>
            <a:br>
              <a:rPr lang="ru-RU" sz="1600" b="1" i="1" strike="noStrike" spc="-1">
                <a:solidFill>
                  <a:srgbClr val="333399"/>
                </a:solidFill>
              </a:rPr>
            </a:br>
            <a:r>
              <a:rPr lang="ru-RU" sz="1600" b="1" i="1" strike="noStrike" spc="-1">
                <a:solidFill>
                  <a:srgbClr val="333399"/>
                </a:solidFill>
              </a:rPr>
              <a:t>Пересмотр должен производиться </a:t>
            </a:r>
            <a:r>
              <a:rPr lang="ru-RU" sz="1600" b="1" i="1" strike="noStrike" spc="-1">
                <a:solidFill>
                  <a:srgbClr val="FF0066"/>
                </a:solidFill>
              </a:rPr>
              <a:t>не реже одного раза в пять лет</a:t>
            </a:r>
            <a:r>
              <a:rPr lang="ru-RU" sz="1600" b="1" i="1" strike="noStrike" spc="-1">
                <a:solidFill>
                  <a:srgbClr val="333399"/>
                </a:solidFill>
              </a:rPr>
              <a:t>. </a:t>
            </a:r>
            <a:endParaRPr lang="ru-RU" sz="1600" b="0" strike="noStrike" spc="-1">
              <a:solidFill>
                <a:srgbClr val="000000"/>
              </a:solidFill>
            </a:endParaRPr>
          </a:p>
        </p:txBody>
      </p:sp>
      <p:sp>
        <p:nvSpPr>
          <p:cNvPr id="6" name="CustomShape 3"/>
          <p:cNvSpPr/>
          <p:nvPr/>
        </p:nvSpPr>
        <p:spPr bwMode="auto">
          <a:xfrm>
            <a:off x="756285" y="4750435"/>
            <a:ext cx="8388985" cy="198882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660066"/>
                </a:solidFill>
                <a:latin typeface="Calibri"/>
              </a:rPr>
              <a:t>Инструкции могут досрочно пересматриваться:</a:t>
            </a:r>
            <a:br>
              <a:rPr lang="ru-RU" sz="1600" b="1" strike="noStrike" spc="-1">
                <a:solidFill>
                  <a:srgbClr val="660066"/>
                </a:solidFill>
                <a:latin typeface="Calibri"/>
              </a:rPr>
            </a:br>
            <a:r>
              <a:rPr lang="ru-RU" sz="1600" b="1" strike="noStrike" spc="-1">
                <a:solidFill>
                  <a:srgbClr val="660066"/>
                </a:solidFill>
                <a:latin typeface="Calibri"/>
              </a:rPr>
              <a:t>                при пересмотре межотраслевых (отраслевых) правил и типовых инструкций по  охране труда; </a:t>
            </a:r>
            <a:br>
              <a:rPr lang="ru-RU" sz="1600" b="1" strike="noStrike" spc="-1">
                <a:solidFill>
                  <a:srgbClr val="660066"/>
                </a:solidFill>
                <a:latin typeface="Calibri"/>
              </a:rPr>
            </a:br>
            <a:r>
              <a:rPr lang="ru-RU" sz="1600" b="1" strike="noStrike" spc="-1">
                <a:solidFill>
                  <a:srgbClr val="660066"/>
                </a:solidFill>
                <a:latin typeface="Calibri"/>
              </a:rPr>
              <a:t>при изменении условий труда работников;</a:t>
            </a:r>
            <a:br>
              <a:rPr lang="ru-RU" sz="1600" b="1" strike="noStrike" spc="-1">
                <a:solidFill>
                  <a:srgbClr val="660066"/>
                </a:solidFill>
                <a:latin typeface="Calibri"/>
              </a:rPr>
            </a:br>
            <a:r>
              <a:rPr lang="ru-RU" sz="1600" b="1" strike="noStrike" spc="-1">
                <a:solidFill>
                  <a:srgbClr val="660066"/>
                </a:solidFill>
                <a:latin typeface="Calibri"/>
              </a:rPr>
              <a:t>при внедрении новой техники и технологии;</a:t>
            </a:r>
            <a:br>
              <a:rPr lang="ru-RU" sz="1600" b="1" strike="noStrike" spc="-1">
                <a:solidFill>
                  <a:srgbClr val="660066"/>
                </a:solidFill>
                <a:latin typeface="Calibri"/>
              </a:rPr>
            </a:br>
            <a:r>
              <a:rPr lang="ru-RU" sz="1600" b="1" strike="noStrike" spc="-1">
                <a:solidFill>
                  <a:srgbClr val="660066"/>
                </a:solidFill>
                <a:latin typeface="Calibri"/>
              </a:rPr>
              <a:t>по результатам анализа аварий и профзаболеваний;</a:t>
            </a:r>
            <a:br>
              <a:rPr lang="ru-RU" sz="1600" b="1" strike="noStrike" spc="-1">
                <a:solidFill>
                  <a:srgbClr val="660066"/>
                </a:solidFill>
                <a:latin typeface="Calibri"/>
              </a:rPr>
            </a:br>
            <a:r>
              <a:rPr lang="ru-RU" sz="1600" b="1" strike="noStrike" spc="-1">
                <a:solidFill>
                  <a:srgbClr val="660066"/>
                </a:solidFill>
                <a:latin typeface="Calibri"/>
              </a:rPr>
              <a:t>                    по требованию представителей органов по труду субъектов РФ или  федеральных надзорных органов.</a:t>
            </a:r>
            <a:endParaRPr lang="ru-RU" sz="1600" b="0" strike="noStrike" spc="-1">
              <a:solidFill>
                <a:srgbClr val="000000"/>
              </a:solidFill>
              <a:latin typeface="Arial" charset="0"/>
            </a:endParaRPr>
          </a:p>
        </p:txBody>
      </p:sp>
      <p:pic>
        <p:nvPicPr>
          <p:cNvPr id="7" name="Picture 19"/>
          <p:cNvPicPr/>
          <p:nvPr/>
        </p:nvPicPr>
        <p:blipFill>
          <a:blip r:embed="rId2"/>
          <a:stretch>
            <a:fillRect/>
          </a:stretch>
        </p:blipFill>
        <p:spPr bwMode="auto">
          <a:xfrm>
            <a:off x="0" y="5055480"/>
            <a:ext cx="1944360" cy="1668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07640" y="188640"/>
            <a:ext cx="8928720" cy="2448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0" i="1" strike="noStrike" spc="-1">
                <a:solidFill>
                  <a:srgbClr val="A50021"/>
                </a:solidFill>
                <a:latin typeface="Calibri"/>
              </a:rPr>
              <a:t>Если в течение срока действия инструкции, условия труда работника не изменились, то действие ее</a:t>
            </a:r>
            <a:r>
              <a:rPr lang="ru-RU" sz="1800" b="1" i="1" strike="noStrike" spc="-1">
                <a:solidFill>
                  <a:srgbClr val="008000"/>
                </a:solidFill>
                <a:latin typeface="Calibri"/>
              </a:rPr>
              <a:t> приказом (распоряжением) работодателя продлевается на следующий срок, о чем делается запись на первой странице инструкции.</a:t>
            </a:r>
            <a:r>
              <a:rPr lang="ru-RU" sz="1800" b="0" i="1" strike="noStrike" spc="-1">
                <a:solidFill>
                  <a:srgbClr val="A50021"/>
                </a:solidFill>
                <a:latin typeface="Calibri"/>
              </a:rPr>
              <a:t> </a:t>
            </a:r>
            <a:br>
              <a:rPr lang="ru-RU" sz="1800" b="0" i="1" strike="noStrike" spc="-1">
                <a:solidFill>
                  <a:srgbClr val="A50021"/>
                </a:solidFill>
                <a:latin typeface="Calibri"/>
              </a:rPr>
            </a:br>
            <a:r>
              <a:rPr lang="ru-RU" sz="2000" b="1" strike="noStrike" spc="-1">
                <a:solidFill>
                  <a:srgbClr val="000066"/>
                </a:solidFill>
                <a:latin typeface="Calibri"/>
              </a:rPr>
              <a:t>У руководителя структурного подразделения должен храниться комплект действующих в подразделении инструкций по охране труда, а также журнал перечня этих инструкций и  журнал учета выдачи инструкций по охране труда работникам под роспись.</a:t>
            </a:r>
            <a:br>
              <a:rPr lang="ru-RU" sz="2000" b="1" strike="noStrike" spc="-1">
                <a:solidFill>
                  <a:srgbClr val="000066"/>
                </a:solidFill>
                <a:latin typeface="Calibri"/>
              </a:rPr>
            </a:br>
            <a:endParaRPr lang="ru-RU" sz="2000" b="0" strike="noStrike" spc="-1">
              <a:solidFill>
                <a:srgbClr val="000000"/>
              </a:solidFill>
              <a:latin typeface="Arial" charset="0"/>
            </a:endParaRPr>
          </a:p>
        </p:txBody>
      </p:sp>
      <p:sp>
        <p:nvSpPr>
          <p:cNvPr id="5" name="CustomShape 2"/>
          <p:cNvSpPr/>
          <p:nvPr/>
        </p:nvSpPr>
        <p:spPr bwMode="auto">
          <a:xfrm>
            <a:off x="503640" y="2781000"/>
            <a:ext cx="8136720" cy="388800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4A452A"/>
                </a:solidFill>
                <a:latin typeface="Calibri"/>
              </a:rPr>
              <a:t>В соответствии с нормативными документами инструкции по охране  труда должны содержать следующие </a:t>
            </a:r>
            <a:r>
              <a:rPr sz="1800" b="1" strike="noStrike" spc="-1">
                <a:solidFill>
                  <a:srgbClr val="4A452A"/>
                </a:solidFill>
                <a:latin typeface="Calibri"/>
              </a:rPr>
              <a:t>сведения</a:t>
            </a:r>
            <a:r>
              <a:rPr lang="ru-RU" sz="1800" b="1" strike="noStrike" spc="-1">
                <a:solidFill>
                  <a:srgbClr val="4A452A"/>
                </a:solidFill>
                <a:latin typeface="Calibri"/>
              </a:rPr>
              <a:t>: </a:t>
            </a:r>
            <a:br>
              <a:rPr lang="ru-RU" sz="1800" b="1" strike="noStrike" spc="-1">
                <a:solidFill>
                  <a:srgbClr val="4A452A"/>
                </a:solidFill>
                <a:latin typeface="Calibri"/>
              </a:rPr>
            </a:br>
            <a:r>
              <a:rPr lang="ru-RU" sz="1800" b="1" i="1" strike="noStrike" spc="-1">
                <a:solidFill>
                  <a:srgbClr val="984807"/>
                </a:solidFill>
                <a:latin typeface="Calibri"/>
              </a:rPr>
              <a:t> </a:t>
            </a:r>
            <a:r>
              <a:rPr sz="1800" b="1" i="1" strike="noStrike" spc="-1">
                <a:solidFill>
                  <a:srgbClr val="984807"/>
                </a:solidFill>
                <a:latin typeface="Calibri"/>
              </a:rPr>
              <a:t>У</a:t>
            </a:r>
            <a:r>
              <a:rPr lang="ru-RU" sz="1800" b="1" i="1" strike="noStrike" spc="-1">
                <a:solidFill>
                  <a:srgbClr val="984807"/>
                </a:solidFill>
                <a:latin typeface="Calibri"/>
              </a:rPr>
              <a:t>казания о необходимости соблюдения правил внутреннего трудового распорядка;</a:t>
            </a:r>
            <a:br>
              <a:rPr lang="ru-RU" sz="1800" b="1" i="1" strike="noStrike" spc="-1">
                <a:solidFill>
                  <a:srgbClr val="984807"/>
                </a:solidFill>
                <a:latin typeface="Calibri"/>
              </a:rPr>
            </a:br>
            <a:r>
              <a:rPr lang="ru-RU" sz="1800" b="1" i="1" strike="noStrike" spc="-1">
                <a:solidFill>
                  <a:srgbClr val="984807"/>
                </a:solidFill>
                <a:latin typeface="Calibri"/>
              </a:rPr>
              <a:t>требования по выполнению режимов труда и отдыха;</a:t>
            </a:r>
            <a:br>
              <a:rPr lang="ru-RU" sz="1800" b="1" i="1" strike="noStrike" spc="-1">
                <a:solidFill>
                  <a:srgbClr val="984807"/>
                </a:solidFill>
                <a:latin typeface="Calibri"/>
              </a:rPr>
            </a:br>
            <a:r>
              <a:rPr lang="ru-RU" sz="1800" b="1" i="1" strike="noStrike" spc="-1">
                <a:solidFill>
                  <a:srgbClr val="984807"/>
                </a:solidFill>
                <a:latin typeface="Calibri"/>
              </a:rPr>
              <a:t>перечень опасных и вредных факторов;</a:t>
            </a:r>
            <a:br>
              <a:rPr lang="ru-RU" sz="1800" b="1" i="1" strike="noStrike" spc="-1">
                <a:solidFill>
                  <a:srgbClr val="984807"/>
                </a:solidFill>
                <a:latin typeface="Calibri"/>
              </a:rPr>
            </a:br>
            <a:r>
              <a:rPr lang="ru-RU" sz="1800" b="1" i="1" strike="noStrike" spc="-1">
                <a:solidFill>
                  <a:srgbClr val="984807"/>
                </a:solidFill>
                <a:latin typeface="Calibri"/>
              </a:rPr>
              <a:t>перечень спецодежды (обуви) и других средств индивидуальной защиты, выдаваемых работникам в соответствии с установленными правилами и нормами;</a:t>
            </a:r>
            <a:br>
              <a:rPr lang="ru-RU" sz="1800" b="1" i="1" strike="noStrike" spc="-1">
                <a:solidFill>
                  <a:srgbClr val="984807"/>
                </a:solidFill>
                <a:latin typeface="Calibri"/>
              </a:rPr>
            </a:br>
            <a:r>
              <a:rPr lang="ru-RU" sz="1800" b="1" i="1" strike="noStrike" spc="-1">
                <a:solidFill>
                  <a:srgbClr val="984807"/>
                </a:solidFill>
                <a:latin typeface="Calibri"/>
              </a:rPr>
              <a:t>порядок уведомления администрации о случаях травмирование работника и неисправности оборудования, приспособлений инструмента;</a:t>
            </a:r>
            <a:br>
              <a:rPr lang="ru-RU" sz="1800" b="1" i="1" strike="noStrike" spc="-1">
                <a:solidFill>
                  <a:srgbClr val="984807"/>
                </a:solidFill>
                <a:latin typeface="Calibri"/>
              </a:rPr>
            </a:br>
            <a:r>
              <a:rPr lang="ru-RU" sz="1800" b="1" i="1" strike="noStrike" spc="-1">
                <a:solidFill>
                  <a:srgbClr val="984807"/>
                </a:solidFill>
                <a:latin typeface="Calibri"/>
              </a:rPr>
              <a:t>правила личной гигиены.</a:t>
            </a:r>
            <a:endParaRPr lang="ru-RU" sz="1800" b="0" strike="noStrike" spc="-1">
              <a:solidFill>
                <a:srgbClr val="000000"/>
              </a:solidFill>
              <a:latin typeface="Arial" charset="0"/>
            </a:endParaRPr>
          </a:p>
        </p:txBody>
      </p:sp>
      <p:pic>
        <p:nvPicPr>
          <p:cNvPr id="6" name="Picture 13"/>
          <p:cNvPicPr/>
          <p:nvPr/>
        </p:nvPicPr>
        <p:blipFill>
          <a:blip r:embed="rId2"/>
          <a:stretch>
            <a:fillRect/>
          </a:stretch>
        </p:blipFill>
        <p:spPr bwMode="auto">
          <a:xfrm>
            <a:off x="108000" y="5688720"/>
            <a:ext cx="1207800" cy="981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07949" y="117475"/>
            <a:ext cx="9071610" cy="1511935"/>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600" b="1" i="1" strike="noStrike" spc="-1">
                <a:solidFill>
                  <a:srgbClr val="4A452A"/>
                </a:solidFill>
                <a:latin typeface="Calibri"/>
              </a:rPr>
              <a:t>Требования охраны труда перед началом работы:</a:t>
            </a:r>
            <a:br>
              <a:rPr lang="ru-RU" sz="1600" b="1" i="1" strike="noStrike" spc="-1">
                <a:solidFill>
                  <a:srgbClr val="4A452A"/>
                </a:solidFill>
                <a:latin typeface="Calibri"/>
              </a:rPr>
            </a:br>
            <a:r>
              <a:rPr lang="ru-RU" sz="1600" b="1" i="1" strike="noStrike" spc="-1">
                <a:solidFill>
                  <a:srgbClr val="4A452A"/>
                </a:solidFill>
                <a:latin typeface="Calibri"/>
              </a:rPr>
              <a:t>                    порядок подготовки рабочего места, средств индивидуальной защиты;</a:t>
            </a:r>
            <a:br>
              <a:rPr lang="ru-RU" sz="1600" b="1" i="1" strike="noStrike" spc="-1">
                <a:solidFill>
                  <a:srgbClr val="4A452A"/>
                </a:solidFill>
                <a:latin typeface="Calibri"/>
              </a:rPr>
            </a:br>
            <a:r>
              <a:rPr lang="ru-RU" sz="1600" b="1" i="1" strike="noStrike" spc="-1">
                <a:solidFill>
                  <a:srgbClr val="4A452A"/>
                </a:solidFill>
                <a:latin typeface="Calibri"/>
              </a:rPr>
              <a:t>                    порядок проверки исправности оборудования, приспособлений и                    </a:t>
            </a:r>
          </a:p>
          <a:p>
            <a:pPr algn="ctr">
              <a:lnSpc>
                <a:spcPct val="100000"/>
              </a:lnSpc>
              <a:defRPr/>
            </a:pPr>
            <a:r>
              <a:rPr lang="ru-RU" sz="1600" b="1" i="1" strike="noStrike" spc="-1">
                <a:solidFill>
                  <a:srgbClr val="4A452A"/>
                </a:solidFill>
                <a:latin typeface="Calibri"/>
              </a:rPr>
              <a:t>                     инструмента, ограждений, сигнализации и т.п.; порядок проверки </a:t>
            </a:r>
          </a:p>
          <a:p>
            <a:pPr algn="ctr">
              <a:lnSpc>
                <a:spcPct val="100000"/>
              </a:lnSpc>
              <a:defRPr/>
            </a:pPr>
            <a:r>
              <a:rPr lang="ru-RU" sz="1600" b="1" i="1" strike="noStrike" spc="-1">
                <a:solidFill>
                  <a:srgbClr val="4A452A"/>
                </a:solidFill>
                <a:latin typeface="Calibri"/>
              </a:rPr>
              <a:t>                      исходных материалов (заготовки, полуфабрикаты); порядок приема и передачи смены.</a:t>
            </a:r>
            <a:br>
              <a:rPr lang="ru-RU" sz="1600" b="1" i="1" strike="noStrike" spc="-1">
                <a:solidFill>
                  <a:srgbClr val="4A452A"/>
                </a:solidFill>
                <a:latin typeface="Calibri"/>
              </a:rPr>
            </a:br>
            <a:endParaRPr lang="ru-RU" sz="1600" b="1" i="1" strike="noStrike" spc="-1">
              <a:solidFill>
                <a:srgbClr val="4A452A"/>
              </a:solidFill>
              <a:latin typeface="Calibri"/>
            </a:endParaRPr>
          </a:p>
        </p:txBody>
      </p:sp>
      <p:sp>
        <p:nvSpPr>
          <p:cNvPr id="5" name="CustomShape 2"/>
          <p:cNvSpPr/>
          <p:nvPr/>
        </p:nvSpPr>
        <p:spPr bwMode="auto">
          <a:xfrm>
            <a:off x="165240" y="1845000"/>
            <a:ext cx="8863920" cy="1728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1" i="1" strike="noStrike" spc="-1">
                <a:solidFill>
                  <a:srgbClr val="4A452A"/>
                </a:solidFill>
                <a:latin typeface="Calibri"/>
              </a:rPr>
              <a:t> </a:t>
            </a:r>
            <a:endParaRPr lang="ru-RU" sz="1800" b="0" strike="noStrike" spc="-1">
              <a:solidFill>
                <a:srgbClr val="000000"/>
              </a:solidFill>
              <a:latin typeface="Arial" charset="0"/>
            </a:endParaRPr>
          </a:p>
          <a:p>
            <a:pPr algn="ctr">
              <a:lnSpc>
                <a:spcPct val="100000"/>
              </a:lnSpc>
              <a:defRPr/>
            </a:pPr>
            <a:r>
              <a:rPr lang="ru-RU" sz="1600" b="1" i="1" strike="noStrike" spc="-1">
                <a:solidFill>
                  <a:srgbClr val="4A452A"/>
                </a:solidFill>
                <a:latin typeface="Calibri"/>
              </a:rPr>
              <a:t>Требования охраны труда во время работы:</a:t>
            </a:r>
            <a:br>
              <a:rPr lang="ru-RU" sz="1600" b="1" i="1" strike="noStrike" spc="-1">
                <a:solidFill>
                  <a:srgbClr val="4A452A"/>
                </a:solidFill>
                <a:latin typeface="Calibri"/>
              </a:rPr>
            </a:br>
            <a:r>
              <a:rPr lang="ru-RU" sz="1600" b="1" i="1" strike="noStrike" spc="-1">
                <a:solidFill>
                  <a:srgbClr val="4A452A"/>
                </a:solidFill>
                <a:latin typeface="Calibri"/>
              </a:rPr>
              <a:t>способы и приемы безопасного выполнения работ;</a:t>
            </a:r>
            <a:br>
              <a:rPr lang="ru-RU" sz="1600" b="1" i="1" strike="noStrike" spc="-1">
                <a:solidFill>
                  <a:srgbClr val="4A452A"/>
                </a:solidFill>
                <a:latin typeface="Calibri"/>
              </a:rPr>
            </a:br>
            <a:r>
              <a:rPr lang="ru-RU" sz="1600" b="1" i="1" strike="noStrike" spc="-1">
                <a:solidFill>
                  <a:srgbClr val="4A452A"/>
                </a:solidFill>
                <a:latin typeface="Calibri"/>
              </a:rPr>
              <a:t>требования безопасного обращения с исходными материалами;</a:t>
            </a:r>
            <a:br>
              <a:rPr lang="ru-RU" sz="1600" b="1" i="1" strike="noStrike" spc="-1">
                <a:solidFill>
                  <a:srgbClr val="4A452A"/>
                </a:solidFill>
                <a:latin typeface="Calibri"/>
              </a:rPr>
            </a:br>
            <a:r>
              <a:rPr lang="ru-RU" sz="1600" b="1" i="1" strike="noStrike" spc="-1">
                <a:solidFill>
                  <a:srgbClr val="4A452A"/>
                </a:solidFill>
                <a:latin typeface="Calibri"/>
              </a:rPr>
              <a:t>указания по безопасному содержанию рабочего места;</a:t>
            </a:r>
            <a:br>
              <a:rPr lang="ru-RU" sz="1600" b="1" i="1" strike="noStrike" spc="-1">
                <a:solidFill>
                  <a:srgbClr val="4A452A"/>
                </a:solidFill>
                <a:latin typeface="Calibri"/>
              </a:rPr>
            </a:br>
            <a:r>
              <a:rPr lang="ru-RU" sz="1600" b="1" i="1" strike="noStrike" spc="-1">
                <a:solidFill>
                  <a:srgbClr val="4A452A"/>
                </a:solidFill>
                <a:latin typeface="Calibri"/>
              </a:rPr>
              <a:t>действия, направленные на предотвращение аварийных </a:t>
            </a:r>
          </a:p>
          <a:p>
            <a:pPr algn="ctr">
              <a:lnSpc>
                <a:spcPct val="100000"/>
              </a:lnSpc>
              <a:defRPr/>
            </a:pPr>
            <a:r>
              <a:rPr lang="ru-RU" sz="1600" b="1" i="1" strike="noStrike" spc="-1">
                <a:solidFill>
                  <a:srgbClr val="4A452A"/>
                </a:solidFill>
                <a:latin typeface="Calibri"/>
              </a:rPr>
              <a:t>ситуаций; требования, предъявляемые к использованию </a:t>
            </a:r>
          </a:p>
          <a:p>
            <a:pPr algn="ctr">
              <a:lnSpc>
                <a:spcPct val="100000"/>
              </a:lnSpc>
              <a:defRPr/>
            </a:pPr>
            <a:r>
              <a:rPr lang="ru-RU" sz="1600" b="1" i="1" strike="noStrike" spc="-1">
                <a:solidFill>
                  <a:srgbClr val="4A452A"/>
                </a:solidFill>
                <a:latin typeface="Calibri"/>
              </a:rPr>
              <a:t>средств индивидуальной защиты.</a:t>
            </a:r>
            <a:br>
              <a:rPr lang="ru-RU" sz="1600" b="1" i="1" strike="noStrike" spc="-1">
                <a:solidFill>
                  <a:srgbClr val="4A452A"/>
                </a:solidFill>
                <a:latin typeface="Calibri"/>
              </a:rPr>
            </a:br>
            <a:r>
              <a:rPr lang="ru-RU" sz="1800" b="1" i="1" strike="noStrike" spc="-1">
                <a:solidFill>
                  <a:srgbClr val="4A452A"/>
                </a:solidFill>
                <a:latin typeface="Calibri"/>
              </a:rPr>
              <a:t/>
            </a:r>
            <a:br>
              <a:rPr lang="ru-RU" sz="1800" b="1" i="1" strike="noStrike" spc="-1">
                <a:solidFill>
                  <a:srgbClr val="4A452A"/>
                </a:solidFill>
                <a:latin typeface="Calibri"/>
              </a:rPr>
            </a:br>
            <a:endParaRPr lang="ru-RU" sz="1800" b="0" strike="noStrike" spc="-1">
              <a:solidFill>
                <a:srgbClr val="000000"/>
              </a:solidFill>
              <a:latin typeface="Arial" charset="0"/>
            </a:endParaRPr>
          </a:p>
        </p:txBody>
      </p:sp>
      <p:sp>
        <p:nvSpPr>
          <p:cNvPr id="6" name="CustomShape 3"/>
          <p:cNvSpPr/>
          <p:nvPr/>
        </p:nvSpPr>
        <p:spPr bwMode="auto">
          <a:xfrm>
            <a:off x="165240" y="3717000"/>
            <a:ext cx="8712720" cy="1656000"/>
          </a:xfrm>
          <a:prstGeom prst="roundRect">
            <a:avLst>
              <a:gd name="adj" fmla="val 16667"/>
            </a:avLst>
          </a:prstGeom>
          <a:solidFill>
            <a:schemeClr val="bg2">
              <a:lumMod val="9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FF0000"/>
                </a:solidFill>
                <a:latin typeface="Calibri"/>
              </a:rPr>
              <a:t> </a:t>
            </a:r>
            <a:endParaRPr lang="ru-RU" sz="1800" b="0" strike="noStrike" spc="-1">
              <a:solidFill>
                <a:srgbClr val="000000"/>
              </a:solidFill>
              <a:latin typeface="Arial" charset="0"/>
            </a:endParaRPr>
          </a:p>
          <a:p>
            <a:pPr algn="ctr">
              <a:lnSpc>
                <a:spcPct val="100000"/>
              </a:lnSpc>
              <a:defRPr/>
            </a:pPr>
            <a:r>
              <a:rPr lang="ru-RU" sz="1600" b="1" i="1" strike="noStrike" spc="-1">
                <a:solidFill>
                  <a:srgbClr val="10243E"/>
                </a:solidFill>
                <a:latin typeface="Calibri"/>
              </a:rPr>
              <a:t>Требования охраны труда в аварийных ситуациях:</a:t>
            </a:r>
            <a:br>
              <a:rPr lang="ru-RU" sz="1600" b="1" i="1" strike="noStrike" spc="-1">
                <a:solidFill>
                  <a:srgbClr val="10243E"/>
                </a:solidFill>
                <a:latin typeface="Calibri"/>
              </a:rPr>
            </a:br>
            <a:r>
              <a:rPr lang="ru-RU" sz="1600" b="1" i="1" strike="noStrike" spc="-1">
                <a:solidFill>
                  <a:srgbClr val="10243E"/>
                </a:solidFill>
                <a:latin typeface="Calibri"/>
              </a:rPr>
              <a:t>перечень основных аварийных ситуаций и причины;</a:t>
            </a:r>
            <a:br>
              <a:rPr lang="ru-RU" sz="1600" b="1" i="1" strike="noStrike" spc="-1">
                <a:solidFill>
                  <a:srgbClr val="10243E"/>
                </a:solidFill>
                <a:latin typeface="Calibri"/>
              </a:rPr>
            </a:br>
            <a:r>
              <a:rPr lang="ru-RU" sz="1600" b="1" i="1" strike="noStrike" spc="-1">
                <a:solidFill>
                  <a:srgbClr val="10243E"/>
                </a:solidFill>
                <a:latin typeface="Calibri"/>
              </a:rPr>
              <a:t>действия работников при возникновении аварий и </a:t>
            </a:r>
          </a:p>
          <a:p>
            <a:pPr algn="ctr">
              <a:lnSpc>
                <a:spcPct val="100000"/>
              </a:lnSpc>
              <a:defRPr/>
            </a:pPr>
            <a:r>
              <a:rPr lang="ru-RU" sz="1600" b="1" i="1" strike="noStrike" spc="-1">
                <a:solidFill>
                  <a:srgbClr val="10243E"/>
                </a:solidFill>
                <a:latin typeface="Calibri"/>
              </a:rPr>
              <a:t>аварийных ситуаций; действия по оказанию первой помощи </a:t>
            </a:r>
          </a:p>
          <a:p>
            <a:pPr algn="ctr">
              <a:lnSpc>
                <a:spcPct val="100000"/>
              </a:lnSpc>
              <a:defRPr/>
            </a:pPr>
            <a:r>
              <a:rPr lang="ru-RU" sz="1600" b="1" i="1" strike="noStrike" spc="-1">
                <a:solidFill>
                  <a:srgbClr val="10243E"/>
                </a:solidFill>
                <a:latin typeface="Calibri"/>
              </a:rPr>
              <a:t>пострадавшим при травмах, отравлениях и других повреждениях здоровья </a:t>
            </a:r>
          </a:p>
          <a:p>
            <a:pPr algn="ctr">
              <a:lnSpc>
                <a:spcPct val="100000"/>
              </a:lnSpc>
              <a:defRPr/>
            </a:pPr>
            <a:r>
              <a:rPr lang="ru-RU" sz="1600" b="1" i="1" strike="noStrike" spc="-1">
                <a:solidFill>
                  <a:srgbClr val="10243E"/>
                </a:solidFill>
                <a:latin typeface="Calibri"/>
              </a:rPr>
              <a:t>(в виде отдельной инструкции).</a:t>
            </a:r>
            <a:br>
              <a:rPr lang="ru-RU" sz="1600" b="1" i="1" strike="noStrike" spc="-1">
                <a:solidFill>
                  <a:srgbClr val="10243E"/>
                </a:solidFill>
                <a:latin typeface="Calibri"/>
              </a:rPr>
            </a:br>
            <a:r>
              <a:rPr lang="ru-RU" sz="1800" b="1" i="1" strike="noStrike" spc="-1">
                <a:solidFill>
                  <a:srgbClr val="10243E"/>
                </a:solidFill>
                <a:latin typeface="Calibri"/>
              </a:rPr>
              <a:t/>
            </a:r>
            <a:br>
              <a:rPr lang="ru-RU" sz="1800" b="1" i="1" strike="noStrike" spc="-1">
                <a:solidFill>
                  <a:srgbClr val="10243E"/>
                </a:solidFill>
                <a:latin typeface="Calibri"/>
              </a:rPr>
            </a:br>
            <a:endParaRPr lang="ru-RU" sz="1800" b="0" strike="noStrike" spc="-1">
              <a:solidFill>
                <a:srgbClr val="000000"/>
              </a:solidFill>
              <a:latin typeface="Arial" charset="0"/>
            </a:endParaRPr>
          </a:p>
        </p:txBody>
      </p:sp>
      <p:sp>
        <p:nvSpPr>
          <p:cNvPr id="7" name="CustomShape 4"/>
          <p:cNvSpPr/>
          <p:nvPr/>
        </p:nvSpPr>
        <p:spPr bwMode="auto">
          <a:xfrm>
            <a:off x="165240" y="5517360"/>
            <a:ext cx="8870760" cy="134028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006600"/>
                </a:solidFill>
                <a:latin typeface="Calibri"/>
              </a:rPr>
              <a:t> </a:t>
            </a:r>
            <a:r>
              <a:rPr lang="ru-RU" sz="1600" b="1" i="1" strike="noStrike" spc="-1">
                <a:solidFill>
                  <a:srgbClr val="006600"/>
                </a:solidFill>
                <a:latin typeface="Calibri"/>
              </a:rPr>
              <a:t>Требования охраны труда по окончании работ:</a:t>
            </a:r>
            <a:br>
              <a:rPr lang="ru-RU" sz="1600" b="1" i="1" strike="noStrike" spc="-1">
                <a:solidFill>
                  <a:srgbClr val="006600"/>
                </a:solidFill>
                <a:latin typeface="Calibri"/>
              </a:rPr>
            </a:br>
            <a:r>
              <a:rPr lang="ru-RU" sz="1600" b="1" i="1" strike="noStrike" spc="-1">
                <a:solidFill>
                  <a:srgbClr val="006600"/>
                </a:solidFill>
                <a:latin typeface="Calibri"/>
              </a:rPr>
              <a:t>порядок отключения, остановки, разборки, очистки и смазки оборудования, приспособлений, механизмов  и аппаратуры; порядок уборки отходов;</a:t>
            </a:r>
            <a:br>
              <a:rPr lang="ru-RU" sz="1600" b="1" i="1" strike="noStrike" spc="-1">
                <a:solidFill>
                  <a:srgbClr val="006600"/>
                </a:solidFill>
                <a:latin typeface="Calibri"/>
              </a:rPr>
            </a:br>
            <a:r>
              <a:rPr lang="ru-RU" sz="1600" b="1" i="1" strike="noStrike" spc="-1">
                <a:solidFill>
                  <a:srgbClr val="006600"/>
                </a:solidFill>
                <a:latin typeface="Calibri"/>
              </a:rPr>
              <a:t>требования соблюдения личной гигиены; порядок извещения руководителя работ о недостатках, обнаруженных во время работы.</a:t>
            </a:r>
            <a:endParaRPr lang="ru-RU" sz="1600" b="0" strike="noStrike" spc="-1">
              <a:solidFill>
                <a:srgbClr val="000000"/>
              </a:solidFill>
              <a:latin typeface="Arial" charset="0"/>
            </a:endParaRPr>
          </a:p>
        </p:txBody>
      </p:sp>
      <p:pic>
        <p:nvPicPr>
          <p:cNvPr id="8" name="Picture 14"/>
          <p:cNvPicPr/>
          <p:nvPr/>
        </p:nvPicPr>
        <p:blipFill>
          <a:blip r:embed="rId2"/>
          <a:stretch>
            <a:fillRect/>
          </a:stretch>
        </p:blipFill>
        <p:spPr bwMode="auto">
          <a:xfrm>
            <a:off x="7526160" y="2960640"/>
            <a:ext cx="1503000" cy="1512360"/>
          </a:xfrm>
          <a:prstGeom prst="rect">
            <a:avLst/>
          </a:prstGeom>
          <a:ln>
            <a:noFill/>
          </a:ln>
        </p:spPr>
      </p:pic>
      <p:pic>
        <p:nvPicPr>
          <p:cNvPr id="9" name="Picture 7"/>
          <p:cNvPicPr/>
          <p:nvPr/>
        </p:nvPicPr>
        <p:blipFill>
          <a:blip r:embed="rId3"/>
          <a:stretch>
            <a:fillRect/>
          </a:stretch>
        </p:blipFill>
        <p:spPr bwMode="auto">
          <a:xfrm>
            <a:off x="0" y="0"/>
            <a:ext cx="1429385" cy="15417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07640" y="116640"/>
            <a:ext cx="8947080" cy="33840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17375E"/>
                </a:solidFill>
                <a:latin typeface="Calibri"/>
              </a:rPr>
              <a:t>Должностная инструкция является одним из основных локальных документов, которым руководствуется аттестационная комиссия, решая вопрос о соответствии руководителя (специалиста) занимаемой должности. Кроме того, наличие грамотно составленных должностных инструкций обеспечивает рациональное разделение труда среди должностных лиц, способствует укреплению трудовой и технологической дисциплины, снижает вероятность конфликтных ситуаций между работниками и работодателем.</a:t>
            </a:r>
            <a:br>
              <a:rPr lang="ru-RU" sz="1600" b="1" strike="noStrike" spc="-1">
                <a:solidFill>
                  <a:srgbClr val="17375E"/>
                </a:solidFill>
                <a:latin typeface="Calibri"/>
              </a:rPr>
            </a:br>
            <a:r>
              <a:rPr lang="ru-RU" sz="1600" b="1" strike="noStrike" spc="-1">
                <a:solidFill>
                  <a:srgbClr val="17375E"/>
                </a:solidFill>
                <a:latin typeface="Calibri"/>
              </a:rPr>
              <a:t>               </a:t>
            </a:r>
            <a:r>
              <a:rPr lang="ru-RU" sz="1600" b="1" i="1" strike="noStrike" spc="-1">
                <a:solidFill>
                  <a:srgbClr val="230EBE"/>
                </a:solidFill>
                <a:latin typeface="Calibri"/>
              </a:rPr>
              <a:t>Нормативно-правовые акт</a:t>
            </a:r>
            <a:r>
              <a:rPr sz="1600" b="1" i="1" strike="noStrike" spc="-1">
                <a:solidFill>
                  <a:srgbClr val="230EBE"/>
                </a:solidFill>
                <a:latin typeface="Calibri"/>
              </a:rPr>
              <a:t>ы</a:t>
            </a:r>
            <a:r>
              <a:rPr lang="x-none" sz="1600" b="1" i="1" strike="noStrike" spc="-1">
                <a:solidFill>
                  <a:srgbClr val="230EBE"/>
                </a:solidFill>
                <a:latin typeface="Calibri"/>
              </a:rPr>
              <a:t>, л</a:t>
            </a:r>
            <a:r>
              <a:rPr lang="ru-RU" sz="1600" b="1" i="1" strike="noStrike" spc="-1">
                <a:solidFill>
                  <a:srgbClr val="230EBE"/>
                </a:solidFill>
                <a:latin typeface="Calibri"/>
              </a:rPr>
              <a:t>окальные нормативные акты предприятия (организации) по распределению обязанностей и сфер ответственности. </a:t>
            </a:r>
            <a:r>
              <a:rPr lang="ru-RU" sz="2000" b="1" i="1" strike="noStrike" spc="-1">
                <a:solidFill>
                  <a:srgbClr val="230EBE"/>
                </a:solidFill>
                <a:latin typeface="Calibri"/>
              </a:rPr>
              <a:t/>
            </a:r>
            <a:br>
              <a:rPr lang="ru-RU" sz="2000" b="1" i="1" strike="noStrike" spc="-1">
                <a:solidFill>
                  <a:srgbClr val="230EBE"/>
                </a:solidFill>
                <a:latin typeface="Calibri"/>
              </a:rPr>
            </a:br>
            <a:endParaRPr lang="ru-RU" sz="2000" b="0" strike="noStrike" spc="-1">
              <a:solidFill>
                <a:srgbClr val="000000"/>
              </a:solidFill>
              <a:latin typeface="Arial" charset="0"/>
            </a:endParaRPr>
          </a:p>
        </p:txBody>
      </p:sp>
      <p:sp>
        <p:nvSpPr>
          <p:cNvPr id="5" name="CustomShape 2"/>
          <p:cNvSpPr/>
          <p:nvPr/>
        </p:nvSpPr>
        <p:spPr bwMode="auto">
          <a:xfrm>
            <a:off x="107640" y="3645000"/>
            <a:ext cx="8947080" cy="3096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i="1" strike="noStrike" spc="-1">
                <a:solidFill>
                  <a:srgbClr val="4A452A"/>
                </a:solidFill>
                <a:latin typeface="Calibri"/>
              </a:rPr>
              <a:t>Инструкции разрабатываются руководителями структурных подразделений с участием кадровой службы. При разработке рекомендуется руководствоваться нормативными правовыми актами, и провести анализ задач исходя из действующей в организации системы управления, а также составить таблицу распределения обязанностей должностных лиц организации по решению стоящих задач. Затем разработать проекты инструкций . Обсудить проекты инструкций с руководителями подразделений. Произвести корректировку инструкций в соответствии с замечаниями. Согласовываются инструкции в установленном порядке с юрисконсультом. Утверждаются руководителем организации (иным руководителем, наделенным соответствующим правом приказом работодателя).</a:t>
            </a:r>
            <a:endParaRPr lang="ru-RU" sz="1600" b="0" strike="noStrike" spc="-1">
              <a:solidFill>
                <a:srgbClr val="000000"/>
              </a:solidFill>
              <a:latin typeface="Arial" charset="0"/>
            </a:endParaRPr>
          </a:p>
        </p:txBody>
      </p:sp>
      <p:pic>
        <p:nvPicPr>
          <p:cNvPr id="6" name="Picture 4"/>
          <p:cNvPicPr/>
          <p:nvPr/>
        </p:nvPicPr>
        <p:blipFill>
          <a:blip r:embed="rId2"/>
          <a:stretch>
            <a:fillRect/>
          </a:stretch>
        </p:blipFill>
        <p:spPr bwMode="auto">
          <a:xfrm>
            <a:off x="359" y="2008283"/>
            <a:ext cx="1079549" cy="1636356"/>
          </a:xfrm>
          <a:prstGeom prst="rect">
            <a:avLst/>
          </a:prstGeom>
          <a:ln>
            <a:noFill/>
          </a:ln>
        </p:spPr>
      </p:pic>
      <p:pic>
        <p:nvPicPr>
          <p:cNvPr id="7" name="Рисунок 4"/>
          <p:cNvPicPr/>
          <p:nvPr/>
        </p:nvPicPr>
        <p:blipFill>
          <a:blip r:embed="rId3"/>
          <a:stretch>
            <a:fillRect/>
          </a:stretch>
        </p:blipFill>
        <p:spPr bwMode="auto">
          <a:xfrm>
            <a:off x="7365354" y="2627279"/>
            <a:ext cx="1526040" cy="1017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7215120" y="6442200"/>
            <a:ext cx="1904759" cy="380520"/>
          </a:xfrm>
          <a:prstGeom prst="rect">
            <a:avLst/>
          </a:prstGeom>
          <a:noFill/>
          <a:ln>
            <a:noFill/>
          </a:ln>
        </p:spPr>
        <p:style>
          <a:lnRef idx="0">
            <a:srgbClr val="FFFFFF"/>
          </a:lnRef>
          <a:fillRef idx="0">
            <a:srgbClr val="FFFFFF"/>
          </a:fillRef>
          <a:effectRef idx="0">
            <a:srgbClr val="FFFFFF"/>
          </a:effectRef>
          <a:fontRef idx="minor"/>
        </p:style>
      </p:sp>
      <p:sp>
        <p:nvSpPr>
          <p:cNvPr id="5" name="CustomShape 2"/>
          <p:cNvSpPr/>
          <p:nvPr/>
        </p:nvSpPr>
        <p:spPr bwMode="auto">
          <a:xfrm>
            <a:off x="7199280" y="6148440"/>
            <a:ext cx="1904759" cy="380520"/>
          </a:xfrm>
          <a:prstGeom prst="rect">
            <a:avLst/>
          </a:prstGeom>
          <a:noFill/>
          <a:ln>
            <a:noFill/>
          </a:ln>
        </p:spPr>
        <p:style>
          <a:lnRef idx="0">
            <a:srgbClr val="FFFFFF"/>
          </a:lnRef>
          <a:fillRef idx="0">
            <a:srgbClr val="FFFFFF"/>
          </a:fillRef>
          <a:effectRef idx="0">
            <a:srgbClr val="FFFFFF"/>
          </a:effectRef>
          <a:fontRef idx="minor"/>
        </p:style>
      </p:sp>
      <p:sp>
        <p:nvSpPr>
          <p:cNvPr id="6" name="TextShape 3"/>
          <p:cNvSpPr/>
          <p:nvPr/>
        </p:nvSpPr>
        <p:spPr bwMode="auto">
          <a:xfrm>
            <a:off x="179280" y="-387360"/>
            <a:ext cx="8229240" cy="1142640"/>
          </a:xfrm>
          <a:prstGeom prst="rect">
            <a:avLst/>
          </a:prstGeom>
          <a:noFill/>
          <a:ln>
            <a:noFill/>
          </a:ln>
        </p:spPr>
        <p:txBody>
          <a:bodyPr lIns="92160" tIns="46080" rIns="92160" bIns="46080" anchor="ctr"/>
          <a:lstStyle/>
          <a:p>
            <a:pPr algn="ctr">
              <a:lnSpc>
                <a:spcPct val="100000"/>
              </a:lnSpc>
              <a:defRPr/>
            </a:pPr>
            <a:r>
              <a:rPr lang="ru-RU" sz="2000" b="0" strike="noStrike" spc="-1">
                <a:solidFill>
                  <a:srgbClr val="A42860"/>
                </a:solidFill>
                <a:latin typeface="Calibri"/>
              </a:rPr>
              <a:t>Государственные нормативные требования охраны труда</a:t>
            </a:r>
            <a:endParaRPr lang="ru-RU" sz="2000" b="0" strike="noStrike" spc="-1">
              <a:solidFill>
                <a:srgbClr val="000000"/>
              </a:solidFill>
              <a:latin typeface="Calibri"/>
            </a:endParaRPr>
          </a:p>
        </p:txBody>
      </p:sp>
      <p:graphicFrame>
        <p:nvGraphicFramePr>
          <p:cNvPr id="7" name="Table 4"/>
          <p:cNvGraphicFramePr/>
          <p:nvPr/>
        </p:nvGraphicFramePr>
        <p:xfrm>
          <a:off x="324360" y="477000"/>
          <a:ext cx="8301240" cy="6403680"/>
        </p:xfrm>
        <a:graphic>
          <a:graphicData uri="http://schemas.openxmlformats.org/drawingml/2006/table">
            <a:tbl>
              <a:tblPr/>
              <a:tblGrid>
                <a:gridCol w="5456520"/>
                <a:gridCol w="2844720"/>
              </a:tblGrid>
              <a:tr h="914400">
                <a:tc>
                  <a:txBody>
                    <a:bodyPr/>
                    <a:lstStyle/>
                    <a:p>
                      <a:pPr marL="342900" indent="-342900" algn="ctr">
                        <a:lnSpc>
                          <a:spcPct val="100000"/>
                        </a:lnSpc>
                        <a:defRPr/>
                      </a:pPr>
                      <a:r>
                        <a:rPr lang="ru-RU" sz="1800" b="1" strike="noStrike" spc="-1">
                          <a:solidFill>
                            <a:srgbClr val="000000"/>
                          </a:solidFill>
                          <a:latin typeface="Calibri"/>
                        </a:rPr>
                        <a:t>Наименование нормативного </a:t>
                      </a:r>
                      <a:endParaRPr lang="ru-RU" sz="1800" b="0" strike="noStrike" spc="-1">
                        <a:solidFill>
                          <a:srgbClr val="000000"/>
                        </a:solidFill>
                        <a:latin typeface="Arial" charset="0"/>
                      </a:endParaRPr>
                    </a:p>
                    <a:p>
                      <a:pPr marL="342900" indent="-342900" algn="ctr">
                        <a:lnSpc>
                          <a:spcPct val="100000"/>
                        </a:lnSpc>
                        <a:defRPr/>
                      </a:pPr>
                      <a:r>
                        <a:rPr lang="ru-RU" sz="1800" b="1" strike="noStrike" spc="-1">
                          <a:solidFill>
                            <a:srgbClr val="000000"/>
                          </a:solidFill>
                          <a:latin typeface="Calibri"/>
                        </a:rPr>
                        <a:t>правового акта</a:t>
                      </a:r>
                      <a:endParaRPr lang="ru-RU" sz="18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marL="342900" indent="-342900" algn="ctr">
                        <a:lnSpc>
                          <a:spcPct val="100000"/>
                        </a:lnSpc>
                        <a:defRPr/>
                      </a:pPr>
                      <a:r>
                        <a:rPr lang="ru-RU" sz="1800" b="1" strike="noStrike" spc="-1">
                          <a:solidFill>
                            <a:srgbClr val="000000"/>
                          </a:solidFill>
                          <a:latin typeface="Calibri"/>
                        </a:rPr>
                        <a:t>Федеральный орган исполнительной власти</a:t>
                      </a:r>
                      <a:endParaRPr lang="ru-RU" sz="18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r>
              <a:tr h="880560">
                <a:tc>
                  <a:txBody>
                    <a:bodyPr/>
                    <a:lstStyle/>
                    <a:p>
                      <a:pPr marL="342900" indent="-342900">
                        <a:lnSpc>
                          <a:spcPct val="100000"/>
                        </a:lnSpc>
                        <a:defRPr/>
                      </a:pPr>
                      <a:r>
                        <a:rPr lang="ru-RU" sz="1600" b="0" strike="noStrike" spc="-1">
                          <a:solidFill>
                            <a:srgbClr val="000000"/>
                          </a:solidFill>
                          <a:latin typeface="Calibri"/>
                        </a:rPr>
                        <a:t>     Межотраслевые правила по охране труда (ПОТ Р М), межотраслевые типовые инструкции по охране труда (ТИ Р М)</a:t>
                      </a:r>
                      <a:endParaRPr lang="ru-RU" sz="16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marL="342900" indent="-127000">
                        <a:lnSpc>
                          <a:spcPct val="100000"/>
                        </a:lnSpc>
                        <a:defRPr/>
                      </a:pPr>
                      <a:r>
                        <a:rPr lang="ru-RU" sz="1600" b="1" strike="noStrike" spc="-1">
                          <a:solidFill>
                            <a:srgbClr val="000000"/>
                          </a:solidFill>
                          <a:latin typeface="Calibri"/>
                        </a:rPr>
                        <a:t>Минтруд </a:t>
                      </a:r>
                      <a:endParaRPr lang="ru-RU" sz="1600" b="0" strike="noStrike" spc="-1">
                        <a:solidFill>
                          <a:srgbClr val="000000"/>
                        </a:solidFill>
                        <a:latin typeface="Arial" charset="0"/>
                      </a:endParaRPr>
                    </a:p>
                    <a:p>
                      <a:pPr marL="342900" indent="-127000">
                        <a:lnSpc>
                          <a:spcPct val="100000"/>
                        </a:lnSpc>
                        <a:defRPr/>
                      </a:pPr>
                      <a:r>
                        <a:rPr lang="ru-RU" sz="1600" b="1" strike="noStrike" spc="-1">
                          <a:solidFill>
                            <a:srgbClr val="000099"/>
                          </a:solidFill>
                          <a:latin typeface="Calibri"/>
                        </a:rPr>
                        <a:t>Минздравсоцразвития</a:t>
                      </a:r>
                      <a:endParaRPr lang="ru-RU" sz="16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r>
              <a:tr h="822960">
                <a:tc>
                  <a:txBody>
                    <a:bodyPr/>
                    <a:lstStyle/>
                    <a:p>
                      <a:pPr marL="342900" indent="-342900">
                        <a:lnSpc>
                          <a:spcPct val="100000"/>
                        </a:lnSpc>
                        <a:defRPr/>
                      </a:pPr>
                      <a:r>
                        <a:rPr lang="ru-RU" sz="1600" b="0" strike="noStrike" spc="-1">
                          <a:solidFill>
                            <a:srgbClr val="000000"/>
                          </a:solidFill>
                          <a:latin typeface="Calibri"/>
                        </a:rPr>
                        <a:t>     Отраслевые правила по охране труда (ПОТ Р О) типовые инструкции по охране труда (ТИ Р О)</a:t>
                      </a:r>
                      <a:endParaRPr lang="ru-RU" sz="16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marL="342900" indent="-342900">
                        <a:lnSpc>
                          <a:spcPct val="100000"/>
                        </a:lnSpc>
                        <a:defRPr/>
                      </a:pPr>
                      <a:r>
                        <a:rPr lang="ru-RU" sz="1600" b="1" strike="noStrike" spc="-1">
                          <a:solidFill>
                            <a:srgbClr val="000000"/>
                          </a:solidFill>
                          <a:latin typeface="Calibri"/>
                        </a:rPr>
                        <a:t>    Федеральные органы исполнительной власти</a:t>
                      </a:r>
                      <a:endParaRPr lang="ru-RU" sz="16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r>
              <a:tr h="879120">
                <a:tc>
                  <a:txBody>
                    <a:bodyPr/>
                    <a:lstStyle/>
                    <a:p>
                      <a:pPr marL="342900" indent="-342900">
                        <a:lnSpc>
                          <a:spcPct val="100000"/>
                        </a:lnSpc>
                        <a:defRPr/>
                      </a:pPr>
                      <a:r>
                        <a:rPr lang="ru-RU" sz="1600" b="0" strike="noStrike" spc="-1">
                          <a:solidFill>
                            <a:srgbClr val="000000"/>
                          </a:solidFill>
                          <a:latin typeface="Calibri"/>
                        </a:rPr>
                        <a:t>     Правила безопасности (ПБ), правила устройства и безопасной эксплуатации (ПУБЭ), инструкции по безопасности (ИБ)</a:t>
                      </a:r>
                      <a:endParaRPr lang="ru-RU" sz="1600" b="0" strike="noStrike" spc="-1">
                        <a:solidFill>
                          <a:srgbClr val="000000"/>
                        </a:solidFill>
                        <a:latin typeface="Arial" charset="0"/>
                      </a:endParaRPr>
                    </a:p>
                  </a:txBody>
                  <a:tcPr marT="45360" marB="45360">
                    <a:lnL w="12240" algn="ctr">
                      <a:solidFill>
                        <a:srgbClr val="000000"/>
                      </a:solidFill>
                      <a:round/>
                    </a:lnL>
                    <a:lnR w="12240" algn="ctr">
                      <a:solidFill>
                        <a:srgbClr val="000000"/>
                      </a:solidFill>
                    </a:lnR>
                    <a:lnT w="12240" algn="ctr">
                      <a:solidFill>
                        <a:srgbClr val="000000"/>
                      </a:solidFill>
                    </a:lnT>
                    <a:lnB w="12240" algn="ctr">
                      <a:solidFill>
                        <a:srgbClr val="000000"/>
                      </a:solidFill>
                    </a:lnB>
                    <a:noFill/>
                  </a:tcPr>
                </a:tc>
                <a:tc>
                  <a:txBody>
                    <a:bodyPr/>
                    <a:lstStyle/>
                    <a:p>
                      <a:pPr marL="342900" indent="-127000">
                        <a:lnSpc>
                          <a:spcPct val="100000"/>
                        </a:lnSpc>
                        <a:defRPr/>
                      </a:pPr>
                      <a:r>
                        <a:rPr lang="ru-RU" sz="1600" b="1" strike="noStrike" spc="-1">
                          <a:solidFill>
                            <a:srgbClr val="000000"/>
                          </a:solidFill>
                          <a:latin typeface="Calibri"/>
                        </a:rPr>
                        <a:t>Госгортехнадзор</a:t>
                      </a:r>
                      <a:endParaRPr lang="ru-RU" sz="1600" b="0" strike="noStrike" spc="-1">
                        <a:solidFill>
                          <a:srgbClr val="000000"/>
                        </a:solidFill>
                        <a:latin typeface="Arial" charset="0"/>
                      </a:endParaRPr>
                    </a:p>
                    <a:p>
                      <a:pPr marL="342900" indent="-127000">
                        <a:lnSpc>
                          <a:spcPct val="100000"/>
                        </a:lnSpc>
                        <a:defRPr/>
                      </a:pPr>
                      <a:r>
                        <a:rPr lang="ru-RU" sz="1600" b="1" strike="noStrike" spc="-1">
                          <a:solidFill>
                            <a:srgbClr val="000000"/>
                          </a:solidFill>
                          <a:latin typeface="Calibri"/>
                        </a:rPr>
                        <a:t>Госатомнадзор</a:t>
                      </a:r>
                      <a:endParaRPr lang="ru-RU" sz="1600" b="0" strike="noStrike" spc="-1">
                        <a:solidFill>
                          <a:srgbClr val="000000"/>
                        </a:solidFill>
                        <a:latin typeface="Arial" charset="0"/>
                      </a:endParaRPr>
                    </a:p>
                    <a:p>
                      <a:pPr marL="342900" indent="-127000">
                        <a:lnSpc>
                          <a:spcPct val="100000"/>
                        </a:lnSpc>
                        <a:defRPr/>
                      </a:pPr>
                      <a:r>
                        <a:rPr lang="ru-RU" sz="1600" b="1" strike="noStrike" spc="-1">
                          <a:solidFill>
                            <a:srgbClr val="000099"/>
                          </a:solidFill>
                          <a:latin typeface="Calibri"/>
                        </a:rPr>
                        <a:t>Ростехнадзор</a:t>
                      </a:r>
                      <a:endParaRPr lang="ru-RU" sz="16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r>
              <a:tr h="881280">
                <a:tc>
                  <a:txBody>
                    <a:bodyPr/>
                    <a:lstStyle/>
                    <a:p>
                      <a:pPr marL="342900" indent="-342900">
                        <a:lnSpc>
                          <a:spcPct val="100000"/>
                        </a:lnSpc>
                        <a:defRPr/>
                      </a:pPr>
                      <a:r>
                        <a:rPr lang="ru-RU" sz="1600" b="0" strike="noStrike" spc="-1">
                          <a:solidFill>
                            <a:srgbClr val="000000"/>
                          </a:solidFill>
                          <a:latin typeface="Calibri"/>
                        </a:rPr>
                        <a:t>      Национальные (государственные) стандарты системы стандартов безопасности труда (ГОСТ Р и ГОСТ ССБТ)</a:t>
                      </a:r>
                      <a:endParaRPr lang="ru-RU" sz="16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marL="342900" indent="-127000">
                        <a:lnSpc>
                          <a:spcPct val="100000"/>
                        </a:lnSpc>
                        <a:defRPr/>
                      </a:pPr>
                      <a:r>
                        <a:rPr lang="ru-RU" sz="1600" b="1" strike="noStrike" spc="-1">
                          <a:solidFill>
                            <a:srgbClr val="000000"/>
                          </a:solidFill>
                          <a:latin typeface="Calibri"/>
                        </a:rPr>
                        <a:t>Госстандарт</a:t>
                      </a:r>
                      <a:endParaRPr lang="ru-RU" sz="1600" b="0" strike="noStrike" spc="-1">
                        <a:solidFill>
                          <a:srgbClr val="000000"/>
                        </a:solidFill>
                        <a:latin typeface="Arial" charset="0"/>
                      </a:endParaRPr>
                    </a:p>
                    <a:p>
                      <a:pPr marL="342900" indent="-127000">
                        <a:lnSpc>
                          <a:spcPct val="100000"/>
                        </a:lnSpc>
                        <a:defRPr/>
                      </a:pPr>
                      <a:r>
                        <a:rPr lang="ru-RU" sz="1600" b="1" strike="noStrike" spc="-1">
                          <a:solidFill>
                            <a:srgbClr val="000000"/>
                          </a:solidFill>
                          <a:latin typeface="Calibri"/>
                        </a:rPr>
                        <a:t>Госстрой</a:t>
                      </a:r>
                      <a:endParaRPr lang="ru-RU" sz="1600" b="0" strike="noStrike" spc="-1">
                        <a:solidFill>
                          <a:srgbClr val="000000"/>
                        </a:solidFill>
                        <a:latin typeface="Arial" charset="0"/>
                      </a:endParaRPr>
                    </a:p>
                    <a:p>
                      <a:pPr marL="342900" indent="-127000">
                        <a:lnSpc>
                          <a:spcPct val="100000"/>
                        </a:lnSpc>
                        <a:defRPr/>
                      </a:pPr>
                      <a:r>
                        <a:rPr lang="ru-RU" sz="1600" b="1" strike="noStrike" spc="-1">
                          <a:solidFill>
                            <a:srgbClr val="000099"/>
                          </a:solidFill>
                          <a:latin typeface="Calibri"/>
                        </a:rPr>
                        <a:t>Ростехрегулировние</a:t>
                      </a:r>
                      <a:endParaRPr lang="ru-RU" sz="16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r>
              <a:tr h="616320">
                <a:tc>
                  <a:txBody>
                    <a:bodyPr/>
                    <a:lstStyle/>
                    <a:p>
                      <a:pPr marL="342900" indent="-342900">
                        <a:lnSpc>
                          <a:spcPct val="100000"/>
                        </a:lnSpc>
                        <a:defRPr/>
                      </a:pPr>
                      <a:r>
                        <a:rPr lang="ru-RU" sz="1600" b="0" strike="noStrike" spc="-1">
                          <a:solidFill>
                            <a:srgbClr val="000000"/>
                          </a:solidFill>
                          <a:latin typeface="Calibri"/>
                        </a:rPr>
                        <a:t>     Строительные нормы и правила (СНиП), своды правил по проектированию и строительству (СП)</a:t>
                      </a:r>
                      <a:endParaRPr lang="ru-RU" sz="16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marL="342900" indent="-342900">
                        <a:lnSpc>
                          <a:spcPct val="100000"/>
                        </a:lnSpc>
                        <a:defRPr/>
                      </a:pPr>
                      <a:r>
                        <a:rPr lang="ru-RU" sz="1600" b="1" strike="noStrike" spc="-1">
                          <a:solidFill>
                            <a:srgbClr val="000000"/>
                          </a:solidFill>
                          <a:latin typeface="Calibri"/>
                        </a:rPr>
                        <a:t>    Госстрой</a:t>
                      </a:r>
                      <a:endParaRPr lang="ru-RU" sz="16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r>
              <a:tr h="1409040">
                <a:tc>
                  <a:txBody>
                    <a:bodyPr/>
                    <a:lstStyle/>
                    <a:p>
                      <a:pPr marL="342900" indent="-342900">
                        <a:lnSpc>
                          <a:spcPct val="100000"/>
                        </a:lnSpc>
                        <a:defRPr/>
                      </a:pPr>
                      <a:r>
                        <a:rPr lang="ru-RU" sz="1600" b="0" strike="noStrike" spc="-1">
                          <a:solidFill>
                            <a:srgbClr val="000000"/>
                          </a:solidFill>
                          <a:latin typeface="Calibri"/>
                        </a:rPr>
                        <a:t>     Государственные санитарно-эпидемиологические правила и нормативы (санитарные правила (СП), гигиенические нормативы (ГН), санитарные правила и нормы (СанПин), санитарные нормы (СН)</a:t>
                      </a:r>
                      <a:endParaRPr lang="ru-RU" sz="16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marL="342900" indent="-127000">
                        <a:lnSpc>
                          <a:spcPct val="100000"/>
                        </a:lnSpc>
                        <a:defRPr/>
                      </a:pPr>
                      <a:r>
                        <a:rPr lang="ru-RU" sz="1600" b="1" strike="noStrike" spc="-1">
                          <a:solidFill>
                            <a:srgbClr val="000000"/>
                          </a:solidFill>
                          <a:latin typeface="Calibri"/>
                        </a:rPr>
                        <a:t>Минздрав России</a:t>
                      </a:r>
                      <a:endParaRPr lang="ru-RU" sz="1600" b="0" strike="noStrike" spc="-1">
                        <a:solidFill>
                          <a:srgbClr val="000000"/>
                        </a:solidFill>
                        <a:latin typeface="Arial" charset="0"/>
                      </a:endParaRPr>
                    </a:p>
                    <a:p>
                      <a:pPr marL="342900" indent="-127000">
                        <a:lnSpc>
                          <a:spcPct val="100000"/>
                        </a:lnSpc>
                        <a:defRPr/>
                      </a:pPr>
                      <a:r>
                        <a:rPr lang="ru-RU" sz="1600" b="1" strike="noStrike" spc="-1">
                          <a:solidFill>
                            <a:srgbClr val="000099"/>
                          </a:solidFill>
                          <a:latin typeface="Calibri"/>
                        </a:rPr>
                        <a:t>Минздравсоцразвития</a:t>
                      </a:r>
                      <a:endParaRPr lang="ru-RU" sz="1600" b="0" strike="noStrike" spc="-1">
                        <a:solidFill>
                          <a:srgbClr val="000000"/>
                        </a:solidFill>
                        <a:latin typeface="Arial" charset="0"/>
                      </a:endParaRPr>
                    </a:p>
                  </a:txBody>
                  <a:tcPr marT="45360" marB="4536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r>
            </a:tbl>
          </a:graphicData>
        </a:graphic>
      </p:graphicFrame>
      <p:pic>
        <p:nvPicPr>
          <p:cNvPr id="8" name="Picture 4"/>
          <p:cNvPicPr/>
          <p:nvPr/>
        </p:nvPicPr>
        <p:blipFill>
          <a:blip r:embed="rId2"/>
          <a:stretch>
            <a:fillRect/>
          </a:stretch>
        </p:blipFill>
        <p:spPr bwMode="auto">
          <a:xfrm>
            <a:off x="8388360" y="44280"/>
            <a:ext cx="874080" cy="757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p:transition spd="slow">
        <p:cover dir="d"/>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79640" y="188640"/>
            <a:ext cx="8568720" cy="652500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6600CC"/>
                </a:solidFill>
                <a:latin typeface="Calibri"/>
              </a:rPr>
              <a:t>Содержание инструкции</a:t>
            </a:r>
            <a:br>
              <a:rPr lang="ru-RU" sz="1800" b="1" i="1" strike="noStrike" spc="-1">
                <a:solidFill>
                  <a:srgbClr val="6600CC"/>
                </a:solidFill>
                <a:latin typeface="Calibri"/>
              </a:rPr>
            </a:br>
            <a:r>
              <a:rPr lang="ru-RU" sz="1700" b="1" i="1" strike="noStrike" spc="-1">
                <a:solidFill>
                  <a:srgbClr val="6600CC"/>
                </a:solidFill>
                <a:latin typeface="Calibri"/>
              </a:rPr>
              <a:t>В соответствии с нормативными документами должностные </a:t>
            </a:r>
            <a:br>
              <a:rPr lang="ru-RU" sz="1700" b="1" i="1" strike="noStrike" spc="-1">
                <a:solidFill>
                  <a:srgbClr val="6600CC"/>
                </a:solidFill>
                <a:latin typeface="Calibri"/>
              </a:rPr>
            </a:br>
            <a:r>
              <a:rPr lang="ru-RU" sz="1700" b="1" i="1" strike="noStrike" spc="-1">
                <a:solidFill>
                  <a:srgbClr val="6600CC"/>
                </a:solidFill>
                <a:latin typeface="Calibri"/>
              </a:rPr>
              <a:t>инструкции состоят из следующих пяти разделов:</a:t>
            </a:r>
            <a:br>
              <a:rPr lang="ru-RU" sz="1700" b="1" i="1" strike="noStrike" spc="-1">
                <a:solidFill>
                  <a:srgbClr val="6600CC"/>
                </a:solidFill>
                <a:latin typeface="Calibri"/>
              </a:rPr>
            </a:br>
            <a:r>
              <a:rPr lang="ru-RU" sz="1700" b="1" i="1" strike="noStrike" spc="-1">
                <a:solidFill>
                  <a:srgbClr val="6600CC"/>
                </a:solidFill>
                <a:latin typeface="Calibri"/>
              </a:rPr>
              <a:t>1. Общие положения (цель деятельности, квалификационные требования, порядок назначения и увольнения, порядок замещения, кому подчиняется работник, кто находится у него в подчинении, какими правовыми нормативными актами должен руководствоваться).</a:t>
            </a:r>
            <a:br>
              <a:rPr lang="ru-RU" sz="1700" b="1" i="1" strike="noStrike" spc="-1">
                <a:solidFill>
                  <a:srgbClr val="6600CC"/>
                </a:solidFill>
                <a:latin typeface="Calibri"/>
              </a:rPr>
            </a:br>
            <a:r>
              <a:rPr lang="ru-RU" sz="1700" b="1" i="1" strike="noStrike" spc="-1">
                <a:solidFill>
                  <a:srgbClr val="6600CC"/>
                </a:solidFill>
                <a:latin typeface="Calibri"/>
              </a:rPr>
              <a:t>2.  Цель и задачи деятельности (должностные обязанности -инженерные, административно – распорядительные, организационные и технические функции, обязанности по информированию работников, обучению, инструктажу, поддержанию дисциплины, требования в отношении делового общения, корпоративной этики).</a:t>
            </a:r>
            <a:br>
              <a:rPr lang="ru-RU" sz="1700" b="1" i="1" strike="noStrike" spc="-1">
                <a:solidFill>
                  <a:srgbClr val="6600CC"/>
                </a:solidFill>
                <a:latin typeface="Calibri"/>
              </a:rPr>
            </a:br>
            <a:r>
              <a:rPr lang="ru-RU" sz="1700" b="1" i="1" strike="noStrike" spc="-1">
                <a:solidFill>
                  <a:srgbClr val="6600CC"/>
                </a:solidFill>
                <a:latin typeface="Calibri"/>
              </a:rPr>
              <a:t>3. Координация деятельности (порядок взаимодействия с функциональными подразделениями, порядок взаимодействия со смежными подразделениями).</a:t>
            </a:r>
            <a:br>
              <a:rPr lang="ru-RU" sz="1700" b="1" i="1" strike="noStrike" spc="-1">
                <a:solidFill>
                  <a:srgbClr val="6600CC"/>
                </a:solidFill>
                <a:latin typeface="Calibri"/>
              </a:rPr>
            </a:br>
            <a:r>
              <a:rPr lang="ru-RU" sz="1700" b="1" i="1" strike="noStrike" spc="-1">
                <a:solidFill>
                  <a:srgbClr val="6600CC"/>
                </a:solidFill>
                <a:latin typeface="Calibri"/>
              </a:rPr>
              <a:t>4. </a:t>
            </a:r>
            <a:r>
              <a:rPr lang="ru-RU" sz="1700" b="1" i="1" strike="noStrike" spc="-1">
                <a:solidFill>
                  <a:srgbClr val="006600"/>
                </a:solidFill>
                <a:latin typeface="Calibri"/>
              </a:rPr>
              <a:t> Права (права должностного лица в части обязательности его указаний, права на выполнение, приостановку, возобновление тех или иных видов работ, принятия других организационных решений, права в отношении подчиненных).</a:t>
            </a:r>
            <a:br>
              <a:rPr lang="ru-RU" sz="1700" b="1" i="1" strike="noStrike" spc="-1">
                <a:solidFill>
                  <a:srgbClr val="006600"/>
                </a:solidFill>
                <a:latin typeface="Calibri"/>
              </a:rPr>
            </a:br>
            <a:r>
              <a:rPr lang="ru-RU" sz="1700" b="1" i="1" strike="noStrike" spc="-1">
                <a:solidFill>
                  <a:srgbClr val="006600"/>
                </a:solidFill>
                <a:latin typeface="Calibri"/>
              </a:rPr>
              <a:t>5.  Ответственность (какую ответственность может нести лицо и на основании какого правового акта должностное лицо может быть привлечено к ответственности, за что несет ответственность).</a:t>
            </a:r>
            <a:endParaRPr lang="ru-RU" sz="1700" b="0" strike="noStrike" spc="-1">
              <a:solidFill>
                <a:srgbClr val="000000"/>
              </a:solidFill>
              <a:latin typeface="Arial" charset="0"/>
            </a:endParaRPr>
          </a:p>
        </p:txBody>
      </p:sp>
      <p:pic>
        <p:nvPicPr>
          <p:cNvPr id="5" name="Picture 4"/>
          <p:cNvPicPr/>
          <p:nvPr/>
        </p:nvPicPr>
        <p:blipFill>
          <a:blip r:embed="rId2"/>
          <a:stretch>
            <a:fillRect/>
          </a:stretch>
        </p:blipFill>
        <p:spPr bwMode="auto">
          <a:xfrm>
            <a:off x="179705" y="2564765"/>
            <a:ext cx="833755" cy="746125"/>
          </a:xfrm>
          <a:prstGeom prst="rect">
            <a:avLst/>
          </a:prstGeom>
          <a:ln>
            <a:noFill/>
          </a:ln>
        </p:spPr>
      </p:pic>
      <p:pic>
        <p:nvPicPr>
          <p:cNvPr id="6" name="Picture 4"/>
          <p:cNvPicPr/>
          <p:nvPr/>
        </p:nvPicPr>
        <p:blipFill>
          <a:blip r:embed="rId3"/>
          <a:stretch>
            <a:fillRect/>
          </a:stretch>
        </p:blipFill>
        <p:spPr bwMode="auto">
          <a:xfrm>
            <a:off x="7884360" y="2348720"/>
            <a:ext cx="1080720" cy="1044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7215120" y="6442200"/>
            <a:ext cx="1904759" cy="380520"/>
          </a:xfrm>
          <a:prstGeom prst="rect">
            <a:avLst/>
          </a:prstGeom>
          <a:noFill/>
          <a:ln>
            <a:noFill/>
          </a:ln>
        </p:spPr>
        <p:style>
          <a:lnRef idx="0">
            <a:srgbClr val="FFFFFF"/>
          </a:lnRef>
          <a:fillRef idx="0">
            <a:srgbClr val="FFFFFF"/>
          </a:fillRef>
          <a:effectRef idx="0">
            <a:srgbClr val="FFFFFF"/>
          </a:effectRef>
          <a:fontRef idx="minor"/>
        </p:style>
        <p:txBody>
          <a:bodyPr wrap="none" lIns="92160" tIns="46080" rIns="92160" bIns="46080" anchor="ctr"/>
          <a:lstStyle/>
          <a:p>
            <a:pPr algn="r">
              <a:lnSpc>
                <a:spcPct val="100000"/>
              </a:lnSpc>
              <a:defRPr/>
            </a:pPr>
            <a:endParaRPr lang="ru-RU" sz="1400" b="0" strike="noStrike" spc="-1">
              <a:solidFill>
                <a:srgbClr val="000000"/>
              </a:solidFill>
              <a:latin typeface="Arial" charset="0"/>
            </a:endParaRPr>
          </a:p>
        </p:txBody>
      </p:sp>
      <p:sp>
        <p:nvSpPr>
          <p:cNvPr id="6" name="TextShape 3"/>
          <p:cNvSpPr/>
          <p:nvPr/>
        </p:nvSpPr>
        <p:spPr bwMode="auto">
          <a:xfrm>
            <a:off x="684360" y="2852640"/>
            <a:ext cx="8229240" cy="1142640"/>
          </a:xfrm>
          <a:prstGeom prst="rect">
            <a:avLst/>
          </a:prstGeom>
          <a:noFill/>
          <a:ln>
            <a:noFill/>
          </a:ln>
        </p:spPr>
        <p:txBody>
          <a:bodyPr lIns="92160" tIns="46080" rIns="92160" bIns="46080" anchor="ctr"/>
          <a:lstStyle/>
          <a:p>
            <a:pPr>
              <a:lnSpc>
                <a:spcPct val="100000"/>
              </a:lnSpc>
              <a:defRPr/>
            </a:pPr>
            <a:r>
              <a:rPr lang="ru-RU" sz="1400" b="0" i="1" strike="noStrike" spc="-1">
                <a:solidFill>
                  <a:srgbClr val="254061"/>
                </a:solidFill>
                <a:latin typeface="Calibri"/>
              </a:rPr>
              <a:t>   </a:t>
            </a:r>
            <a:endParaRPr lang="ru-RU" sz="1400" b="0" strike="noStrike" spc="-1">
              <a:solidFill>
                <a:srgbClr val="000000"/>
              </a:solidFill>
              <a:latin typeface="Calibri"/>
            </a:endParaRPr>
          </a:p>
        </p:txBody>
      </p:sp>
      <p:sp>
        <p:nvSpPr>
          <p:cNvPr id="7" name="TextShape 4"/>
          <p:cNvSpPr/>
          <p:nvPr/>
        </p:nvSpPr>
        <p:spPr bwMode="auto">
          <a:xfrm>
            <a:off x="467640" y="1622520"/>
            <a:ext cx="8229240" cy="4525560"/>
          </a:xfrm>
          <a:prstGeom prst="rect">
            <a:avLst/>
          </a:prstGeom>
          <a:noFill/>
          <a:ln>
            <a:noFill/>
          </a:ln>
        </p:spPr>
        <p:txBody>
          <a:bodyPr lIns="182520" tIns="46080" rIns="182520" bIns="46080"/>
          <a:lstStyle/>
          <a:p>
            <a:pPr>
              <a:defRPr/>
            </a:pPr>
            <a:endParaRPr lang="ru-RU" sz="3200" b="0" strike="noStrike" spc="-1">
              <a:solidFill>
                <a:srgbClr val="000000"/>
              </a:solidFill>
              <a:latin typeface="Calibri"/>
            </a:endParaRPr>
          </a:p>
        </p:txBody>
      </p:sp>
      <p:pic>
        <p:nvPicPr>
          <p:cNvPr id="8" name="Picture 3"/>
          <p:cNvPicPr/>
          <p:nvPr/>
        </p:nvPicPr>
        <p:blipFill>
          <a:blip r:embed="rId2"/>
          <a:stretch>
            <a:fillRect/>
          </a:stretch>
        </p:blipFill>
        <p:spPr bwMode="auto">
          <a:xfrm>
            <a:off x="973800" y="267480"/>
            <a:ext cx="1432440" cy="2002320"/>
          </a:xfrm>
          <a:prstGeom prst="rect">
            <a:avLst/>
          </a:prstGeom>
          <a:ln>
            <a:noFill/>
          </a:ln>
        </p:spPr>
      </p:pic>
      <p:sp>
        <p:nvSpPr>
          <p:cNvPr id="9" name="CustomShape 5"/>
          <p:cNvSpPr/>
          <p:nvPr/>
        </p:nvSpPr>
        <p:spPr bwMode="auto">
          <a:xfrm>
            <a:off x="3924000" y="116640"/>
            <a:ext cx="5040360" cy="23040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0" i="1" strike="noStrike" spc="-1">
                <a:solidFill>
                  <a:srgbClr val="008000"/>
                </a:solidFill>
                <a:latin typeface="Calibri"/>
              </a:rPr>
              <a:t>Приложение N 8</a:t>
            </a:r>
            <a:br>
              <a:rPr lang="ru-RU" sz="1800" b="0" i="1" strike="noStrike" spc="-1">
                <a:solidFill>
                  <a:srgbClr val="008000"/>
                </a:solidFill>
                <a:latin typeface="Calibri"/>
              </a:rPr>
            </a:br>
            <a:r>
              <a:rPr lang="ru-RU" sz="1800" b="0" i="1" strike="noStrike" spc="-1">
                <a:solidFill>
                  <a:srgbClr val="008000"/>
                </a:solidFill>
                <a:latin typeface="Calibri"/>
              </a:rPr>
              <a:t>к </a:t>
            </a:r>
            <a:r>
              <a:rPr lang="ru-RU" sz="1400" b="0" i="1" strike="noStrike" spc="-1">
                <a:solidFill>
                  <a:srgbClr val="008000"/>
                </a:solidFill>
                <a:latin typeface="Calibri"/>
              </a:rPr>
              <a:t>Методическим рекомендациям</a:t>
            </a:r>
            <a:br>
              <a:rPr lang="ru-RU" sz="1400" b="0" i="1" strike="noStrike" spc="-1">
                <a:solidFill>
                  <a:srgbClr val="008000"/>
                </a:solidFill>
                <a:latin typeface="Calibri"/>
              </a:rPr>
            </a:br>
            <a:r>
              <a:rPr lang="ru-RU" sz="1400" b="0" i="1" strike="noStrike" spc="-1">
                <a:solidFill>
                  <a:srgbClr val="008000"/>
                </a:solidFill>
                <a:latin typeface="Calibri"/>
              </a:rPr>
              <a:t>по разработке государственных</a:t>
            </a:r>
            <a:br>
              <a:rPr lang="ru-RU" sz="1400" b="0" i="1" strike="noStrike" spc="-1">
                <a:solidFill>
                  <a:srgbClr val="008000"/>
                </a:solidFill>
                <a:latin typeface="Calibri"/>
              </a:rPr>
            </a:br>
            <a:r>
              <a:rPr lang="ru-RU" sz="1400" b="0" i="1" strike="noStrike" spc="-1">
                <a:solidFill>
                  <a:srgbClr val="008000"/>
                </a:solidFill>
                <a:latin typeface="Calibri"/>
              </a:rPr>
              <a:t>нормативных требований охраны труда,</a:t>
            </a:r>
            <a:br>
              <a:rPr lang="ru-RU" sz="1400" b="0" i="1" strike="noStrike" spc="-1">
                <a:solidFill>
                  <a:srgbClr val="008000"/>
                </a:solidFill>
                <a:latin typeface="Calibri"/>
              </a:rPr>
            </a:br>
            <a:r>
              <a:rPr lang="ru-RU" sz="1400" b="0" i="1" strike="noStrike" spc="-1">
                <a:solidFill>
                  <a:srgbClr val="008000"/>
                </a:solidFill>
                <a:latin typeface="Calibri"/>
              </a:rPr>
              <a:t>утвержденным постановлением Минтруда РФ</a:t>
            </a:r>
            <a:br>
              <a:rPr lang="ru-RU" sz="1400" b="0" i="1" strike="noStrike" spc="-1">
                <a:solidFill>
                  <a:srgbClr val="008000"/>
                </a:solidFill>
                <a:latin typeface="Calibri"/>
              </a:rPr>
            </a:br>
            <a:r>
              <a:rPr lang="ru-RU" sz="1400" b="0" i="1" strike="noStrike" spc="-1">
                <a:solidFill>
                  <a:srgbClr val="008000"/>
                </a:solidFill>
                <a:latin typeface="Calibri"/>
              </a:rPr>
              <a:t>от 17 декабря 2002 г. N 80</a:t>
            </a:r>
            <a:br>
              <a:rPr lang="ru-RU" sz="1400" b="0" i="1" strike="noStrike" spc="-1">
                <a:solidFill>
                  <a:srgbClr val="008000"/>
                </a:solidFill>
                <a:latin typeface="Calibri"/>
              </a:rPr>
            </a:br>
            <a:r>
              <a:rPr lang="ru-RU" sz="1400" b="0" i="1" strike="noStrike" spc="-1">
                <a:solidFill>
                  <a:srgbClr val="008000"/>
                </a:solidFill>
                <a:latin typeface="Calibri"/>
              </a:rPr>
              <a:t>(Примерный вид титульного листа</a:t>
            </a:r>
            <a:br>
              <a:rPr lang="ru-RU" sz="1400" b="0" i="1" strike="noStrike" spc="-1">
                <a:solidFill>
                  <a:srgbClr val="008000"/>
                </a:solidFill>
                <a:latin typeface="Calibri"/>
              </a:rPr>
            </a:br>
            <a:r>
              <a:rPr lang="ru-RU" sz="1400" b="0" i="1" strike="noStrike" spc="-1">
                <a:solidFill>
                  <a:srgbClr val="008000"/>
                </a:solidFill>
                <a:latin typeface="Calibri"/>
              </a:rPr>
              <a:t>инструкции по охране труда для</a:t>
            </a:r>
            <a:br>
              <a:rPr lang="ru-RU" sz="1400" b="0" i="1" strike="noStrike" spc="-1">
                <a:solidFill>
                  <a:srgbClr val="008000"/>
                </a:solidFill>
                <a:latin typeface="Calibri"/>
              </a:rPr>
            </a:br>
            <a:r>
              <a:rPr lang="ru-RU" sz="1400" b="0" i="1" strike="noStrike" spc="-1">
                <a:solidFill>
                  <a:srgbClr val="008000"/>
                </a:solidFill>
                <a:latin typeface="Calibri"/>
              </a:rPr>
              <a:t>работника)</a:t>
            </a:r>
            <a:br>
              <a:rPr lang="ru-RU" sz="1400" b="0" i="1" strike="noStrike" spc="-1">
                <a:solidFill>
                  <a:srgbClr val="008000"/>
                </a:solidFill>
                <a:latin typeface="Calibri"/>
              </a:rPr>
            </a:br>
            <a:endParaRPr lang="ru-RU" sz="1400" b="0" strike="noStrike" spc="-1">
              <a:solidFill>
                <a:srgbClr val="000000"/>
              </a:solidFill>
              <a:latin typeface="Arial" charset="0"/>
            </a:endParaRPr>
          </a:p>
        </p:txBody>
      </p:sp>
      <p:sp>
        <p:nvSpPr>
          <p:cNvPr id="10" name="CustomShape 6"/>
          <p:cNvSpPr/>
          <p:nvPr/>
        </p:nvSpPr>
        <p:spPr bwMode="auto">
          <a:xfrm>
            <a:off x="251640" y="2565360"/>
            <a:ext cx="8712720" cy="3876480"/>
          </a:xfrm>
          <a:prstGeom prst="rect">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defRPr/>
            </a:pPr>
            <a:r>
              <a:rPr lang="ru-RU" sz="1800" b="0" i="1" strike="noStrike" spc="-1">
                <a:solidFill>
                  <a:srgbClr val="008000"/>
                </a:solidFill>
                <a:latin typeface="Calibri"/>
              </a:rPr>
              <a:t>_______________________________________________________________ (наименование организации)</a:t>
            </a:r>
            <a:br>
              <a:rPr lang="ru-RU" sz="1800" b="0" i="1" strike="noStrike" spc="-1">
                <a:solidFill>
                  <a:srgbClr val="008000"/>
                </a:solidFill>
                <a:latin typeface="Calibri"/>
              </a:rPr>
            </a:br>
            <a:r>
              <a:rPr lang="ru-RU" sz="1800" b="0" i="1" strike="noStrike" spc="-1">
                <a:solidFill>
                  <a:srgbClr val="008000"/>
                </a:solidFill>
                <a:latin typeface="Calibri"/>
              </a:rPr>
              <a:t>Согласовано                                                                                Утверждаю</a:t>
            </a:r>
            <a:br>
              <a:rPr lang="ru-RU" sz="1800" b="0" i="1" strike="noStrike" spc="-1">
                <a:solidFill>
                  <a:srgbClr val="008000"/>
                </a:solidFill>
                <a:latin typeface="Calibri"/>
              </a:rPr>
            </a:br>
            <a:r>
              <a:rPr lang="ru-RU" sz="1800" b="0" i="1" strike="noStrike" spc="-1">
                <a:solidFill>
                  <a:srgbClr val="008000"/>
                </a:solidFill>
                <a:latin typeface="Calibri"/>
              </a:rPr>
              <a:t>Наименование должности                                   Наименование должности</a:t>
            </a:r>
            <a:br>
              <a:rPr lang="ru-RU" sz="1800" b="0" i="1" strike="noStrike" spc="-1">
                <a:solidFill>
                  <a:srgbClr val="008000"/>
                </a:solidFill>
                <a:latin typeface="Calibri"/>
              </a:rPr>
            </a:br>
            <a:r>
              <a:rPr lang="ru-RU" sz="1800" b="0" i="1" strike="noStrike" spc="-1">
                <a:solidFill>
                  <a:srgbClr val="008000"/>
                </a:solidFill>
                <a:latin typeface="Calibri"/>
              </a:rPr>
              <a:t>руководителя профсоюзного либо                                  работодателя</a:t>
            </a:r>
            <a:br>
              <a:rPr lang="ru-RU" sz="1800" b="0" i="1" strike="noStrike" spc="-1">
                <a:solidFill>
                  <a:srgbClr val="008000"/>
                </a:solidFill>
                <a:latin typeface="Calibri"/>
              </a:rPr>
            </a:br>
            <a:r>
              <a:rPr lang="ru-RU" sz="1800" b="0" i="1" strike="noStrike" spc="-1">
                <a:solidFill>
                  <a:srgbClr val="008000"/>
                </a:solidFill>
                <a:latin typeface="Calibri"/>
              </a:rPr>
              <a:t>иного уполномоченного</a:t>
            </a:r>
            <a:br>
              <a:rPr lang="ru-RU" sz="1800" b="0" i="1" strike="noStrike" spc="-1">
                <a:solidFill>
                  <a:srgbClr val="008000"/>
                </a:solidFill>
                <a:latin typeface="Calibri"/>
              </a:rPr>
            </a:br>
            <a:r>
              <a:rPr lang="ru-RU" sz="1800" b="0" i="1" strike="noStrike" spc="-1">
                <a:solidFill>
                  <a:srgbClr val="008000"/>
                </a:solidFill>
                <a:latin typeface="Calibri"/>
              </a:rPr>
              <a:t>работниками органа</a:t>
            </a:r>
            <a:br>
              <a:rPr lang="ru-RU" sz="1800" b="0" i="1" strike="noStrike" spc="-1">
                <a:solidFill>
                  <a:srgbClr val="008000"/>
                </a:solidFill>
                <a:latin typeface="Calibri"/>
              </a:rPr>
            </a:br>
            <a:r>
              <a:rPr lang="ru-RU" sz="1800" b="0" i="1" strike="noStrike" spc="-1">
                <a:solidFill>
                  <a:srgbClr val="008000"/>
                </a:solidFill>
                <a:latin typeface="Calibri"/>
              </a:rPr>
              <a:t>───────── ───────────────────         ───────── ──────────────────</a:t>
            </a:r>
            <a:br>
              <a:rPr lang="ru-RU" sz="1800" b="0" i="1" strike="noStrike" spc="-1">
                <a:solidFill>
                  <a:srgbClr val="008000"/>
                </a:solidFill>
                <a:latin typeface="Calibri"/>
              </a:rPr>
            </a:br>
            <a:r>
              <a:rPr lang="ru-RU" sz="1800" b="0" i="1" strike="noStrike" spc="-1">
                <a:solidFill>
                  <a:srgbClr val="008000"/>
                </a:solidFill>
                <a:latin typeface="Calibri"/>
              </a:rPr>
              <a:t>(подпись) (инициалы, фамилия)                      (подпись) (инициалы, фамилия)</a:t>
            </a:r>
            <a:br>
              <a:rPr lang="ru-RU" sz="1800" b="0" i="1" strike="noStrike" spc="-1">
                <a:solidFill>
                  <a:srgbClr val="008000"/>
                </a:solidFill>
                <a:latin typeface="Calibri"/>
              </a:rPr>
            </a:br>
            <a:r>
              <a:rPr lang="ru-RU" sz="1800" b="0" i="1" strike="noStrike" spc="-1">
                <a:solidFill>
                  <a:srgbClr val="008000"/>
                </a:solidFill>
                <a:latin typeface="Calibri"/>
              </a:rPr>
              <a:t>Дата согласования                                                    Дата утверждения</a:t>
            </a:r>
            <a:br>
              <a:rPr lang="ru-RU" sz="1800" b="0" i="1" strike="noStrike" spc="-1">
                <a:solidFill>
                  <a:srgbClr val="008000"/>
                </a:solidFill>
                <a:latin typeface="Calibri"/>
              </a:rPr>
            </a:b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d"/>
      </p:transition>
    </mc:Choice>
    <mc:Fallback xmlns="">
      <p:transition spd="slow">
        <p:pull dir="d"/>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7215120" y="6442200"/>
            <a:ext cx="1904759" cy="380520"/>
          </a:xfrm>
          <a:prstGeom prst="rect">
            <a:avLst/>
          </a:prstGeom>
          <a:noFill/>
          <a:ln>
            <a:noFill/>
          </a:ln>
        </p:spPr>
        <p:style>
          <a:lnRef idx="0">
            <a:srgbClr val="FFFFFF"/>
          </a:lnRef>
          <a:fillRef idx="0">
            <a:srgbClr val="FFFFFF"/>
          </a:fillRef>
          <a:effectRef idx="0">
            <a:srgbClr val="FFFFFF"/>
          </a:effectRef>
          <a:fontRef idx="minor"/>
        </p:style>
        <p:txBody>
          <a:bodyPr wrap="none" lIns="92160" tIns="46080" rIns="92160" bIns="46080" anchor="ctr"/>
          <a:lstStyle/>
          <a:p>
            <a:pPr algn="r">
              <a:lnSpc>
                <a:spcPct val="100000"/>
              </a:lnSpc>
              <a:defRPr/>
            </a:pPr>
            <a:endParaRPr lang="ru-RU" sz="1400" b="0" strike="noStrike" spc="-1">
              <a:solidFill>
                <a:srgbClr val="000000"/>
              </a:solidFill>
              <a:latin typeface="Arial" charset="0"/>
            </a:endParaRPr>
          </a:p>
        </p:txBody>
      </p:sp>
      <p:sp>
        <p:nvSpPr>
          <p:cNvPr id="6" name="TextShape 3"/>
          <p:cNvSpPr/>
          <p:nvPr/>
        </p:nvSpPr>
        <p:spPr bwMode="auto">
          <a:xfrm>
            <a:off x="1475640" y="2781360"/>
            <a:ext cx="7221960" cy="791280"/>
          </a:xfrm>
          <a:prstGeom prst="rect">
            <a:avLst/>
          </a:prstGeom>
          <a:noFill/>
          <a:ln>
            <a:noFill/>
          </a:ln>
        </p:spPr>
        <p:txBody>
          <a:bodyPr lIns="92160" tIns="46080" rIns="92160" bIns="46080" anchor="ctr"/>
          <a:lstStyle/>
          <a:p>
            <a:pPr algn="ctr">
              <a:lnSpc>
                <a:spcPct val="100000"/>
              </a:lnSpc>
              <a:defRPr/>
            </a:pPr>
            <a:r>
              <a:rPr lang="ru-RU" sz="2400" b="0" i="1" strike="noStrike" spc="-1">
                <a:solidFill>
                  <a:srgbClr val="2B2EA1"/>
                </a:solidFill>
                <a:latin typeface="Calibri"/>
              </a:rPr>
              <a:t>Инструкция</a:t>
            </a:r>
            <a:br>
              <a:rPr lang="ru-RU" sz="2400" b="0" i="1" strike="noStrike" spc="-1">
                <a:solidFill>
                  <a:srgbClr val="2B2EA1"/>
                </a:solidFill>
                <a:latin typeface="Calibri"/>
              </a:rPr>
            </a:br>
            <a:r>
              <a:rPr lang="ru-RU" sz="2400" b="0" i="1" strike="noStrike" spc="-1">
                <a:solidFill>
                  <a:srgbClr val="2B2EA1"/>
                </a:solidFill>
                <a:latin typeface="Calibri"/>
              </a:rPr>
              <a:t>по охране труда для</a:t>
            </a:r>
            <a:br>
              <a:rPr lang="ru-RU" sz="2400" b="0" i="1" strike="noStrike" spc="-1">
                <a:solidFill>
                  <a:srgbClr val="2B2EA1"/>
                </a:solidFill>
                <a:latin typeface="Calibri"/>
              </a:rPr>
            </a:br>
            <a:r>
              <a:rPr lang="ru-RU" sz="2400" b="0" i="1" strike="noStrike" spc="-1">
                <a:solidFill>
                  <a:srgbClr val="2B2EA1"/>
                </a:solidFill>
                <a:latin typeface="Calibri"/>
              </a:rPr>
              <a:t>_________________________________________ </a:t>
            </a:r>
            <a:r>
              <a:rPr lang="ru-RU" b="0" i="1" strike="noStrike" spc="-1">
                <a:solidFill>
                  <a:srgbClr val="2B2EA1"/>
                </a:solidFill>
                <a:latin typeface="Calibri"/>
              </a:rPr>
              <a:t>(наименование должности, профессии или вида работ) </a:t>
            </a:r>
            <a:r>
              <a:rPr lang="ru-RU" sz="2400" b="0" i="1" strike="noStrike" spc="-1">
                <a:solidFill>
                  <a:srgbClr val="2B2EA1"/>
                </a:solidFill>
                <a:latin typeface="Calibri"/>
              </a:rPr>
              <a:t>_________________________________________ (обозначение)</a:t>
            </a:r>
            <a:br>
              <a:rPr lang="ru-RU" sz="2400" b="0" i="1" strike="noStrike" spc="-1">
                <a:solidFill>
                  <a:srgbClr val="2B2EA1"/>
                </a:solidFill>
                <a:latin typeface="Calibri"/>
              </a:rPr>
            </a:br>
            <a:r>
              <a:rPr lang="ru-RU" sz="2400" b="0" i="1" strike="noStrike" spc="-1">
                <a:solidFill>
                  <a:srgbClr val="2B2EA1"/>
                </a:solidFill>
                <a:latin typeface="Calibri"/>
              </a:rPr>
              <a:t/>
            </a:r>
            <a:br>
              <a:rPr lang="ru-RU" sz="2400" b="0" i="1" strike="noStrike" spc="-1">
                <a:solidFill>
                  <a:srgbClr val="2B2EA1"/>
                </a:solidFill>
                <a:latin typeface="Calibri"/>
              </a:rPr>
            </a:br>
            <a:r>
              <a:rPr lang="ru-RU" sz="2400" b="0" i="1" strike="noStrike" spc="-1">
                <a:solidFill>
                  <a:srgbClr val="2B2EA1"/>
                </a:solidFill>
                <a:latin typeface="Calibri"/>
              </a:rPr>
              <a:t>Примечание. На оборотной стороне инструкции рекомендуется наличие виз: разработчика инструкции, руководителя (специалиста) службы охраны труда, энергетика, технолога и других заинтересованных лиц.</a:t>
            </a:r>
            <a:endParaRPr lang="ru-RU" sz="2400" b="0" strike="noStrike" spc="-1">
              <a:solidFill>
                <a:srgbClr val="000000"/>
              </a:solidFill>
              <a:latin typeface="Calibri"/>
            </a:endParaRPr>
          </a:p>
        </p:txBody>
      </p:sp>
      <p:sp>
        <p:nvSpPr>
          <p:cNvPr id="7" name="TextShape 4"/>
          <p:cNvSpPr/>
          <p:nvPr/>
        </p:nvSpPr>
        <p:spPr bwMode="auto">
          <a:xfrm>
            <a:off x="1274759" y="476640"/>
            <a:ext cx="4088880" cy="5671440"/>
          </a:xfrm>
          <a:prstGeom prst="rect">
            <a:avLst/>
          </a:prstGeom>
          <a:noFill/>
          <a:ln>
            <a:noFill/>
          </a:ln>
        </p:spPr>
        <p:txBody>
          <a:bodyPr lIns="182520" tIns="46080" rIns="182520" bIns="46080"/>
          <a:lstStyle/>
          <a:p>
            <a:pPr>
              <a:defRPr/>
            </a:pPr>
            <a:endParaRPr lang="ru-RU" sz="3200" b="0" strike="noStrike" spc="-1">
              <a:solidFill>
                <a:srgbClr val="000000"/>
              </a:solidFill>
              <a:latin typeface="Calibri"/>
            </a:endParaRPr>
          </a:p>
        </p:txBody>
      </p:sp>
      <p:pic>
        <p:nvPicPr>
          <p:cNvPr id="8" name="Picture 4"/>
          <p:cNvPicPr/>
          <p:nvPr/>
        </p:nvPicPr>
        <p:blipFill>
          <a:blip r:embed="rId2"/>
          <a:stretch>
            <a:fillRect/>
          </a:stretch>
        </p:blipFill>
        <p:spPr bwMode="auto">
          <a:xfrm>
            <a:off x="323640" y="3285000"/>
            <a:ext cx="1080720" cy="1044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7215120" y="6442200"/>
            <a:ext cx="1904759" cy="380520"/>
          </a:xfrm>
          <a:prstGeom prst="rect">
            <a:avLst/>
          </a:prstGeom>
          <a:noFill/>
          <a:ln>
            <a:noFill/>
          </a:ln>
        </p:spPr>
        <p:style>
          <a:lnRef idx="0">
            <a:srgbClr val="FFFFFF"/>
          </a:lnRef>
          <a:fillRef idx="0">
            <a:srgbClr val="FFFFFF"/>
          </a:fillRef>
          <a:effectRef idx="0">
            <a:srgbClr val="FFFFFF"/>
          </a:effectRef>
          <a:fontRef idx="minor"/>
        </p:style>
        <p:txBody>
          <a:bodyPr wrap="none" lIns="92160" tIns="46080" rIns="92160" bIns="46080" anchor="ctr"/>
          <a:lstStyle/>
          <a:p>
            <a:pPr algn="r">
              <a:lnSpc>
                <a:spcPct val="100000"/>
              </a:lnSpc>
              <a:defRPr/>
            </a:pPr>
            <a:endParaRPr lang="ru-RU" sz="1400" b="0" strike="noStrike" spc="-1">
              <a:solidFill>
                <a:srgbClr val="000000"/>
              </a:solidFill>
              <a:latin typeface="Arial" charset="0"/>
            </a:endParaRPr>
          </a:p>
        </p:txBody>
      </p:sp>
      <p:sp>
        <p:nvSpPr>
          <p:cNvPr id="5" name="CustomShape 2"/>
          <p:cNvSpPr/>
          <p:nvPr/>
        </p:nvSpPr>
        <p:spPr bwMode="auto">
          <a:xfrm>
            <a:off x="7199280" y="6148440"/>
            <a:ext cx="1904759" cy="380520"/>
          </a:xfrm>
          <a:prstGeom prst="rect">
            <a:avLst/>
          </a:prstGeom>
          <a:noFill/>
          <a:ln>
            <a:noFill/>
          </a:ln>
        </p:spPr>
        <p:style>
          <a:lnRef idx="0">
            <a:srgbClr val="FFFFFF"/>
          </a:lnRef>
          <a:fillRef idx="0">
            <a:srgbClr val="FFFFFF"/>
          </a:fillRef>
          <a:effectRef idx="0">
            <a:srgbClr val="FFFFFF"/>
          </a:effectRef>
          <a:fontRef idx="minor"/>
        </p:style>
        <p:txBody>
          <a:bodyPr wrap="none" lIns="92160" tIns="0" rIns="92160" bIns="0" anchor="b"/>
          <a:lstStyle/>
          <a:p>
            <a:pPr marL="457200" algn="r">
              <a:lnSpc>
                <a:spcPct val="100000"/>
              </a:lnSpc>
              <a:defRPr/>
            </a:pPr>
            <a:endParaRPr lang="ru-RU" sz="1400" b="0" strike="noStrike" spc="-1">
              <a:solidFill>
                <a:srgbClr val="000000"/>
              </a:solidFill>
              <a:latin typeface="Arial" charset="0"/>
            </a:endParaRPr>
          </a:p>
        </p:txBody>
      </p:sp>
      <p:sp>
        <p:nvSpPr>
          <p:cNvPr id="6" name="TextShape 3"/>
          <p:cNvSpPr/>
          <p:nvPr/>
        </p:nvSpPr>
        <p:spPr bwMode="auto">
          <a:xfrm>
            <a:off x="395280" y="2637000"/>
            <a:ext cx="8229240" cy="1142640"/>
          </a:xfrm>
          <a:prstGeom prst="rect">
            <a:avLst/>
          </a:prstGeom>
          <a:noFill/>
          <a:ln>
            <a:noFill/>
          </a:ln>
        </p:spPr>
        <p:txBody>
          <a:bodyPr lIns="92160" tIns="46080" rIns="92160" bIns="46080" anchor="ctr"/>
          <a:lstStyle/>
          <a:p>
            <a:pPr algn="ctr">
              <a:lnSpc>
                <a:spcPct val="100000"/>
              </a:lnSpc>
              <a:defRPr/>
            </a:pPr>
            <a:r>
              <a:rPr lang="ru-RU" sz="2400" b="0" i="1" strike="noStrike" spc="-1">
                <a:solidFill>
                  <a:srgbClr val="984807"/>
                </a:solidFill>
                <a:latin typeface="Calibri"/>
              </a:rPr>
              <a:t>Приложение N 9 </a:t>
            </a:r>
            <a:br>
              <a:rPr lang="ru-RU" sz="2400" b="0" i="1" strike="noStrike" spc="-1">
                <a:solidFill>
                  <a:srgbClr val="984807"/>
                </a:solidFill>
                <a:latin typeface="Calibri"/>
              </a:rPr>
            </a:br>
            <a:r>
              <a:rPr lang="ru-RU" sz="2400" b="0" i="1" strike="noStrike" spc="-1">
                <a:solidFill>
                  <a:srgbClr val="984807"/>
                </a:solidFill>
                <a:latin typeface="Calibri"/>
              </a:rPr>
              <a:t>к Методическим рекомендациям</a:t>
            </a:r>
            <a:br>
              <a:rPr lang="ru-RU" sz="2400" b="0" i="1" strike="noStrike" spc="-1">
                <a:solidFill>
                  <a:srgbClr val="984807"/>
                </a:solidFill>
                <a:latin typeface="Calibri"/>
              </a:rPr>
            </a:br>
            <a:r>
              <a:rPr lang="ru-RU" sz="2400" b="0" i="1" strike="noStrike" spc="-1">
                <a:solidFill>
                  <a:srgbClr val="984807"/>
                </a:solidFill>
                <a:latin typeface="Calibri"/>
              </a:rPr>
              <a:t>по разработке государственных</a:t>
            </a:r>
            <a:br>
              <a:rPr lang="ru-RU" sz="2400" b="0" i="1" strike="noStrike" spc="-1">
                <a:solidFill>
                  <a:srgbClr val="984807"/>
                </a:solidFill>
                <a:latin typeface="Calibri"/>
              </a:rPr>
            </a:br>
            <a:r>
              <a:rPr lang="ru-RU" sz="2400" b="0" i="1" strike="noStrike" spc="-1">
                <a:solidFill>
                  <a:srgbClr val="984807"/>
                </a:solidFill>
                <a:latin typeface="Calibri"/>
              </a:rPr>
              <a:t>нормативных требований охраны труда,</a:t>
            </a:r>
            <a:br>
              <a:rPr lang="ru-RU" sz="2400" b="0" i="1" strike="noStrike" spc="-1">
                <a:solidFill>
                  <a:srgbClr val="984807"/>
                </a:solidFill>
                <a:latin typeface="Calibri"/>
              </a:rPr>
            </a:br>
            <a:r>
              <a:rPr lang="ru-RU" sz="2400" b="0" i="1" strike="noStrike" spc="-1">
                <a:solidFill>
                  <a:srgbClr val="984807"/>
                </a:solidFill>
                <a:latin typeface="Calibri"/>
              </a:rPr>
              <a:t>утвержденным постановлением Минтруда РФ</a:t>
            </a:r>
            <a:br>
              <a:rPr lang="ru-RU" sz="2400" b="0" i="1" strike="noStrike" spc="-1">
                <a:solidFill>
                  <a:srgbClr val="984807"/>
                </a:solidFill>
                <a:latin typeface="Calibri"/>
              </a:rPr>
            </a:br>
            <a:r>
              <a:rPr lang="ru-RU" sz="2400" b="0" i="1" strike="noStrike" spc="-1">
                <a:solidFill>
                  <a:srgbClr val="984807"/>
                </a:solidFill>
                <a:latin typeface="Calibri"/>
              </a:rPr>
              <a:t>от 17 декабря 2002 г. N 80</a:t>
            </a:r>
            <a:br>
              <a:rPr lang="ru-RU" sz="2400" b="0" i="1" strike="noStrike" spc="-1">
                <a:solidFill>
                  <a:srgbClr val="984807"/>
                </a:solidFill>
                <a:latin typeface="Calibri"/>
              </a:rPr>
            </a:br>
            <a:r>
              <a:rPr lang="ru-RU" sz="2400" b="0" i="1" strike="noStrike" spc="-1">
                <a:solidFill>
                  <a:srgbClr val="984807"/>
                </a:solidFill>
                <a:latin typeface="Calibri"/>
              </a:rPr>
              <a:t>Журнал учета инструкций по охране труда для работников</a:t>
            </a:r>
            <a:br>
              <a:rPr lang="ru-RU" sz="2400" b="0" i="1" strike="noStrike" spc="-1">
                <a:solidFill>
                  <a:srgbClr val="984807"/>
                </a:solidFill>
                <a:latin typeface="Calibri"/>
              </a:rPr>
            </a:br>
            <a:r>
              <a:rPr lang="ru-RU" sz="2400" b="0" i="1" strike="noStrike" spc="-1">
                <a:solidFill>
                  <a:srgbClr val="984807"/>
                </a:solidFill>
                <a:latin typeface="Calibri"/>
              </a:rPr>
              <a:t>(примерная форма)</a:t>
            </a:r>
            <a:br>
              <a:rPr lang="ru-RU" sz="2400" b="0" i="1" strike="noStrike" spc="-1">
                <a:solidFill>
                  <a:srgbClr val="984807"/>
                </a:solidFill>
                <a:latin typeface="Calibri"/>
              </a:rPr>
            </a:br>
            <a:r>
              <a:rPr lang="ru-RU" sz="2400" b="0" i="1" strike="noStrike" spc="-1">
                <a:solidFill>
                  <a:srgbClr val="984807"/>
                </a:solidFill>
                <a:latin typeface="Calibri"/>
              </a:rPr>
              <a:t/>
            </a:r>
            <a:br>
              <a:rPr lang="ru-RU" sz="2400" b="0" i="1" strike="noStrike" spc="-1">
                <a:solidFill>
                  <a:srgbClr val="984807"/>
                </a:solidFill>
                <a:latin typeface="Calibri"/>
              </a:rPr>
            </a:br>
            <a:r>
              <a:rPr lang="ru-RU" sz="2400" b="0" i="1" strike="noStrike" spc="-1">
                <a:solidFill>
                  <a:srgbClr val="984807"/>
                </a:solidFill>
                <a:latin typeface="Calibri"/>
              </a:rPr>
              <a:t/>
            </a:r>
            <a:br>
              <a:rPr lang="ru-RU" sz="2400" b="0" i="1" strike="noStrike" spc="-1">
                <a:solidFill>
                  <a:srgbClr val="984807"/>
                </a:solidFill>
                <a:latin typeface="Calibri"/>
              </a:rPr>
            </a:br>
            <a:endParaRPr lang="ru-RU" sz="1200" b="0" strike="noStrike" spc="-1">
              <a:solidFill>
                <a:srgbClr val="000000"/>
              </a:solidFill>
              <a:latin typeface="Calibri"/>
            </a:endParaRPr>
          </a:p>
        </p:txBody>
      </p:sp>
      <p:sp>
        <p:nvSpPr>
          <p:cNvPr id="7" name="TextShape 4"/>
          <p:cNvSpPr/>
          <p:nvPr/>
        </p:nvSpPr>
        <p:spPr bwMode="auto">
          <a:xfrm>
            <a:off x="323005" y="620640"/>
            <a:ext cx="8362800" cy="5505120"/>
          </a:xfrm>
          <a:prstGeom prst="rect">
            <a:avLst/>
          </a:prstGeom>
          <a:noFill/>
          <a:ln>
            <a:noFill/>
          </a:ln>
        </p:spPr>
        <p:txBody>
          <a:bodyPr lIns="182520" tIns="46080" rIns="182520" bIns="46080"/>
          <a:lstStyle/>
          <a:p>
            <a:pPr>
              <a:defRPr/>
            </a:pPr>
            <a:endParaRPr lang="ru-RU" sz="3200" b="0" strike="noStrike" spc="-1">
              <a:solidFill>
                <a:srgbClr val="000000"/>
              </a:solidFill>
              <a:latin typeface="Calibri"/>
            </a:endParaRPr>
          </a:p>
        </p:txBody>
      </p:sp>
      <p:pic>
        <p:nvPicPr>
          <p:cNvPr id="8" name="Picture 4"/>
          <p:cNvPicPr/>
          <p:nvPr/>
        </p:nvPicPr>
        <p:blipFill>
          <a:blip r:embed="rId2"/>
          <a:stretch>
            <a:fillRect/>
          </a:stretch>
        </p:blipFill>
        <p:spPr bwMode="auto">
          <a:xfrm>
            <a:off x="6875640" y="260280"/>
            <a:ext cx="2080800" cy="1152000"/>
          </a:xfrm>
          <a:prstGeom prst="rect">
            <a:avLst/>
          </a:prstGeom>
          <a:ln>
            <a:noFill/>
          </a:ln>
        </p:spPr>
      </p:pic>
      <p:pic>
        <p:nvPicPr>
          <p:cNvPr id="2" name="Изображение 1"/>
          <p:cNvPicPr>
            <a:picLocks noChangeAspect="1"/>
          </p:cNvPicPr>
          <p:nvPr/>
        </p:nvPicPr>
        <p:blipFill>
          <a:blip r:embed="rId3"/>
          <a:stretch>
            <a:fillRect/>
          </a:stretch>
        </p:blipFill>
        <p:spPr>
          <a:xfrm>
            <a:off x="1691640" y="4653280"/>
            <a:ext cx="6190615" cy="1895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7215120" y="6442200"/>
            <a:ext cx="1904759" cy="380520"/>
          </a:xfrm>
          <a:prstGeom prst="rect">
            <a:avLst/>
          </a:prstGeom>
          <a:noFill/>
          <a:ln>
            <a:noFill/>
          </a:ln>
        </p:spPr>
        <p:style>
          <a:lnRef idx="0">
            <a:srgbClr val="FFFFFF"/>
          </a:lnRef>
          <a:fillRef idx="0">
            <a:srgbClr val="FFFFFF"/>
          </a:fillRef>
          <a:effectRef idx="0">
            <a:srgbClr val="FFFFFF"/>
          </a:effectRef>
          <a:fontRef idx="minor"/>
        </p:style>
        <p:txBody>
          <a:bodyPr wrap="none" lIns="92160" tIns="46080" rIns="92160" bIns="46080" anchor="ctr"/>
          <a:lstStyle/>
          <a:p>
            <a:pPr algn="r">
              <a:lnSpc>
                <a:spcPct val="100000"/>
              </a:lnSpc>
              <a:defRPr/>
            </a:pPr>
            <a:endParaRPr lang="ru-RU" sz="1400" b="0" strike="noStrike" spc="-1">
              <a:solidFill>
                <a:srgbClr val="000000"/>
              </a:solidFill>
              <a:latin typeface="Arial" charset="0"/>
            </a:endParaRPr>
          </a:p>
        </p:txBody>
      </p:sp>
      <p:sp>
        <p:nvSpPr>
          <p:cNvPr id="5" name="CustomShape 2"/>
          <p:cNvSpPr/>
          <p:nvPr/>
        </p:nvSpPr>
        <p:spPr bwMode="auto">
          <a:xfrm>
            <a:off x="7199280" y="6148440"/>
            <a:ext cx="1904759" cy="380520"/>
          </a:xfrm>
          <a:prstGeom prst="rect">
            <a:avLst/>
          </a:prstGeom>
          <a:noFill/>
          <a:ln>
            <a:noFill/>
          </a:ln>
        </p:spPr>
        <p:style>
          <a:lnRef idx="0">
            <a:srgbClr val="FFFFFF"/>
          </a:lnRef>
          <a:fillRef idx="0">
            <a:srgbClr val="FFFFFF"/>
          </a:fillRef>
          <a:effectRef idx="0">
            <a:srgbClr val="FFFFFF"/>
          </a:effectRef>
          <a:fontRef idx="minor"/>
        </p:style>
        <p:txBody>
          <a:bodyPr wrap="none" lIns="92160" tIns="0" rIns="92160" bIns="0" anchor="b"/>
          <a:lstStyle/>
          <a:p>
            <a:pPr marL="457200" algn="r">
              <a:lnSpc>
                <a:spcPct val="100000"/>
              </a:lnSpc>
              <a:defRPr/>
            </a:pPr>
            <a:endParaRPr lang="ru-RU" sz="1400" b="0" strike="noStrike" spc="-1">
              <a:solidFill>
                <a:srgbClr val="000000"/>
              </a:solidFill>
              <a:latin typeface="Arial" charset="0"/>
            </a:endParaRPr>
          </a:p>
        </p:txBody>
      </p:sp>
      <p:sp>
        <p:nvSpPr>
          <p:cNvPr id="6" name="TextShape 3"/>
          <p:cNvSpPr/>
          <p:nvPr/>
        </p:nvSpPr>
        <p:spPr bwMode="auto">
          <a:xfrm>
            <a:off x="468360" y="2852640"/>
            <a:ext cx="8229240" cy="1142640"/>
          </a:xfrm>
          <a:prstGeom prst="rect">
            <a:avLst/>
          </a:prstGeom>
          <a:noFill/>
          <a:ln>
            <a:noFill/>
          </a:ln>
        </p:spPr>
        <p:txBody>
          <a:bodyPr lIns="92160" tIns="46080" rIns="92160" bIns="46080" anchor="ctr"/>
          <a:lstStyle/>
          <a:p>
            <a:pPr algn="ctr">
              <a:lnSpc>
                <a:spcPct val="100000"/>
              </a:lnSpc>
              <a:defRPr/>
            </a:pPr>
            <a:r>
              <a:rPr lang="ru-RU" sz="2400" b="0" i="1" strike="noStrike" spc="-1">
                <a:solidFill>
                  <a:srgbClr val="403152"/>
                </a:solidFill>
                <a:latin typeface="Calibri"/>
              </a:rPr>
              <a:t>Приложение N 10</a:t>
            </a:r>
            <a:br>
              <a:rPr lang="ru-RU" sz="2400" b="0" i="1" strike="noStrike" spc="-1">
                <a:solidFill>
                  <a:srgbClr val="403152"/>
                </a:solidFill>
                <a:latin typeface="Calibri"/>
              </a:rPr>
            </a:br>
            <a:r>
              <a:rPr lang="ru-RU" sz="2400" b="0" i="1" strike="noStrike" spc="-1">
                <a:solidFill>
                  <a:srgbClr val="403152"/>
                </a:solidFill>
                <a:latin typeface="Calibri"/>
              </a:rPr>
              <a:t>к Методическим рекомендациям</a:t>
            </a:r>
            <a:br>
              <a:rPr lang="ru-RU" sz="2400" b="0" i="1" strike="noStrike" spc="-1">
                <a:solidFill>
                  <a:srgbClr val="403152"/>
                </a:solidFill>
                <a:latin typeface="Calibri"/>
              </a:rPr>
            </a:br>
            <a:r>
              <a:rPr lang="ru-RU" sz="2400" b="0" i="1" strike="noStrike" spc="-1">
                <a:solidFill>
                  <a:srgbClr val="403152"/>
                </a:solidFill>
                <a:latin typeface="Calibri"/>
              </a:rPr>
              <a:t>по разработке государственных</a:t>
            </a:r>
            <a:br>
              <a:rPr lang="ru-RU" sz="2400" b="0" i="1" strike="noStrike" spc="-1">
                <a:solidFill>
                  <a:srgbClr val="403152"/>
                </a:solidFill>
                <a:latin typeface="Calibri"/>
              </a:rPr>
            </a:br>
            <a:r>
              <a:rPr lang="ru-RU" sz="2400" b="0" i="1" strike="noStrike" spc="-1">
                <a:solidFill>
                  <a:srgbClr val="403152"/>
                </a:solidFill>
                <a:latin typeface="Calibri"/>
              </a:rPr>
              <a:t>нормативных требований охраны труда,</a:t>
            </a:r>
            <a:br>
              <a:rPr lang="ru-RU" sz="2400" b="0" i="1" strike="noStrike" spc="-1">
                <a:solidFill>
                  <a:srgbClr val="403152"/>
                </a:solidFill>
                <a:latin typeface="Calibri"/>
              </a:rPr>
            </a:br>
            <a:r>
              <a:rPr lang="ru-RU" sz="2400" b="0" i="1" strike="noStrike" spc="-1">
                <a:solidFill>
                  <a:srgbClr val="403152"/>
                </a:solidFill>
                <a:latin typeface="Calibri"/>
              </a:rPr>
              <a:t>утвержденным постановлением Минтруда РФ</a:t>
            </a:r>
            <a:br>
              <a:rPr lang="ru-RU" sz="2400" b="0" i="1" strike="noStrike" spc="-1">
                <a:solidFill>
                  <a:srgbClr val="403152"/>
                </a:solidFill>
                <a:latin typeface="Calibri"/>
              </a:rPr>
            </a:br>
            <a:r>
              <a:rPr lang="ru-RU" sz="2400" b="0" i="1" strike="noStrike" spc="-1">
                <a:solidFill>
                  <a:srgbClr val="403152"/>
                </a:solidFill>
                <a:latin typeface="Calibri"/>
              </a:rPr>
              <a:t>от 17 декабря 2002 г. N 80</a:t>
            </a:r>
            <a:br>
              <a:rPr lang="ru-RU" sz="2400" b="0" i="1" strike="noStrike" spc="-1">
                <a:solidFill>
                  <a:srgbClr val="403152"/>
                </a:solidFill>
                <a:latin typeface="Calibri"/>
              </a:rPr>
            </a:br>
            <a:r>
              <a:rPr lang="ru-RU" sz="2400" b="0" i="1" strike="noStrike" spc="-1">
                <a:solidFill>
                  <a:srgbClr val="403152"/>
                </a:solidFill>
                <a:latin typeface="Calibri"/>
              </a:rPr>
              <a:t>Журнал учета выдачи инструкций по охране труда для работников</a:t>
            </a:r>
            <a:br>
              <a:rPr lang="ru-RU" sz="2400" b="0" i="1" strike="noStrike" spc="-1">
                <a:solidFill>
                  <a:srgbClr val="403152"/>
                </a:solidFill>
                <a:latin typeface="Calibri"/>
              </a:rPr>
            </a:br>
            <a:r>
              <a:rPr lang="ru-RU" sz="2400" b="0" i="1" strike="noStrike" spc="-1">
                <a:solidFill>
                  <a:srgbClr val="403152"/>
                </a:solidFill>
                <a:latin typeface="Calibri"/>
              </a:rPr>
              <a:t>(примерная форма)</a:t>
            </a:r>
            <a:br>
              <a:rPr lang="ru-RU" sz="2400" b="0" i="1" strike="noStrike" spc="-1">
                <a:solidFill>
                  <a:srgbClr val="403152"/>
                </a:solidFill>
                <a:latin typeface="Calibri"/>
              </a:rPr>
            </a:br>
            <a:r>
              <a:rPr lang="ru-RU" sz="2400" b="0" i="1" strike="noStrike" spc="-1">
                <a:solidFill>
                  <a:srgbClr val="403152"/>
                </a:solidFill>
                <a:latin typeface="Calibri"/>
              </a:rPr>
              <a:t/>
            </a:r>
            <a:br>
              <a:rPr lang="ru-RU" sz="2400" b="0" i="1" strike="noStrike" spc="-1">
                <a:solidFill>
                  <a:srgbClr val="403152"/>
                </a:solidFill>
                <a:latin typeface="Calibri"/>
              </a:rPr>
            </a:br>
            <a:r>
              <a:rPr lang="ru-RU" sz="2400" b="0" i="1" strike="noStrike" spc="-1">
                <a:solidFill>
                  <a:srgbClr val="403152"/>
                </a:solidFill>
                <a:latin typeface="Calibri"/>
              </a:rPr>
              <a:t/>
            </a:r>
            <a:br>
              <a:rPr lang="ru-RU" sz="2400" b="0" i="1" strike="noStrike" spc="-1">
                <a:solidFill>
                  <a:srgbClr val="403152"/>
                </a:solidFill>
                <a:latin typeface="Calibri"/>
              </a:rPr>
            </a:br>
            <a:r>
              <a:rPr lang="ru-RU" sz="2400" b="0" i="1" strike="noStrike" spc="-1">
                <a:solidFill>
                  <a:srgbClr val="403152"/>
                </a:solidFill>
                <a:latin typeface="Calibri"/>
              </a:rPr>
              <a:t/>
            </a:r>
            <a:br>
              <a:rPr lang="ru-RU" sz="2400" b="0" i="1" strike="noStrike" spc="-1">
                <a:solidFill>
                  <a:srgbClr val="403152"/>
                </a:solidFill>
                <a:latin typeface="Calibri"/>
              </a:rPr>
            </a:br>
            <a:endParaRPr lang="ru-RU" sz="1400" b="0" strike="noStrike" spc="-1">
              <a:solidFill>
                <a:srgbClr val="000000"/>
              </a:solidFill>
              <a:latin typeface="Calibri"/>
            </a:endParaRPr>
          </a:p>
        </p:txBody>
      </p:sp>
      <p:sp>
        <p:nvSpPr>
          <p:cNvPr id="7" name="TextShape 4"/>
          <p:cNvSpPr/>
          <p:nvPr/>
        </p:nvSpPr>
        <p:spPr bwMode="auto">
          <a:xfrm>
            <a:off x="539395" y="188840"/>
            <a:ext cx="8218800" cy="5505120"/>
          </a:xfrm>
          <a:prstGeom prst="rect">
            <a:avLst/>
          </a:prstGeom>
          <a:noFill/>
          <a:ln>
            <a:noFill/>
          </a:ln>
        </p:spPr>
        <p:txBody>
          <a:bodyPr lIns="182520" tIns="46080" rIns="182520" bIns="46080"/>
          <a:lstStyle/>
          <a:p>
            <a:pPr>
              <a:defRPr/>
            </a:pPr>
            <a:endParaRPr lang="ru-RU" sz="3200" b="0" strike="noStrike" spc="-1">
              <a:solidFill>
                <a:srgbClr val="000000"/>
              </a:solidFill>
              <a:latin typeface="Calibri"/>
            </a:endParaRPr>
          </a:p>
        </p:txBody>
      </p:sp>
      <p:pic>
        <p:nvPicPr>
          <p:cNvPr id="8" name="Picture 3"/>
          <p:cNvPicPr/>
          <p:nvPr/>
        </p:nvPicPr>
        <p:blipFill>
          <a:blip r:embed="rId2"/>
          <a:stretch>
            <a:fillRect/>
          </a:stretch>
        </p:blipFill>
        <p:spPr bwMode="auto">
          <a:xfrm>
            <a:off x="7093080" y="404640"/>
            <a:ext cx="1871280" cy="1622160"/>
          </a:xfrm>
          <a:prstGeom prst="rect">
            <a:avLst/>
          </a:prstGeom>
          <a:ln>
            <a:noFill/>
          </a:ln>
        </p:spPr>
      </p:pic>
      <p:pic>
        <p:nvPicPr>
          <p:cNvPr id="2" name="Изображение 1"/>
          <p:cNvPicPr>
            <a:picLocks noChangeAspect="1"/>
          </p:cNvPicPr>
          <p:nvPr/>
        </p:nvPicPr>
        <p:blipFill>
          <a:blip r:embed="rId3"/>
          <a:stretch>
            <a:fillRect/>
          </a:stretch>
        </p:blipFill>
        <p:spPr>
          <a:xfrm>
            <a:off x="1619250" y="4653280"/>
            <a:ext cx="6038215" cy="19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1331640" y="1052640"/>
            <a:ext cx="7560360" cy="2592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0033CC"/>
                </a:solidFill>
                <a:latin typeface="Calibri"/>
              </a:rPr>
              <a:t> - безопасность работников при эксплуатации зданий, сооружений, оборудования, осуществлении технологических процессов, а также применяемых в производстве инструментов, сырья и материалов;</a:t>
            </a:r>
            <a:br>
              <a:rPr lang="ru-RU" sz="1800" b="1" strike="noStrike" spc="-1">
                <a:solidFill>
                  <a:srgbClr val="0033CC"/>
                </a:solidFill>
                <a:latin typeface="Calibri"/>
              </a:rPr>
            </a:br>
            <a:r>
              <a:rPr lang="ru-RU" sz="1800" b="1" strike="noStrike" spc="-1">
                <a:solidFill>
                  <a:srgbClr val="336600"/>
                </a:solidFill>
                <a:latin typeface="Calibri"/>
              </a:rPr>
              <a:t>(безопасность работников обеспечивается соблюдением работодателями Государственных нормативных требований охраны труда см. Постановлени</a:t>
            </a:r>
            <a:r>
              <a:rPr lang="x-none" altLang="ru-RU" sz="1800" b="1" strike="noStrike" spc="-1">
                <a:solidFill>
                  <a:srgbClr val="336600"/>
                </a:solidFill>
                <a:latin typeface="Calibri"/>
              </a:rPr>
              <a:t>е</a:t>
            </a:r>
            <a:r>
              <a:rPr lang="ru-RU" sz="1800" b="1" strike="noStrike" spc="-1">
                <a:solidFill>
                  <a:srgbClr val="336600"/>
                </a:solidFill>
                <a:latin typeface="Calibri"/>
              </a:rPr>
              <a:t> Правительства РФ </a:t>
            </a:r>
            <a:r>
              <a:rPr lang="ru-RU" sz="1800" b="1" strike="noStrike" spc="-1">
                <a:solidFill>
                  <a:srgbClr val="39613B"/>
                </a:solidFill>
                <a:latin typeface="Calibri"/>
              </a:rPr>
              <a:t>от 27 декабря 2010 г. N 1160</a:t>
            </a:r>
            <a:r>
              <a:rPr lang="ru-RU" sz="1800" b="1" strike="noStrike" spc="-1">
                <a:solidFill>
                  <a:srgbClr val="336600"/>
                </a:solidFill>
                <a:latin typeface="Calibri"/>
              </a:rPr>
              <a:t>)</a:t>
            </a:r>
            <a:br>
              <a:rPr lang="ru-RU" sz="1800" b="1" strike="noStrike" spc="-1">
                <a:solidFill>
                  <a:srgbClr val="336600"/>
                </a:solidFill>
                <a:latin typeface="Calibri"/>
              </a:rPr>
            </a:br>
            <a:endParaRPr lang="ru-RU" sz="1800" b="0" strike="noStrike" spc="-1">
              <a:solidFill>
                <a:srgbClr val="000000"/>
              </a:solidFill>
              <a:latin typeface="Arial" charset="0"/>
            </a:endParaRPr>
          </a:p>
        </p:txBody>
      </p:sp>
      <p:sp>
        <p:nvSpPr>
          <p:cNvPr id="6" name="CustomShape 3"/>
          <p:cNvSpPr/>
          <p:nvPr/>
        </p:nvSpPr>
        <p:spPr bwMode="auto">
          <a:xfrm>
            <a:off x="539640" y="3737160"/>
            <a:ext cx="8352720" cy="100764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000" b="1" i="1" strike="noStrike" spc="-1">
                <a:solidFill>
                  <a:srgbClr val="4A452A"/>
                </a:solidFill>
                <a:latin typeface="Calibri"/>
              </a:rPr>
              <a:t> режим труда и отдыха работников в соответствии с трудовым законодательством и иными нормативными правовыми актами, содержащими нормы трудового права</a:t>
            </a:r>
            <a:br>
              <a:rPr lang="ru-RU" sz="2000" b="1" i="1" strike="noStrike" spc="-1">
                <a:solidFill>
                  <a:srgbClr val="4A452A"/>
                </a:solidFill>
                <a:latin typeface="Calibri"/>
              </a:rPr>
            </a:br>
            <a:endParaRPr lang="ru-RU" sz="2000" b="0" strike="noStrike" spc="-1">
              <a:solidFill>
                <a:srgbClr val="000000"/>
              </a:solidFill>
              <a:latin typeface="Arial" charset="0"/>
            </a:endParaRPr>
          </a:p>
        </p:txBody>
      </p:sp>
      <p:sp>
        <p:nvSpPr>
          <p:cNvPr id="7" name="CustomShape 4"/>
          <p:cNvSpPr/>
          <p:nvPr/>
        </p:nvSpPr>
        <p:spPr bwMode="auto">
          <a:xfrm>
            <a:off x="1547640" y="4869000"/>
            <a:ext cx="7344360" cy="185004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262626"/>
                </a:solidFill>
                <a:latin typeface="Calibri"/>
              </a:rPr>
              <a:t>приобретение и выдачу за счет собственных средств сертифицированных специальной одежды, специальной обуви и других средств индивидуальной защиты, смывающих и обезвреживающих средств в соответствии с установленными нормами работникам, занятым на работах с вредными и (или) опасными условиями труда, а также на работах, выполняемых в особых температурных условиях или связанных с загрязнением</a:t>
            </a:r>
            <a:endParaRPr lang="ru-RU" sz="1600" b="0" strike="noStrike" spc="-1">
              <a:solidFill>
                <a:srgbClr val="000000"/>
              </a:solidFill>
              <a:latin typeface="Arial" charset="0"/>
            </a:endParaRPr>
          </a:p>
        </p:txBody>
      </p:sp>
      <p:sp>
        <p:nvSpPr>
          <p:cNvPr id="8" name="CustomShape 5"/>
          <p:cNvSpPr/>
          <p:nvPr/>
        </p:nvSpPr>
        <p:spPr bwMode="auto">
          <a:xfrm>
            <a:off x="395640" y="0"/>
            <a:ext cx="8280720" cy="908280"/>
          </a:xfrm>
          <a:prstGeom prst="ellipse">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000" b="1" i="1" strike="noStrike" spc="-1">
                <a:solidFill>
                  <a:srgbClr val="000000"/>
                </a:solidFill>
                <a:latin typeface="Calibri"/>
              </a:rPr>
              <a:t>Статья 212. Трудового кодекса РФ</a:t>
            </a:r>
            <a:br>
              <a:rPr lang="ru-RU" sz="2000" b="1" i="1" strike="noStrike" spc="-1">
                <a:solidFill>
                  <a:srgbClr val="000000"/>
                </a:solidFill>
                <a:latin typeface="Calibri"/>
              </a:rPr>
            </a:br>
            <a:r>
              <a:rPr lang="ru-RU" sz="2000" b="1" strike="noStrike" spc="-1">
                <a:solidFill>
                  <a:srgbClr val="336600"/>
                </a:solidFill>
                <a:latin typeface="Calibri"/>
              </a:rPr>
              <a:t>обязывает работодателя обеспечить:</a:t>
            </a:r>
            <a:br>
              <a:rPr lang="ru-RU" sz="2000" b="1" strike="noStrike" spc="-1">
                <a:solidFill>
                  <a:srgbClr val="336600"/>
                </a:solidFill>
                <a:latin typeface="Calibri"/>
              </a:rPr>
            </a:br>
            <a:endParaRPr lang="ru-RU" sz="2000" b="0" strike="noStrike" spc="-1">
              <a:solidFill>
                <a:srgbClr val="000000"/>
              </a:solidFill>
              <a:latin typeface="Arial" charset="0"/>
            </a:endParaRPr>
          </a:p>
        </p:txBody>
      </p:sp>
      <p:pic>
        <p:nvPicPr>
          <p:cNvPr id="9" name="Picture 8"/>
          <p:cNvPicPr/>
          <p:nvPr/>
        </p:nvPicPr>
        <p:blipFill>
          <a:blip r:embed="rId2"/>
          <a:stretch>
            <a:fillRect/>
          </a:stretch>
        </p:blipFill>
        <p:spPr bwMode="auto">
          <a:xfrm>
            <a:off x="47160" y="1400759"/>
            <a:ext cx="1221840" cy="1739880"/>
          </a:xfrm>
          <a:prstGeom prst="rect">
            <a:avLst/>
          </a:prstGeom>
          <a:ln>
            <a:noFill/>
          </a:ln>
        </p:spPr>
      </p:pic>
      <p:pic>
        <p:nvPicPr>
          <p:cNvPr id="10" name="Picture 4"/>
          <p:cNvPicPr/>
          <p:nvPr/>
        </p:nvPicPr>
        <p:blipFill>
          <a:blip r:embed="rId3"/>
          <a:stretch>
            <a:fillRect/>
          </a:stretch>
        </p:blipFill>
        <p:spPr bwMode="auto">
          <a:xfrm>
            <a:off x="91440" y="4893120"/>
            <a:ext cx="1247400" cy="1771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2504440" y="116840"/>
            <a:ext cx="4645025" cy="647700"/>
          </a:xfrm>
          <a:prstGeom prst="ellipse">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1" i="1" strike="noStrike" spc="-1">
                <a:solidFill>
                  <a:srgbClr val="5E4E7E"/>
                </a:solidFill>
                <a:latin typeface="Calibri"/>
              </a:rPr>
              <a:t>статья 221 </a:t>
            </a:r>
            <a:r>
              <a:rPr lang="x-none" altLang="ru-RU" sz="1800" b="1" i="1" strike="noStrike" spc="-1">
                <a:solidFill>
                  <a:srgbClr val="5E4E7E"/>
                </a:solidFill>
                <a:latin typeface="Calibri"/>
              </a:rPr>
              <a:t>Трудового к</a:t>
            </a:r>
            <a:r>
              <a:rPr lang="ru-RU" sz="1800" b="1" i="1" strike="noStrike" spc="-1">
                <a:solidFill>
                  <a:srgbClr val="5E4E7E"/>
                </a:solidFill>
                <a:latin typeface="Calibri"/>
              </a:rPr>
              <a:t>одекса РФ:</a:t>
            </a:r>
            <a:br>
              <a:rPr lang="ru-RU" sz="1800" b="1" i="1" strike="noStrike" spc="-1">
                <a:solidFill>
                  <a:srgbClr val="5E4E7E"/>
                </a:solidFill>
                <a:latin typeface="Calibri"/>
              </a:rPr>
            </a:br>
            <a:endParaRPr lang="ru-RU" sz="1800" b="0" strike="noStrike" spc="-1">
              <a:solidFill>
                <a:srgbClr val="000000"/>
              </a:solidFill>
              <a:latin typeface="Arial" charset="0"/>
            </a:endParaRPr>
          </a:p>
        </p:txBody>
      </p:sp>
      <p:sp>
        <p:nvSpPr>
          <p:cNvPr id="6" name="CustomShape 3"/>
          <p:cNvSpPr/>
          <p:nvPr/>
        </p:nvSpPr>
        <p:spPr bwMode="auto">
          <a:xfrm>
            <a:off x="1376640" y="952920"/>
            <a:ext cx="7551720" cy="20160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i="1" strike="noStrike" spc="-1">
                <a:solidFill>
                  <a:srgbClr val="5E4E7E"/>
                </a:solidFill>
                <a:latin typeface="Calibri"/>
              </a:rPr>
              <a:t>На работах с вредными и (или) опасными условиями труда, а также на работах, выполняемых в особых температурных условиях или связанных с загрязнением, работникам бесплатно выдаются сертифицированные специальная одежда, специальная обувь и другие средства индивидуальной защиты, а также смывающие и (или) обезвреживающие средства в соответствии с типовыми нормами</a:t>
            </a:r>
            <a:endParaRPr lang="ru-RU" sz="1600" b="0" strike="noStrike" spc="-1">
              <a:solidFill>
                <a:srgbClr val="000000"/>
              </a:solidFill>
              <a:latin typeface="Arial" charset="0"/>
            </a:endParaRPr>
          </a:p>
        </p:txBody>
      </p:sp>
      <p:pic>
        <p:nvPicPr>
          <p:cNvPr id="7" name="Picture 6"/>
          <p:cNvPicPr/>
          <p:nvPr/>
        </p:nvPicPr>
        <p:blipFill>
          <a:blip r:embed="rId2"/>
          <a:stretch>
            <a:fillRect/>
          </a:stretch>
        </p:blipFill>
        <p:spPr bwMode="auto">
          <a:xfrm>
            <a:off x="74520" y="1226880"/>
            <a:ext cx="1304640" cy="1523520"/>
          </a:xfrm>
          <a:prstGeom prst="rect">
            <a:avLst/>
          </a:prstGeom>
          <a:ln>
            <a:noFill/>
          </a:ln>
        </p:spPr>
      </p:pic>
      <p:sp>
        <p:nvSpPr>
          <p:cNvPr id="8" name="CustomShape 4"/>
          <p:cNvSpPr/>
          <p:nvPr/>
        </p:nvSpPr>
        <p:spPr bwMode="auto">
          <a:xfrm>
            <a:off x="91080" y="3121920"/>
            <a:ext cx="8853840" cy="1872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4A452A"/>
                </a:solidFill>
                <a:latin typeface="Calibri"/>
              </a:rPr>
              <a:t>Работодатель имеет право с учетом мнения выборного органа первичной профсоюзной организации или иного представительного органа работников и своего финансово-экономического положения устанавливать нормы бесплатной выдачи работникам специальной одежды, специальной обуви и других средств индивидуальной защиты, улучшающие по сравнению с типовыми нормами защиту работников </a:t>
            </a:r>
            <a:endParaRPr lang="ru-RU" sz="1800" b="0" strike="noStrike" spc="-1">
              <a:solidFill>
                <a:srgbClr val="000000"/>
              </a:solidFill>
              <a:latin typeface="Arial" charset="0"/>
            </a:endParaRPr>
          </a:p>
        </p:txBody>
      </p:sp>
      <p:pic>
        <p:nvPicPr>
          <p:cNvPr id="9" name="Picture 7"/>
          <p:cNvPicPr/>
          <p:nvPr/>
        </p:nvPicPr>
        <p:blipFill>
          <a:blip r:embed="rId3"/>
          <a:stretch>
            <a:fillRect/>
          </a:stretch>
        </p:blipFill>
        <p:spPr bwMode="auto">
          <a:xfrm>
            <a:off x="65880" y="5229360"/>
            <a:ext cx="1428480" cy="1428480"/>
          </a:xfrm>
          <a:prstGeom prst="rect">
            <a:avLst/>
          </a:prstGeom>
          <a:ln>
            <a:noFill/>
          </a:ln>
        </p:spPr>
      </p:pic>
      <p:sp>
        <p:nvSpPr>
          <p:cNvPr id="10" name="CustomShape 5"/>
          <p:cNvSpPr/>
          <p:nvPr/>
        </p:nvSpPr>
        <p:spPr bwMode="auto">
          <a:xfrm>
            <a:off x="1619640" y="5085360"/>
            <a:ext cx="7308720" cy="155700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1" i="1" strike="noStrike" spc="-1">
                <a:solidFill>
                  <a:srgbClr val="5E4E7E"/>
                </a:solidFill>
                <a:latin typeface="Calibri"/>
              </a:rPr>
              <a:t>Работодатель за счет своих средств обязан в соответствии с установленными нормами обеспечивать своевременную выдачу специальной одежды, специальной обуви и других средств индивидуальной защиты, а также их хранение, стирку, сушку, ремонт и замену</a:t>
            </a:r>
            <a:br>
              <a:rPr lang="ru-RU" sz="1800" b="1" i="1" strike="noStrike" spc="-1">
                <a:solidFill>
                  <a:srgbClr val="5E4E7E"/>
                </a:solidFill>
                <a:latin typeface="Calibri"/>
              </a:rPr>
            </a:b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179640" y="116640"/>
            <a:ext cx="8784720" cy="1800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700" b="1" i="1" strike="noStrike" spc="-1">
                <a:solidFill>
                  <a:srgbClr val="4A452A"/>
                </a:solidFill>
                <a:latin typeface="Calibri"/>
              </a:rPr>
              <a:t>Приказом Минздравсоцразвития РФ от 01 июня 2009 года  № 290</a:t>
            </a:r>
            <a:r>
              <a:rPr lang="x-none" altLang="ru-RU" sz="1700" b="1" i="1" strike="noStrike" spc="-1">
                <a:solidFill>
                  <a:srgbClr val="4A452A"/>
                </a:solidFill>
                <a:latin typeface="Calibri"/>
              </a:rPr>
              <a:t>н</a:t>
            </a:r>
            <a:r>
              <a:rPr lang="ru-RU" sz="1700" b="1" i="1" strike="noStrike" spc="-1">
                <a:solidFill>
                  <a:srgbClr val="4A452A"/>
                </a:solidFill>
                <a:latin typeface="Calibri"/>
              </a:rPr>
              <a:t> утверждены Межотраслевые правила обеспечения работников специальной одеждой, специальной обувью и другими средствами индивидуальной защиты, зарегистрированы в Минюсте РФ 10 сентября 2009 года, регистрационный № 14742, а также установлен соответствующий порядок выдачи, применения, хранения, ухода и учета за ними. </a:t>
            </a:r>
            <a:r>
              <a:rPr lang="ru-RU" sz="1800" b="1" i="1" strike="noStrike" spc="-1">
                <a:solidFill>
                  <a:srgbClr val="4A452A"/>
                </a:solidFill>
                <a:latin typeface="Calibri"/>
              </a:rPr>
              <a:t/>
            </a:r>
            <a:br>
              <a:rPr lang="ru-RU" sz="1800" b="1" i="1" strike="noStrike" spc="-1">
                <a:solidFill>
                  <a:srgbClr val="4A452A"/>
                </a:solidFill>
                <a:latin typeface="Calibri"/>
              </a:rPr>
            </a:br>
            <a:endParaRPr lang="ru-RU" sz="1800" b="0" strike="noStrike" spc="-1">
              <a:solidFill>
                <a:srgbClr val="000000"/>
              </a:solidFill>
              <a:latin typeface="Arial" charset="0"/>
            </a:endParaRPr>
          </a:p>
        </p:txBody>
      </p:sp>
      <p:sp>
        <p:nvSpPr>
          <p:cNvPr id="6" name="CustomShape 3"/>
          <p:cNvSpPr/>
          <p:nvPr/>
        </p:nvSpPr>
        <p:spPr bwMode="auto">
          <a:xfrm>
            <a:off x="1187640" y="1989000"/>
            <a:ext cx="6696360" cy="158364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600" b="1" strike="noStrike" spc="-1">
                <a:solidFill>
                  <a:srgbClr val="0033CC"/>
                </a:solidFill>
                <a:latin typeface="Calibri"/>
              </a:rPr>
              <a:t>ИЗМЕНЕНИЯ</a:t>
            </a:r>
            <a:br>
              <a:rPr lang="ru-RU" sz="1600" b="1" strike="noStrike" spc="-1">
                <a:solidFill>
                  <a:srgbClr val="0033CC"/>
                </a:solidFill>
                <a:latin typeface="Calibri"/>
              </a:rPr>
            </a:br>
            <a:r>
              <a:rPr lang="ru-RU" sz="1600" b="1" strike="noStrike" spc="-1">
                <a:solidFill>
                  <a:srgbClr val="0033CC"/>
                </a:solidFill>
                <a:latin typeface="Calibri"/>
              </a:rPr>
              <a:t>В МЕЖОТРАСЛЕВЫЕ ПРАВИЛА ОБЕСПЕЧЕНИЯ РАБОТНИКОВ</a:t>
            </a:r>
            <a:br>
              <a:rPr lang="ru-RU" sz="1600" b="1" strike="noStrike" spc="-1">
                <a:solidFill>
                  <a:srgbClr val="0033CC"/>
                </a:solidFill>
                <a:latin typeface="Calibri"/>
              </a:rPr>
            </a:br>
            <a:r>
              <a:rPr lang="ru-RU" sz="1600" b="1" strike="noStrike" spc="-1">
                <a:solidFill>
                  <a:srgbClr val="0033CC"/>
                </a:solidFill>
                <a:latin typeface="Calibri"/>
              </a:rPr>
              <a:t>СПЕЦИАЛЬНОЙ ОДЕЖДОЙ, СПЕЦИАЛЬНОЙ ОБУВЬЮ И ДРУГИМИ СРЕДСТВАМИ ИНДИВИДУАЛЬНОЙ ЗАЩИТЫ</a:t>
            </a:r>
            <a:endParaRPr lang="ru-RU" sz="1600" b="0" strike="noStrike" spc="-1">
              <a:solidFill>
                <a:srgbClr val="000000"/>
              </a:solidFill>
              <a:latin typeface="Arial" charset="0"/>
            </a:endParaRPr>
          </a:p>
          <a:p>
            <a:pPr>
              <a:lnSpc>
                <a:spcPct val="100000"/>
              </a:lnSpc>
              <a:defRPr/>
            </a:pPr>
            <a:r>
              <a:rPr lang="ru-RU" sz="1600" b="1" strike="noStrike" spc="-1">
                <a:solidFill>
                  <a:schemeClr val="tx1"/>
                </a:solidFill>
                <a:latin typeface="Calibri"/>
              </a:rPr>
              <a:t>«</a:t>
            </a:r>
            <a:r>
              <a:rPr lang="ru-RU" sz="1600" b="1" strike="noStrike" spc="-1">
                <a:solidFill>
                  <a:srgbClr val="312E3E"/>
                </a:solidFill>
                <a:latin typeface="Calibri"/>
              </a:rPr>
              <a:t>Приказ Минздравсоцразвития РФ от 27 января 2010 г. N 28н»</a:t>
            </a:r>
            <a:br>
              <a:rPr lang="ru-RU" sz="1600" b="1" strike="noStrike" spc="-1">
                <a:solidFill>
                  <a:srgbClr val="312E3E"/>
                </a:solidFill>
                <a:latin typeface="Calibri"/>
              </a:rPr>
            </a:br>
            <a:endParaRPr lang="ru-RU" sz="1600" b="0" strike="noStrike" spc="-1">
              <a:solidFill>
                <a:srgbClr val="000000"/>
              </a:solidFill>
              <a:latin typeface="Arial" charset="0"/>
            </a:endParaRPr>
          </a:p>
        </p:txBody>
      </p:sp>
      <p:pic>
        <p:nvPicPr>
          <p:cNvPr id="7" name="Picture 5"/>
          <p:cNvPicPr/>
          <p:nvPr/>
        </p:nvPicPr>
        <p:blipFill>
          <a:blip r:embed="rId2"/>
          <a:stretch>
            <a:fillRect/>
          </a:stretch>
        </p:blipFill>
        <p:spPr bwMode="auto">
          <a:xfrm>
            <a:off x="0" y="2169000"/>
            <a:ext cx="1120320" cy="1120320"/>
          </a:xfrm>
          <a:prstGeom prst="rect">
            <a:avLst/>
          </a:prstGeom>
          <a:ln>
            <a:noFill/>
          </a:ln>
        </p:spPr>
      </p:pic>
      <p:pic>
        <p:nvPicPr>
          <p:cNvPr id="8" name="Picture 7"/>
          <p:cNvPicPr/>
          <p:nvPr/>
        </p:nvPicPr>
        <p:blipFill>
          <a:blip r:embed="rId3"/>
          <a:stretch>
            <a:fillRect/>
          </a:stretch>
        </p:blipFill>
        <p:spPr bwMode="auto">
          <a:xfrm>
            <a:off x="8039880" y="2493000"/>
            <a:ext cx="924120" cy="924120"/>
          </a:xfrm>
          <a:prstGeom prst="rect">
            <a:avLst/>
          </a:prstGeom>
          <a:ln>
            <a:noFill/>
          </a:ln>
        </p:spPr>
      </p:pic>
      <p:sp>
        <p:nvSpPr>
          <p:cNvPr id="9" name="CustomShape 4"/>
          <p:cNvSpPr/>
          <p:nvPr/>
        </p:nvSpPr>
        <p:spPr bwMode="auto">
          <a:xfrm>
            <a:off x="179640" y="3717000"/>
            <a:ext cx="8784720" cy="1656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i="1" strike="noStrike" spc="-1">
                <a:solidFill>
                  <a:srgbClr val="403152"/>
                </a:solidFill>
                <a:latin typeface="Calibri"/>
              </a:rPr>
              <a:t>Предоставление работникам СИЗ, в том числе приобретенных работодателем во временное пользование по договору аренды, осуществляется в соответствии с типовыми нормами бесплатной выдачи специальной одежды, специальной обуви и других средств индивидуальной защиты (далее - типовые нормы), прошедших в установленном порядке сертификацию или декларирование соответствия</a:t>
            </a:r>
            <a:endParaRPr lang="ru-RU" sz="1600" b="0" strike="noStrike" spc="-1">
              <a:solidFill>
                <a:srgbClr val="000000"/>
              </a:solidFill>
              <a:latin typeface="Arial" charset="0"/>
            </a:endParaRPr>
          </a:p>
        </p:txBody>
      </p:sp>
      <p:sp>
        <p:nvSpPr>
          <p:cNvPr id="10" name="CustomShape 5"/>
          <p:cNvSpPr/>
          <p:nvPr/>
        </p:nvSpPr>
        <p:spPr bwMode="auto">
          <a:xfrm>
            <a:off x="221040" y="5517360"/>
            <a:ext cx="8784720" cy="134028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003300"/>
                </a:solidFill>
                <a:latin typeface="Calibri"/>
              </a:rPr>
              <a:t>Выдача работникам СИЗ, в том числе иностранного производства, а также специальной одежды, находящейся у работодателя во временном пользовании по договору аренды, допускается только в случае наличия сертификата или декларации соответствия</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2195640" y="188640"/>
            <a:ext cx="6768360" cy="1872000"/>
          </a:xfrm>
          <a:prstGeom prst="roundRect">
            <a:avLst>
              <a:gd name="adj" fmla="val 16667"/>
            </a:avLst>
          </a:prstGeom>
          <a:solidFill>
            <a:schemeClr val="bg1">
              <a:lumMod val="9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000" b="1" strike="noStrike" spc="-1">
                <a:solidFill>
                  <a:srgbClr val="4A452A"/>
                </a:solidFill>
                <a:latin typeface="Calibri"/>
              </a:rPr>
              <a:t>По этому приказу допускается вести учет СИЗ в электронном виде. При этом в электронной форме личной карточки учета выдачи СИЗ вместо личной подписи работника указываются номер и дата документа бухгалтерского учета о получении СИЗ</a:t>
            </a:r>
            <a:br>
              <a:rPr lang="ru-RU" sz="2000" b="1" strike="noStrike" spc="-1">
                <a:solidFill>
                  <a:srgbClr val="4A452A"/>
                </a:solidFill>
                <a:latin typeface="Calibri"/>
              </a:rPr>
            </a:br>
            <a:endParaRPr lang="ru-RU" sz="2000" b="0" strike="noStrike" spc="-1">
              <a:solidFill>
                <a:srgbClr val="000000"/>
              </a:solidFill>
              <a:latin typeface="Arial" charset="0"/>
            </a:endParaRPr>
          </a:p>
        </p:txBody>
      </p:sp>
      <p:sp>
        <p:nvSpPr>
          <p:cNvPr id="6" name="CustomShape 3"/>
          <p:cNvSpPr/>
          <p:nvPr/>
        </p:nvSpPr>
        <p:spPr bwMode="auto">
          <a:xfrm>
            <a:off x="323640" y="2205000"/>
            <a:ext cx="8496720" cy="1944000"/>
          </a:xfrm>
          <a:prstGeom prst="roundRect">
            <a:avLst>
              <a:gd name="adj" fmla="val 16667"/>
            </a:avLst>
          </a:prstGeom>
          <a:ln>
            <a:solidFill>
              <a:srgbClr val="F59240"/>
            </a:solidFill>
            <a:round/>
          </a:ln>
        </p:spPr>
        <p:style>
          <a:lnRef idx="1">
            <a:schemeClr val="accent6"/>
          </a:lnRef>
          <a:fillRef idx="2">
            <a:schemeClr val="accent6"/>
          </a:fillRef>
          <a:effectRef idx="1">
            <a:schemeClr val="accent6"/>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1" i="1" strike="noStrike" spc="-1">
                <a:solidFill>
                  <a:srgbClr val="003300"/>
                </a:solidFill>
                <a:latin typeface="Calibri"/>
              </a:rPr>
              <a:t> </a:t>
            </a:r>
            <a:r>
              <a:rPr lang="ru-RU" sz="2000" b="1" i="1" strike="noStrike" spc="-1">
                <a:solidFill>
                  <a:srgbClr val="003300"/>
                </a:solidFill>
                <a:latin typeface="Calibri"/>
              </a:rPr>
              <a:t>СИЗ, возвращенные работниками по истечении сроков носки, но пригодные для дальнейшей эксплуатации, используются по назначению после проведения мероприятий по уходу за ними (стирка, чистка, дезинфекция, дегазация, дезактивация, обеспыливание, обезвреживание и ремонт).</a:t>
            </a:r>
            <a:br>
              <a:rPr lang="ru-RU" sz="2000" b="1" i="1" strike="noStrike" spc="-1">
                <a:solidFill>
                  <a:srgbClr val="003300"/>
                </a:solidFill>
                <a:latin typeface="Calibri"/>
              </a:rPr>
            </a:br>
            <a:endParaRPr lang="ru-RU" sz="2000" b="0" strike="noStrike" spc="-1">
              <a:solidFill>
                <a:srgbClr val="000000"/>
              </a:solidFill>
              <a:latin typeface="Arial" charset="0"/>
            </a:endParaRPr>
          </a:p>
        </p:txBody>
      </p:sp>
      <p:sp>
        <p:nvSpPr>
          <p:cNvPr id="7" name="CustomShape 4"/>
          <p:cNvSpPr/>
          <p:nvPr/>
        </p:nvSpPr>
        <p:spPr bwMode="auto">
          <a:xfrm>
            <a:off x="251640" y="4229280"/>
            <a:ext cx="6034680" cy="251208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254061"/>
                </a:solidFill>
                <a:latin typeface="Calibri"/>
              </a:rPr>
              <a:t> Пригодность указанных СИЗ к дальнейшему использованию, необходимость проведения и состав мероприятий по уходу за ними, а также процент износа СИЗ устанавливаются уполномоченным работодателем должностным лицом или комиссией по охране труда организации (при наличии) и фиксируются в личной карточке учета выдачи СИЗ. </a:t>
            </a:r>
            <a:endParaRPr lang="ru-RU" sz="1800" b="0" strike="noStrike" spc="-1">
              <a:solidFill>
                <a:srgbClr val="000000"/>
              </a:solidFill>
              <a:latin typeface="Arial" charset="0"/>
            </a:endParaRPr>
          </a:p>
        </p:txBody>
      </p:sp>
      <p:pic>
        <p:nvPicPr>
          <p:cNvPr id="8" name="Picture 5"/>
          <p:cNvPicPr/>
          <p:nvPr/>
        </p:nvPicPr>
        <p:blipFill>
          <a:blip r:embed="rId2"/>
          <a:stretch>
            <a:fillRect/>
          </a:stretch>
        </p:blipFill>
        <p:spPr bwMode="auto">
          <a:xfrm>
            <a:off x="48600" y="436320"/>
            <a:ext cx="2000160" cy="1376280"/>
          </a:xfrm>
          <a:prstGeom prst="rect">
            <a:avLst/>
          </a:prstGeom>
          <a:ln>
            <a:noFill/>
          </a:ln>
        </p:spPr>
      </p:pic>
      <p:pic>
        <p:nvPicPr>
          <p:cNvPr id="9" name="Picture 7"/>
          <p:cNvPicPr/>
          <p:nvPr/>
        </p:nvPicPr>
        <p:blipFill>
          <a:blip r:embed="rId3"/>
          <a:stretch>
            <a:fillRect/>
          </a:stretch>
        </p:blipFill>
        <p:spPr bwMode="auto">
          <a:xfrm>
            <a:off x="6286680" y="4229280"/>
            <a:ext cx="2857320" cy="2628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179640" y="116640"/>
            <a:ext cx="8784720" cy="158364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000" b="1" i="1" strike="noStrike" spc="-1">
                <a:solidFill>
                  <a:srgbClr val="4A452A"/>
                </a:solidFill>
                <a:latin typeface="Calibri"/>
              </a:rPr>
              <a:t>Обучение безопасным методам и приемам выполнения работ и оказанию первой помощи пострадавшим на производстве, проведение инструктажа по охране труда, стажировки на рабочем месте и проверки знания требований охраны труда</a:t>
            </a:r>
            <a:br>
              <a:rPr lang="ru-RU" sz="2000" b="1" i="1" strike="noStrike" spc="-1">
                <a:solidFill>
                  <a:srgbClr val="4A452A"/>
                </a:solidFill>
                <a:latin typeface="Calibri"/>
              </a:rPr>
            </a:br>
            <a:r>
              <a:rPr lang="ru-RU" sz="2000" b="1" i="1" strike="noStrike" spc="-1">
                <a:solidFill>
                  <a:srgbClr val="4A452A"/>
                </a:solidFill>
                <a:latin typeface="Calibri"/>
              </a:rPr>
              <a:t>установлено:</a:t>
            </a:r>
            <a:br>
              <a:rPr lang="ru-RU" sz="2000" b="1" i="1" strike="noStrike" spc="-1">
                <a:solidFill>
                  <a:srgbClr val="4A452A"/>
                </a:solidFill>
                <a:latin typeface="Calibri"/>
              </a:rPr>
            </a:br>
            <a:endParaRPr lang="ru-RU" sz="2000" b="0" strike="noStrike" spc="-1">
              <a:solidFill>
                <a:srgbClr val="000000"/>
              </a:solidFill>
              <a:latin typeface="Arial" charset="0"/>
            </a:endParaRPr>
          </a:p>
        </p:txBody>
      </p:sp>
      <p:pic>
        <p:nvPicPr>
          <p:cNvPr id="6" name="Picture 7"/>
          <p:cNvPicPr/>
          <p:nvPr/>
        </p:nvPicPr>
        <p:blipFill>
          <a:blip r:embed="rId2"/>
          <a:stretch>
            <a:fillRect/>
          </a:stretch>
        </p:blipFill>
        <p:spPr bwMode="auto">
          <a:xfrm>
            <a:off x="51120" y="1886759"/>
            <a:ext cx="1523520" cy="1418759"/>
          </a:xfrm>
          <a:prstGeom prst="rect">
            <a:avLst/>
          </a:prstGeom>
          <a:ln>
            <a:noFill/>
          </a:ln>
        </p:spPr>
      </p:pic>
      <p:pic>
        <p:nvPicPr>
          <p:cNvPr id="7" name="Picture 11"/>
          <p:cNvPicPr/>
          <p:nvPr/>
        </p:nvPicPr>
        <p:blipFill>
          <a:blip r:embed="rId3"/>
          <a:stretch>
            <a:fillRect/>
          </a:stretch>
        </p:blipFill>
        <p:spPr bwMode="auto">
          <a:xfrm>
            <a:off x="7783560" y="1700640"/>
            <a:ext cx="1360080" cy="1944000"/>
          </a:xfrm>
          <a:prstGeom prst="rect">
            <a:avLst/>
          </a:prstGeom>
          <a:ln>
            <a:noFill/>
          </a:ln>
        </p:spPr>
      </p:pic>
      <p:sp>
        <p:nvSpPr>
          <p:cNvPr id="8" name="CustomShape 3"/>
          <p:cNvSpPr/>
          <p:nvPr/>
        </p:nvSpPr>
        <p:spPr bwMode="auto">
          <a:xfrm>
            <a:off x="1763640" y="1989000"/>
            <a:ext cx="5904360" cy="4464000"/>
          </a:xfrm>
          <a:prstGeom prst="rect">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i="1" strike="noStrike" spc="-1">
                <a:solidFill>
                  <a:srgbClr val="10243E"/>
                </a:solidFill>
                <a:latin typeface="Calibri"/>
              </a:rPr>
              <a:t>совместным постановлением Минтруда и Минобразования РФ</a:t>
            </a:r>
            <a:br>
              <a:rPr lang="ru-RU" sz="1600" b="1" i="1" strike="noStrike" spc="-1">
                <a:solidFill>
                  <a:srgbClr val="10243E"/>
                </a:solidFill>
                <a:latin typeface="Calibri"/>
              </a:rPr>
            </a:br>
            <a:r>
              <a:rPr lang="ru-RU" sz="1600" b="1" i="1" strike="noStrike" spc="-1">
                <a:solidFill>
                  <a:srgbClr val="10243E"/>
                </a:solidFill>
                <a:latin typeface="Calibri"/>
              </a:rPr>
              <a:t> от 13 января 2003 года № 1/29,</a:t>
            </a:r>
            <a:endParaRPr lang="ru-RU" sz="1600" b="0" strike="noStrike" spc="-1">
              <a:solidFill>
                <a:srgbClr val="000000"/>
              </a:solidFill>
              <a:latin typeface="Arial" charset="0"/>
            </a:endParaRPr>
          </a:p>
          <a:p>
            <a:pPr algn="ctr">
              <a:lnSpc>
                <a:spcPct val="100000"/>
              </a:lnSpc>
              <a:defRPr/>
            </a:pPr>
            <a:r>
              <a:rPr sz="1600"/>
              <a:t/>
            </a:r>
            <a:br>
              <a:rPr sz="1600"/>
            </a:br>
            <a:r>
              <a:rPr lang="ru-RU" sz="1600" b="1" strike="noStrike" spc="-1">
                <a:solidFill>
                  <a:srgbClr val="953735"/>
                </a:solidFill>
                <a:latin typeface="Calibri"/>
              </a:rPr>
              <a:t>  Государственным стандартом ГОСТ 12.0.004-</a:t>
            </a:r>
            <a:r>
              <a:rPr lang="x-none" altLang="ru-RU" sz="1600" b="1" strike="noStrike" spc="-1">
                <a:solidFill>
                  <a:srgbClr val="953735"/>
                </a:solidFill>
                <a:latin typeface="Calibri"/>
              </a:rPr>
              <a:t>2015 </a:t>
            </a:r>
            <a:r>
              <a:rPr lang="ru-RU" sz="1600" b="1" strike="noStrike" spc="-1">
                <a:solidFill>
                  <a:srgbClr val="953735"/>
                </a:solidFill>
                <a:latin typeface="Calibri"/>
              </a:rPr>
              <a:t>«Организация обучения безопасности труда»</a:t>
            </a:r>
            <a:br>
              <a:rPr lang="ru-RU" sz="1600" b="1" strike="noStrike" spc="-1">
                <a:solidFill>
                  <a:srgbClr val="953735"/>
                </a:solidFill>
                <a:latin typeface="Calibri"/>
              </a:rPr>
            </a:br>
            <a:r>
              <a:rPr lang="ru-RU" sz="1600" b="1" strike="noStrike" spc="-1">
                <a:solidFill>
                  <a:srgbClr val="953735"/>
                </a:solidFill>
                <a:latin typeface="Calibri"/>
              </a:rPr>
              <a:t/>
            </a:r>
            <a:br>
              <a:rPr lang="ru-RU" sz="1600" b="1" strike="noStrike" spc="-1">
                <a:solidFill>
                  <a:srgbClr val="953735"/>
                </a:solidFill>
                <a:latin typeface="Calibri"/>
              </a:rPr>
            </a:br>
            <a:r>
              <a:rPr lang="ru-RU" sz="1600" b="1" i="1" strike="noStrike" spc="-1">
                <a:solidFill>
                  <a:srgbClr val="254061"/>
                </a:solidFill>
                <a:latin typeface="Calibri"/>
              </a:rPr>
              <a:t>               и национальным стандартом РФ </a:t>
            </a:r>
          </a:p>
          <a:p>
            <a:pPr algn="ctr">
              <a:lnSpc>
                <a:spcPct val="100000"/>
              </a:lnSpc>
              <a:defRPr/>
            </a:pPr>
            <a:r>
              <a:rPr lang="ru-RU" sz="1600" b="1" i="1" strike="noStrike" spc="-1">
                <a:solidFill>
                  <a:srgbClr val="254061"/>
                </a:solidFill>
                <a:latin typeface="Calibri"/>
              </a:rPr>
              <a:t>ГОСТ Р.12.0.007-2009</a:t>
            </a:r>
            <a:br>
              <a:rPr lang="ru-RU" sz="1600" b="1" i="1" strike="noStrike" spc="-1">
                <a:solidFill>
                  <a:srgbClr val="254061"/>
                </a:solidFill>
                <a:latin typeface="Calibri"/>
              </a:rPr>
            </a:br>
            <a:r>
              <a:rPr lang="ru-RU" sz="1600" b="1" i="1" strike="noStrike" spc="-1">
                <a:solidFill>
                  <a:srgbClr val="254061"/>
                </a:solidFill>
                <a:latin typeface="Calibri"/>
              </a:rPr>
              <a:t> «Система стандартов безопасности труда. Система управления охраной труда в организации. Общие требования по разработке, применению, оценке и совершенствованию»</a:t>
            </a:r>
            <a:br>
              <a:rPr lang="ru-RU" sz="1600" b="1" i="1" strike="noStrike" spc="-1">
                <a:solidFill>
                  <a:srgbClr val="254061"/>
                </a:solidFill>
                <a:latin typeface="Calibri"/>
              </a:rPr>
            </a:br>
            <a:r>
              <a:rPr lang="ru-RU" sz="1600" b="1" strike="noStrike" spc="-1">
                <a:solidFill>
                  <a:srgbClr val="002060"/>
                </a:solidFill>
                <a:latin typeface="Calibri"/>
              </a:rPr>
              <a:t>(утв. и введен в действие приказом Федерального агенства по техническому регулированию и метрологии от 21 апреля 2009г. № 138-ст) </a:t>
            </a:r>
          </a:p>
          <a:p>
            <a:pPr algn="ctr">
              <a:lnSpc>
                <a:spcPct val="100000"/>
              </a:lnSpc>
              <a:defRPr/>
            </a:pPr>
            <a:r>
              <a:rPr lang="ru-RU" sz="1600" b="1" strike="noStrike" spc="-1">
                <a:solidFill>
                  <a:srgbClr val="002060"/>
                </a:solidFill>
                <a:latin typeface="Calibri"/>
              </a:rPr>
              <a:t>с  1июля 2010 года.</a:t>
            </a:r>
            <a:endParaRPr lang="ru-RU" sz="1600" b="0" strike="noStrike" spc="-1">
              <a:solidFill>
                <a:srgbClr val="000000"/>
              </a:solidFill>
              <a:latin typeface="Arial" charset="0"/>
            </a:endParaRPr>
          </a:p>
        </p:txBody>
      </p:sp>
      <p:pic>
        <p:nvPicPr>
          <p:cNvPr id="9" name="Picture 9"/>
          <p:cNvPicPr/>
          <p:nvPr/>
        </p:nvPicPr>
        <p:blipFill>
          <a:blip r:embed="rId4"/>
          <a:stretch>
            <a:fillRect/>
          </a:stretch>
        </p:blipFill>
        <p:spPr bwMode="auto">
          <a:xfrm>
            <a:off x="199080" y="5157000"/>
            <a:ext cx="1296000" cy="1296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251640" y="260640"/>
            <a:ext cx="8640720" cy="107964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000" b="1" strike="noStrike" spc="-1">
                <a:solidFill>
                  <a:srgbClr val="4A452A"/>
                </a:solidFill>
                <a:latin typeface="Calibri"/>
              </a:rPr>
              <a:t>Существующая система подзаконных нормативных правовых актов, содержащих государственные нормативные требования охраны труда   </a:t>
            </a:r>
            <a:br>
              <a:rPr lang="ru-RU" sz="2000" b="1" strike="noStrike" spc="-1">
                <a:solidFill>
                  <a:srgbClr val="4A452A"/>
                </a:solidFill>
                <a:latin typeface="Calibri"/>
              </a:rPr>
            </a:br>
            <a:endParaRPr lang="ru-RU" sz="2000" b="0" strike="noStrike" spc="-1">
              <a:solidFill>
                <a:srgbClr val="000000"/>
              </a:solidFill>
              <a:latin typeface="Arial" charset="0"/>
            </a:endParaRPr>
          </a:p>
        </p:txBody>
      </p:sp>
      <p:sp>
        <p:nvSpPr>
          <p:cNvPr id="5" name="CustomShape 2"/>
          <p:cNvSpPr/>
          <p:nvPr/>
        </p:nvSpPr>
        <p:spPr bwMode="auto">
          <a:xfrm>
            <a:off x="251640" y="1484640"/>
            <a:ext cx="8640720" cy="40320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nSpc>
                <a:spcPct val="100000"/>
              </a:lnSpc>
              <a:spcBef>
                <a:spcPts val="400"/>
              </a:spcBef>
              <a:buClr>
                <a:srgbClr val="632523"/>
              </a:buClr>
              <a:buFont typeface="Arial" charset="0"/>
              <a:buChar char="•"/>
              <a:defRPr/>
            </a:pPr>
            <a:r>
              <a:rPr lang="ru-RU" sz="2000" b="1" i="1" strike="noStrike" spc="-1">
                <a:solidFill>
                  <a:srgbClr val="632523"/>
                </a:solidFill>
                <a:latin typeface="Calibri"/>
              </a:rPr>
              <a:t>Межотраслевые правила по охране труда </a:t>
            </a:r>
            <a:endParaRPr lang="ru-RU" sz="2000" b="0" strike="noStrike" spc="-1">
              <a:solidFill>
                <a:srgbClr val="000000"/>
              </a:solidFill>
              <a:latin typeface="Arial" charset="0"/>
            </a:endParaRPr>
          </a:p>
          <a:p>
            <a:pPr marL="342900" indent="-342900">
              <a:lnSpc>
                <a:spcPct val="100000"/>
              </a:lnSpc>
              <a:spcBef>
                <a:spcPts val="400"/>
              </a:spcBef>
              <a:buClr>
                <a:srgbClr val="632523"/>
              </a:buClr>
              <a:buFont typeface="Arial" charset="0"/>
              <a:buChar char="•"/>
              <a:defRPr/>
            </a:pPr>
            <a:r>
              <a:rPr lang="ru-RU" sz="2000" b="1" i="1" strike="noStrike" spc="-1">
                <a:solidFill>
                  <a:srgbClr val="632523"/>
                </a:solidFill>
                <a:latin typeface="Calibri"/>
              </a:rPr>
              <a:t>Отраслевые правила по охране труда  </a:t>
            </a:r>
            <a:endParaRPr lang="ru-RU" sz="2000" b="0" strike="noStrike" spc="-1">
              <a:solidFill>
                <a:srgbClr val="000000"/>
              </a:solidFill>
              <a:latin typeface="Arial" charset="0"/>
            </a:endParaRPr>
          </a:p>
          <a:p>
            <a:pPr marL="342900" indent="-342900">
              <a:lnSpc>
                <a:spcPct val="100000"/>
              </a:lnSpc>
              <a:spcBef>
                <a:spcPts val="400"/>
              </a:spcBef>
              <a:buClr>
                <a:srgbClr val="632523"/>
              </a:buClr>
              <a:buFont typeface="Arial" charset="0"/>
              <a:buChar char="•"/>
              <a:defRPr/>
            </a:pPr>
            <a:r>
              <a:rPr lang="ru-RU" sz="2000" b="1" i="1" strike="noStrike" spc="-1">
                <a:solidFill>
                  <a:srgbClr val="632523"/>
                </a:solidFill>
                <a:latin typeface="Calibri"/>
              </a:rPr>
              <a:t>Государственные санитарно-эпидемиологические правила и нормативы (санитарные правила, санитарные нормы, санитарные правила и нормы, гигиенические нормативы) </a:t>
            </a:r>
            <a:endParaRPr lang="ru-RU" sz="2000" b="0" strike="noStrike" spc="-1">
              <a:solidFill>
                <a:srgbClr val="000000"/>
              </a:solidFill>
              <a:latin typeface="Arial" charset="0"/>
            </a:endParaRPr>
          </a:p>
          <a:p>
            <a:pPr marL="342900" indent="-342900">
              <a:lnSpc>
                <a:spcPct val="100000"/>
              </a:lnSpc>
              <a:spcBef>
                <a:spcPts val="400"/>
              </a:spcBef>
              <a:buClr>
                <a:srgbClr val="632523"/>
              </a:buClr>
              <a:buFont typeface="Arial" charset="0"/>
              <a:buChar char="•"/>
              <a:defRPr/>
            </a:pPr>
            <a:r>
              <a:rPr lang="ru-RU" sz="2000" b="1" i="1" strike="noStrike" spc="-1">
                <a:solidFill>
                  <a:srgbClr val="632523"/>
                </a:solidFill>
                <a:latin typeface="Calibri"/>
              </a:rPr>
              <a:t>Правила безопасности, правила устройства и безопасной эксплуатации </a:t>
            </a:r>
            <a:endParaRPr lang="ru-RU" sz="2000" b="0" strike="noStrike" spc="-1">
              <a:solidFill>
                <a:srgbClr val="000000"/>
              </a:solidFill>
              <a:latin typeface="Arial" charset="0"/>
            </a:endParaRPr>
          </a:p>
          <a:p>
            <a:pPr marL="342900" indent="-342900">
              <a:lnSpc>
                <a:spcPct val="100000"/>
              </a:lnSpc>
              <a:spcBef>
                <a:spcPts val="400"/>
              </a:spcBef>
              <a:buClr>
                <a:srgbClr val="632523"/>
              </a:buClr>
              <a:buFont typeface="Arial" charset="0"/>
              <a:buChar char="•"/>
              <a:defRPr/>
            </a:pPr>
            <a:r>
              <a:rPr lang="ru-RU" sz="2000" b="1" i="1" strike="noStrike" spc="-1">
                <a:solidFill>
                  <a:srgbClr val="632523"/>
                </a:solidFill>
                <a:latin typeface="Calibri"/>
              </a:rPr>
              <a:t>Строительные нормы и правила, своды правил по проектированию и строительству </a:t>
            </a:r>
            <a:endParaRPr lang="ru-RU" sz="2000" b="0" strike="noStrike" spc="-1">
              <a:solidFill>
                <a:srgbClr val="000000"/>
              </a:solidFill>
              <a:latin typeface="Arial" charset="0"/>
            </a:endParaRPr>
          </a:p>
          <a:p>
            <a:pPr marL="342900" indent="-342900">
              <a:lnSpc>
                <a:spcPct val="100000"/>
              </a:lnSpc>
              <a:spcBef>
                <a:spcPts val="400"/>
              </a:spcBef>
              <a:buClr>
                <a:srgbClr val="632523"/>
              </a:buClr>
              <a:buFont typeface="Arial" charset="0"/>
              <a:buChar char="•"/>
              <a:defRPr/>
            </a:pPr>
            <a:r>
              <a:rPr lang="ru-RU" sz="2000" b="1" i="1" strike="noStrike" spc="-1">
                <a:solidFill>
                  <a:srgbClr val="632523"/>
                </a:solidFill>
                <a:latin typeface="Calibri"/>
              </a:rPr>
              <a:t>Государственные стандарты Системы стандартов безопасности труда (ССБТ) </a:t>
            </a:r>
            <a:endParaRPr lang="ru-RU" sz="2000" b="0" strike="noStrike" spc="-1">
              <a:solidFill>
                <a:srgbClr val="000000"/>
              </a:solidFill>
              <a:latin typeface="Arial" charset="0"/>
            </a:endParaRPr>
          </a:p>
        </p:txBody>
      </p:sp>
      <p:sp>
        <p:nvSpPr>
          <p:cNvPr id="6" name="CustomShape 3"/>
          <p:cNvSpPr/>
          <p:nvPr/>
        </p:nvSpPr>
        <p:spPr bwMode="auto">
          <a:xfrm>
            <a:off x="251640" y="5661360"/>
            <a:ext cx="8640720" cy="1079640"/>
          </a:xfrm>
          <a:prstGeom prst="ellipse">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17375E"/>
                </a:solidFill>
                <a:latin typeface="Calibri"/>
              </a:rPr>
              <a:t>ВСЕГО действует около ТЫСЯЧИ нормативных правовых актов, содержащих государственные нормативные требования охраны труда</a:t>
            </a:r>
            <a:endParaRPr lang="ru-RU" sz="1800" b="0" strike="noStrike" spc="-1">
              <a:solidFill>
                <a:srgbClr val="000000"/>
              </a:solidFill>
              <a:latin typeface="Arial" charset="0"/>
            </a:endParaRPr>
          </a:p>
        </p:txBody>
      </p:sp>
      <p:pic>
        <p:nvPicPr>
          <p:cNvPr id="7" name="Picture 7"/>
          <p:cNvPicPr/>
          <p:nvPr/>
        </p:nvPicPr>
        <p:blipFill>
          <a:blip r:embed="rId2"/>
          <a:stretch>
            <a:fillRect/>
          </a:stretch>
        </p:blipFill>
        <p:spPr bwMode="auto">
          <a:xfrm>
            <a:off x="7668360" y="3455640"/>
            <a:ext cx="1378080" cy="1334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Picture 5"/>
          <p:cNvPicPr/>
          <p:nvPr/>
        </p:nvPicPr>
        <p:blipFill>
          <a:blip r:embed="rId2"/>
          <a:stretch>
            <a:fillRect/>
          </a:stretch>
        </p:blipFill>
        <p:spPr bwMode="auto">
          <a:xfrm>
            <a:off x="75600" y="337320"/>
            <a:ext cx="1157400" cy="1209240"/>
          </a:xfrm>
          <a:prstGeom prst="rect">
            <a:avLst/>
          </a:prstGeom>
          <a:ln>
            <a:noFill/>
          </a:ln>
        </p:spPr>
      </p:pic>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1282700" y="189230"/>
            <a:ext cx="7537450" cy="935355"/>
          </a:xfrm>
          <a:prstGeom prst="ellipse">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400" b="1" i="1" strike="noStrike" spc="-1">
                <a:solidFill>
                  <a:srgbClr val="984807"/>
                </a:solidFill>
                <a:latin typeface="Calibri"/>
              </a:rPr>
              <a:t>Для чего проводится обучение по охране труда?</a:t>
            </a:r>
            <a:endParaRPr lang="ru-RU" sz="2400" b="0" strike="noStrike" spc="-1">
              <a:solidFill>
                <a:srgbClr val="000000"/>
              </a:solidFill>
              <a:latin typeface="Arial" charset="0"/>
            </a:endParaRPr>
          </a:p>
        </p:txBody>
      </p:sp>
      <p:sp>
        <p:nvSpPr>
          <p:cNvPr id="6" name="CustomShape 3"/>
          <p:cNvSpPr/>
          <p:nvPr/>
        </p:nvSpPr>
        <p:spPr bwMode="auto">
          <a:xfrm>
            <a:off x="251640" y="1772640"/>
            <a:ext cx="6752880" cy="482400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80000"/>
              </a:lnSpc>
              <a:spcBef>
                <a:spcPts val="480"/>
              </a:spcBef>
              <a:buClr>
                <a:srgbClr val="1C1C1C"/>
              </a:buClr>
              <a:buFont typeface="Arial" charset="0"/>
              <a:buChar char="•"/>
              <a:defRPr/>
            </a:pPr>
            <a:r>
              <a:rPr lang="ru-RU" sz="2200" b="1" strike="noStrike" spc="-1">
                <a:solidFill>
                  <a:srgbClr val="1C1C1C"/>
                </a:solidFill>
                <a:latin typeface="Calibri"/>
              </a:rPr>
              <a:t>Обучение по охране труда и проверка знаний требований охраны труда всех работников, в том числе руководителей организаций, а </a:t>
            </a:r>
            <a:r>
              <a:rPr lang="ru-RU" sz="2200" b="1" strike="noStrike" spc="-1">
                <a:solidFill>
                  <a:srgbClr val="000099"/>
                </a:solidFill>
                <a:latin typeface="Calibri"/>
              </a:rPr>
              <a:t>также работодателей - индивидуальных предпринимателей </a:t>
            </a:r>
            <a:endParaRPr lang="ru-RU" sz="2200" b="0" strike="noStrike" spc="-1">
              <a:solidFill>
                <a:srgbClr val="000000"/>
              </a:solidFill>
              <a:latin typeface="Arial" charset="0"/>
            </a:endParaRPr>
          </a:p>
          <a:p>
            <a:pPr marL="342900" indent="-342900" algn="ctr">
              <a:lnSpc>
                <a:spcPct val="80000"/>
              </a:lnSpc>
              <a:spcBef>
                <a:spcPts val="480"/>
              </a:spcBef>
              <a:buClr>
                <a:srgbClr val="1C1C1C"/>
              </a:buClr>
              <a:buFont typeface="Arial" charset="0"/>
              <a:buChar char="•"/>
              <a:defRPr/>
            </a:pPr>
            <a:r>
              <a:rPr lang="ru-RU" sz="2200" b="1" strike="noStrike" spc="-1">
                <a:solidFill>
                  <a:srgbClr val="1C1C1C"/>
                </a:solidFill>
                <a:latin typeface="Calibri"/>
              </a:rPr>
              <a:t>осуществляется в целях повышения уровня их профессиональных компетенций </a:t>
            </a:r>
            <a:r>
              <a:rPr lang="ru-RU" sz="2200" b="1" strike="noStrike" spc="-1">
                <a:solidFill>
                  <a:srgbClr val="FF0000"/>
                </a:solidFill>
                <a:latin typeface="Calibri"/>
              </a:rPr>
              <a:t>в области охраны труда</a:t>
            </a:r>
            <a:r>
              <a:rPr lang="ru-RU" sz="2200" b="1" strike="noStrike" spc="-1">
                <a:solidFill>
                  <a:srgbClr val="1C1C1C"/>
                </a:solidFill>
                <a:latin typeface="Calibri"/>
              </a:rPr>
              <a:t>,</a:t>
            </a:r>
            <a:endParaRPr lang="ru-RU" sz="2200" b="0" strike="noStrike" spc="-1">
              <a:solidFill>
                <a:srgbClr val="000000"/>
              </a:solidFill>
              <a:latin typeface="Arial" charset="0"/>
            </a:endParaRPr>
          </a:p>
          <a:p>
            <a:pPr marL="342900" indent="-342900" algn="ctr">
              <a:lnSpc>
                <a:spcPct val="80000"/>
              </a:lnSpc>
              <a:spcBef>
                <a:spcPts val="480"/>
              </a:spcBef>
              <a:buClr>
                <a:srgbClr val="1C1C1C"/>
              </a:buClr>
              <a:buFont typeface="Arial" charset="0"/>
              <a:buChar char="•"/>
              <a:defRPr/>
            </a:pPr>
            <a:r>
              <a:rPr lang="ru-RU" sz="2200" b="1" strike="noStrike" spc="-1">
                <a:solidFill>
                  <a:srgbClr val="1C1C1C"/>
                </a:solidFill>
                <a:latin typeface="Calibri"/>
              </a:rPr>
              <a:t> необходимых для снижения </a:t>
            </a:r>
            <a:r>
              <a:rPr lang="ru-RU" sz="2200" b="1" strike="noStrike" spc="-1">
                <a:solidFill>
                  <a:srgbClr val="FF0000"/>
                </a:solidFill>
                <a:latin typeface="Calibri"/>
              </a:rPr>
              <a:t>профессионального риска</a:t>
            </a:r>
            <a:r>
              <a:rPr lang="ru-RU" sz="2200" b="1" strike="noStrike" spc="-1">
                <a:solidFill>
                  <a:srgbClr val="1C1C1C"/>
                </a:solidFill>
                <a:latin typeface="Calibri"/>
              </a:rPr>
              <a:t>, безопасного выполнения трудовых функций, </a:t>
            </a:r>
            <a:endParaRPr lang="ru-RU" sz="2200" b="0" strike="noStrike" spc="-1">
              <a:solidFill>
                <a:srgbClr val="000000"/>
              </a:solidFill>
              <a:latin typeface="Arial" charset="0"/>
            </a:endParaRPr>
          </a:p>
          <a:p>
            <a:pPr marL="342900" indent="-342900" algn="ctr">
              <a:lnSpc>
                <a:spcPct val="80000"/>
              </a:lnSpc>
              <a:spcBef>
                <a:spcPts val="480"/>
              </a:spcBef>
              <a:buClr>
                <a:srgbClr val="1C1C1C"/>
              </a:buClr>
              <a:buFont typeface="Arial" charset="0"/>
              <a:buChar char="•"/>
              <a:defRPr/>
            </a:pPr>
            <a:r>
              <a:rPr lang="ru-RU" sz="2200" b="1" strike="noStrike" spc="-1">
                <a:solidFill>
                  <a:srgbClr val="1C1C1C"/>
                </a:solidFill>
                <a:latin typeface="Calibri"/>
              </a:rPr>
              <a:t>сокращения </a:t>
            </a:r>
            <a:r>
              <a:rPr lang="ru-RU" sz="2200" b="1" strike="noStrike" spc="-1">
                <a:solidFill>
                  <a:srgbClr val="990099"/>
                </a:solidFill>
                <a:latin typeface="Calibri"/>
              </a:rPr>
              <a:t>производственного травматизма и профессиональной заболеваемости.</a:t>
            </a:r>
            <a:endParaRPr lang="ru-RU" sz="2200" b="0" strike="noStrike" spc="-1">
              <a:solidFill>
                <a:srgbClr val="000000"/>
              </a:solidFill>
              <a:latin typeface="Arial" charset="0"/>
            </a:endParaRPr>
          </a:p>
        </p:txBody>
      </p:sp>
      <p:pic>
        <p:nvPicPr>
          <p:cNvPr id="8" name="Picture 4"/>
          <p:cNvPicPr/>
          <p:nvPr/>
        </p:nvPicPr>
        <p:blipFill>
          <a:blip r:embed="rId3"/>
          <a:stretch>
            <a:fillRect/>
          </a:stretch>
        </p:blipFill>
        <p:spPr bwMode="auto">
          <a:xfrm>
            <a:off x="7004880" y="3285000"/>
            <a:ext cx="2080800" cy="1152000"/>
          </a:xfrm>
          <a:prstGeom prst="rect">
            <a:avLst/>
          </a:prstGeom>
          <a:ln>
            <a:noFill/>
          </a:ln>
        </p:spPr>
      </p:pic>
      <p:sp>
        <p:nvSpPr>
          <p:cNvPr id="9" name="CustomShape 4"/>
          <p:cNvSpPr/>
          <p:nvPr/>
        </p:nvSpPr>
        <p:spPr bwMode="auto">
          <a:xfrm>
            <a:off x="3996000" y="1124640"/>
            <a:ext cx="484200" cy="64764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67640" y="159804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179640" y="1340640"/>
            <a:ext cx="7056360" cy="2160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80000"/>
              </a:lnSpc>
              <a:spcBef>
                <a:spcPts val="480"/>
              </a:spcBef>
              <a:defRPr/>
            </a:pPr>
            <a:r>
              <a:rPr lang="ru-RU" sz="2200" b="1" strike="noStrike" spc="-1">
                <a:solidFill>
                  <a:srgbClr val="008000"/>
                </a:solidFill>
                <a:latin typeface="Calibri"/>
              </a:rPr>
              <a:t>- специальное обучение по охране труда;</a:t>
            </a:r>
            <a:endParaRPr lang="ru-RU" sz="2200" b="0" strike="noStrike" spc="-1">
              <a:solidFill>
                <a:srgbClr val="000000"/>
              </a:solidFill>
              <a:latin typeface="Arial" charset="0"/>
            </a:endParaRPr>
          </a:p>
          <a:p>
            <a:pPr marL="342900" indent="-342900" algn="ctr">
              <a:lnSpc>
                <a:spcPct val="80000"/>
              </a:lnSpc>
              <a:spcBef>
                <a:spcPts val="480"/>
              </a:spcBef>
              <a:defRPr/>
            </a:pPr>
            <a:r>
              <a:rPr lang="ru-RU" sz="2200" b="1" strike="noStrike" spc="-1">
                <a:solidFill>
                  <a:srgbClr val="660033"/>
                </a:solidFill>
                <a:latin typeface="Calibri"/>
              </a:rPr>
              <a:t>- инструктаж по охране труда;</a:t>
            </a:r>
            <a:endParaRPr lang="ru-RU" sz="2200" b="0" strike="noStrike" spc="-1">
              <a:solidFill>
                <a:srgbClr val="000000"/>
              </a:solidFill>
              <a:latin typeface="Arial" charset="0"/>
            </a:endParaRPr>
          </a:p>
          <a:p>
            <a:pPr marL="342900" indent="-342900" algn="ctr">
              <a:lnSpc>
                <a:spcPct val="80000"/>
              </a:lnSpc>
              <a:spcBef>
                <a:spcPts val="480"/>
              </a:spcBef>
              <a:defRPr/>
            </a:pPr>
            <a:r>
              <a:rPr lang="ru-RU" sz="2200" b="1" strike="noStrike" spc="-1">
                <a:solidFill>
                  <a:srgbClr val="003300"/>
                </a:solidFill>
                <a:latin typeface="Calibri"/>
              </a:rPr>
              <a:t>- обучение безопасным методам и приемам выполнения работ;</a:t>
            </a:r>
            <a:endParaRPr lang="ru-RU" sz="2200" b="0" strike="noStrike" spc="-1">
              <a:solidFill>
                <a:srgbClr val="000000"/>
              </a:solidFill>
              <a:latin typeface="Arial" charset="0"/>
            </a:endParaRPr>
          </a:p>
          <a:p>
            <a:pPr marL="342900" indent="-342900" algn="ctr">
              <a:lnSpc>
                <a:spcPct val="80000"/>
              </a:lnSpc>
              <a:spcBef>
                <a:spcPts val="480"/>
              </a:spcBef>
              <a:defRPr/>
            </a:pPr>
            <a:r>
              <a:rPr lang="ru-RU" sz="2200" b="1" strike="noStrike" spc="-1">
                <a:solidFill>
                  <a:srgbClr val="FF0000"/>
                </a:solidFill>
                <a:latin typeface="Calibri"/>
              </a:rPr>
              <a:t>- обучение методам и приемам оказания первой помощи пострадавшим на производстве.</a:t>
            </a:r>
            <a:endParaRPr lang="ru-RU" sz="2200" b="0" strike="noStrike" spc="-1">
              <a:solidFill>
                <a:srgbClr val="000000"/>
              </a:solidFill>
              <a:latin typeface="Arial" charset="0"/>
            </a:endParaRPr>
          </a:p>
        </p:txBody>
      </p:sp>
      <p:sp>
        <p:nvSpPr>
          <p:cNvPr id="7" name="CustomShape 4"/>
          <p:cNvSpPr/>
          <p:nvPr/>
        </p:nvSpPr>
        <p:spPr bwMode="auto">
          <a:xfrm>
            <a:off x="876960" y="111960"/>
            <a:ext cx="7200360" cy="940680"/>
          </a:xfrm>
          <a:prstGeom prst="ellipse">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000" b="1" i="1" strike="noStrike" spc="-1">
                <a:solidFill>
                  <a:srgbClr val="17375E"/>
                </a:solidFill>
                <a:latin typeface="Calibri"/>
              </a:rPr>
              <a:t>Обучение по охране труда          реализуется в следующих формах</a:t>
            </a:r>
            <a:r>
              <a:rPr lang="ru-RU" sz="1800" b="1" strike="noStrike" spc="-1">
                <a:solidFill>
                  <a:srgbClr val="3333CC"/>
                </a:solidFill>
                <a:latin typeface="Calibri"/>
              </a:rPr>
              <a:t>:</a:t>
            </a:r>
            <a:br>
              <a:rPr lang="ru-RU" sz="1800" b="1" strike="noStrike" spc="-1">
                <a:solidFill>
                  <a:srgbClr val="3333CC"/>
                </a:solidFill>
                <a:latin typeface="Calibri"/>
              </a:rPr>
            </a:br>
            <a:endParaRPr lang="ru-RU" sz="1800" b="0" strike="noStrike" spc="-1">
              <a:solidFill>
                <a:srgbClr val="000000"/>
              </a:solidFill>
              <a:latin typeface="Arial" charset="0"/>
            </a:endParaRPr>
          </a:p>
        </p:txBody>
      </p:sp>
      <p:pic>
        <p:nvPicPr>
          <p:cNvPr id="8" name="Picture 5"/>
          <p:cNvPicPr/>
          <p:nvPr/>
        </p:nvPicPr>
        <p:blipFill>
          <a:blip r:embed="rId2"/>
          <a:stretch>
            <a:fillRect/>
          </a:stretch>
        </p:blipFill>
        <p:spPr bwMode="auto">
          <a:xfrm>
            <a:off x="7798320" y="3285000"/>
            <a:ext cx="1163160" cy="1827000"/>
          </a:xfrm>
          <a:prstGeom prst="rect">
            <a:avLst/>
          </a:prstGeom>
          <a:ln>
            <a:noFill/>
          </a:ln>
        </p:spPr>
      </p:pic>
      <p:pic>
        <p:nvPicPr>
          <p:cNvPr id="9" name="Picture 14"/>
          <p:cNvPicPr/>
          <p:nvPr/>
        </p:nvPicPr>
        <p:blipFill>
          <a:blip r:embed="rId3"/>
          <a:stretch>
            <a:fillRect/>
          </a:stretch>
        </p:blipFill>
        <p:spPr bwMode="auto">
          <a:xfrm>
            <a:off x="7458840" y="1331640"/>
            <a:ext cx="1503000" cy="1512360"/>
          </a:xfrm>
          <a:prstGeom prst="rect">
            <a:avLst/>
          </a:prstGeom>
          <a:ln>
            <a:noFill/>
          </a:ln>
        </p:spPr>
      </p:pic>
      <p:pic>
        <p:nvPicPr>
          <p:cNvPr id="10" name="Picture 2"/>
          <p:cNvPicPr/>
          <p:nvPr/>
        </p:nvPicPr>
        <p:blipFill>
          <a:blip r:embed="rId4"/>
          <a:stretch>
            <a:fillRect/>
          </a:stretch>
        </p:blipFill>
        <p:spPr bwMode="auto">
          <a:xfrm>
            <a:off x="7712640" y="5517360"/>
            <a:ext cx="1334880" cy="1145880"/>
          </a:xfrm>
          <a:prstGeom prst="rect">
            <a:avLst/>
          </a:prstGeom>
          <a:ln>
            <a:noFill/>
          </a:ln>
        </p:spPr>
      </p:pic>
      <p:sp>
        <p:nvSpPr>
          <p:cNvPr id="11" name="CustomShape 5"/>
          <p:cNvSpPr/>
          <p:nvPr/>
        </p:nvSpPr>
        <p:spPr bwMode="auto">
          <a:xfrm>
            <a:off x="179640" y="3789000"/>
            <a:ext cx="7278840" cy="287388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2000" b="1" i="1" strike="noStrike" spc="-1">
                <a:solidFill>
                  <a:srgbClr val="4A452A"/>
                </a:solidFill>
                <a:latin typeface="Calibri"/>
              </a:rPr>
              <a:t>Порядок не заменяет требований к проведению инструктажа, подготовки, обучения, проверки знаний и аттестации работников по другим направлениям безопасности производственной деятельности</a:t>
            </a:r>
            <a:endParaRPr lang="ru-RU" sz="2000" b="0" strike="noStrike" spc="-1">
              <a:solidFill>
                <a:srgbClr val="000000"/>
              </a:solidFill>
              <a:latin typeface="Arial" charset="0"/>
            </a:endParaRPr>
          </a:p>
          <a:p>
            <a:pPr algn="ctr">
              <a:lnSpc>
                <a:spcPct val="80000"/>
              </a:lnSpc>
              <a:defRPr/>
            </a:pPr>
            <a:endParaRPr lang="ru-RU" sz="2000" b="0" strike="noStrike" spc="-1">
              <a:solidFill>
                <a:srgbClr val="000000"/>
              </a:solidFill>
              <a:latin typeface="Arial" charset="0"/>
            </a:endParaRPr>
          </a:p>
          <a:p>
            <a:pPr algn="ctr">
              <a:lnSpc>
                <a:spcPct val="80000"/>
              </a:lnSpc>
              <a:defRPr/>
            </a:pPr>
            <a:r>
              <a:rPr lang="ru-RU" sz="2000" b="1" strike="noStrike" spc="-1">
                <a:solidFill>
                  <a:srgbClr val="984807"/>
                </a:solidFill>
                <a:latin typeface="Calibri"/>
              </a:rPr>
              <a:t> (промышленная безопасность, пожарная безопасность, электробезопасность, радиационная безопасность, транспортная безопасность, экологическая безопасность,</a:t>
            </a:r>
            <a:endParaRPr lang="ru-RU" sz="2000" b="0" strike="noStrike" spc="-1">
              <a:solidFill>
                <a:srgbClr val="000000"/>
              </a:solidFill>
              <a:latin typeface="Arial" charset="0"/>
            </a:endParaRPr>
          </a:p>
          <a:p>
            <a:pPr algn="ctr">
              <a:lnSpc>
                <a:spcPct val="80000"/>
              </a:lnSpc>
              <a:defRPr/>
            </a:pPr>
            <a:r>
              <a:rPr lang="ru-RU" sz="2000" b="1" strike="noStrike" spc="-1">
                <a:solidFill>
                  <a:srgbClr val="984807"/>
                </a:solidFill>
                <a:latin typeface="Calibri"/>
              </a:rPr>
              <a:t>физическая безопасность и др.)</a:t>
            </a:r>
            <a:endParaRPr lang="ru-RU" sz="24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179640" y="188640"/>
            <a:ext cx="8568720" cy="1079640"/>
          </a:xfrm>
          <a:prstGeom prst="ellipse">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400" b="1" i="1" strike="noStrike" spc="-1">
                <a:solidFill>
                  <a:srgbClr val="17375E"/>
                </a:solidFill>
                <a:latin typeface="Calibri"/>
              </a:rPr>
              <a:t>Кто, где и когда проходит специальное обучение по охране труда?</a:t>
            </a:r>
            <a:endParaRPr lang="ru-RU" sz="2400" b="0" strike="noStrike" spc="-1">
              <a:solidFill>
                <a:srgbClr val="000000"/>
              </a:solidFill>
              <a:latin typeface="Arial" charset="0"/>
            </a:endParaRPr>
          </a:p>
        </p:txBody>
      </p:sp>
      <p:pic>
        <p:nvPicPr>
          <p:cNvPr id="6" name="Picture 2"/>
          <p:cNvPicPr/>
          <p:nvPr/>
        </p:nvPicPr>
        <p:blipFill>
          <a:blip r:embed="rId2"/>
          <a:stretch>
            <a:fillRect/>
          </a:stretch>
        </p:blipFill>
        <p:spPr bwMode="auto">
          <a:xfrm>
            <a:off x="7812360" y="5733360"/>
            <a:ext cx="1152000" cy="944640"/>
          </a:xfrm>
          <a:prstGeom prst="rect">
            <a:avLst/>
          </a:prstGeom>
          <a:ln>
            <a:noFill/>
          </a:ln>
        </p:spPr>
      </p:pic>
      <p:pic>
        <p:nvPicPr>
          <p:cNvPr id="7" name="Picture 3"/>
          <p:cNvPicPr/>
          <p:nvPr/>
        </p:nvPicPr>
        <p:blipFill>
          <a:blip r:embed="rId3"/>
          <a:stretch>
            <a:fillRect/>
          </a:stretch>
        </p:blipFill>
        <p:spPr bwMode="auto">
          <a:xfrm>
            <a:off x="7812360" y="1268640"/>
            <a:ext cx="1204920" cy="978480"/>
          </a:xfrm>
          <a:prstGeom prst="rect">
            <a:avLst/>
          </a:prstGeom>
          <a:ln>
            <a:noFill/>
          </a:ln>
        </p:spPr>
      </p:pic>
      <p:sp>
        <p:nvSpPr>
          <p:cNvPr id="8" name="CustomShape 3"/>
          <p:cNvSpPr/>
          <p:nvPr/>
        </p:nvSpPr>
        <p:spPr bwMode="auto">
          <a:xfrm>
            <a:off x="179640" y="1484640"/>
            <a:ext cx="7632360" cy="525636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indent="-215900" algn="ctr">
              <a:lnSpc>
                <a:spcPct val="80000"/>
              </a:lnSpc>
              <a:buClr>
                <a:srgbClr val="660066"/>
              </a:buClr>
              <a:buFont typeface="StarSymbol"/>
              <a:buChar char="-"/>
              <a:defRPr/>
            </a:pPr>
            <a:r>
              <a:rPr lang="ru-RU" sz="1600" b="1" strike="noStrike" spc="-1">
                <a:solidFill>
                  <a:srgbClr val="660066"/>
                </a:solidFill>
                <a:latin typeface="Calibri"/>
              </a:rPr>
              <a:t>руководители организаций и их заместители, работодатели – индивидуальные предприниматели; </a:t>
            </a:r>
            <a:endParaRPr lang="ru-RU" sz="1600" b="0" strike="noStrike" spc="-1">
              <a:solidFill>
                <a:srgbClr val="000000"/>
              </a:solidFill>
              <a:latin typeface="Arial" charset="0"/>
            </a:endParaRPr>
          </a:p>
          <a:p>
            <a:pPr algn="ctr">
              <a:lnSpc>
                <a:spcPct val="80000"/>
              </a:lnSpc>
              <a:defRPr/>
            </a:pPr>
            <a:r>
              <a:rPr lang="ru-RU" sz="1600" b="1" strike="noStrike" spc="-1">
                <a:solidFill>
                  <a:srgbClr val="CC6600"/>
                </a:solidFill>
                <a:latin typeface="Calibri"/>
              </a:rPr>
              <a:t>  - главные специалисты технического и производственного профиля</a:t>
            </a:r>
            <a:endParaRPr lang="ru-RU" sz="1600" b="0" strike="noStrike" spc="-1">
              <a:solidFill>
                <a:srgbClr val="000000"/>
              </a:solidFill>
              <a:latin typeface="Arial" charset="0"/>
            </a:endParaRPr>
          </a:p>
          <a:p>
            <a:pPr algn="ctr">
              <a:lnSpc>
                <a:spcPct val="80000"/>
              </a:lnSpc>
              <a:defRPr/>
            </a:pPr>
            <a:r>
              <a:rPr lang="ru-RU" sz="1600" b="1" strike="noStrike" spc="-1">
                <a:solidFill>
                  <a:srgbClr val="CC6600"/>
                </a:solidFill>
                <a:latin typeface="Calibri"/>
              </a:rPr>
              <a:t>   (главный инженер, главный энергетик, главный механик, главный технолог и т.д.) и их заместители;</a:t>
            </a:r>
            <a:endParaRPr lang="ru-RU" sz="1600" b="0" strike="noStrike" spc="-1">
              <a:solidFill>
                <a:srgbClr val="000000"/>
              </a:solidFill>
              <a:latin typeface="Arial" charset="0"/>
            </a:endParaRPr>
          </a:p>
          <a:p>
            <a:pPr algn="ctr">
              <a:lnSpc>
                <a:spcPct val="80000"/>
              </a:lnSpc>
              <a:defRPr/>
            </a:pPr>
            <a:r>
              <a:rPr lang="ru-RU" sz="1600" b="1" strike="noStrike" spc="-1">
                <a:solidFill>
                  <a:srgbClr val="660066"/>
                </a:solidFill>
                <a:latin typeface="Calibri"/>
              </a:rPr>
              <a:t>  </a:t>
            </a:r>
            <a:r>
              <a:rPr lang="ru-RU" sz="1600" b="1" strike="noStrike" spc="-1">
                <a:solidFill>
                  <a:srgbClr val="000099"/>
                </a:solidFill>
                <a:latin typeface="Calibri"/>
              </a:rPr>
              <a:t> -  руководители и специалисты, осуществляющие организацию и руководство выполнением работ на рабочих местах и производственных подразделениях а также контроль и технический надзор за выполнением работ на рабочих местах;</a:t>
            </a:r>
            <a:endParaRPr lang="ru-RU" sz="1600" b="0" strike="noStrike" spc="-1">
              <a:solidFill>
                <a:srgbClr val="000000"/>
              </a:solidFill>
              <a:latin typeface="Arial" charset="0"/>
            </a:endParaRPr>
          </a:p>
          <a:p>
            <a:pPr indent="-215900" algn="ctr">
              <a:lnSpc>
                <a:spcPct val="80000"/>
              </a:lnSpc>
              <a:buClr>
                <a:srgbClr val="006600"/>
              </a:buClr>
              <a:buFont typeface="StarSymbol"/>
              <a:buChar char="-"/>
              <a:defRPr/>
            </a:pPr>
            <a:r>
              <a:rPr lang="ru-RU" sz="1600" b="1" strike="noStrike" spc="-1">
                <a:solidFill>
                  <a:srgbClr val="006600"/>
                </a:solidFill>
                <a:latin typeface="Calibri"/>
              </a:rPr>
              <a:t>руководители и специалисты служб охраны труда, работники, на которых приказом работодателя возложены функции специалиста по охране труда;</a:t>
            </a:r>
            <a:endParaRPr lang="ru-RU" sz="1600" b="0" strike="noStrike" spc="-1">
              <a:solidFill>
                <a:srgbClr val="000000"/>
              </a:solidFill>
              <a:latin typeface="Arial" charset="0"/>
            </a:endParaRPr>
          </a:p>
          <a:p>
            <a:pPr indent="-215900" algn="ctr">
              <a:lnSpc>
                <a:spcPct val="80000"/>
              </a:lnSpc>
              <a:buClr>
                <a:srgbClr val="1C1C1C"/>
              </a:buClr>
              <a:buFont typeface="StarSymbol"/>
              <a:buChar char="-"/>
              <a:defRPr/>
            </a:pPr>
            <a:r>
              <a:rPr lang="ru-RU" sz="1600" b="1" strike="noStrike" spc="-1">
                <a:solidFill>
                  <a:srgbClr val="1C1C1C"/>
                </a:solidFill>
                <a:latin typeface="Calibri"/>
              </a:rPr>
              <a:t> члены комитетов (комиссий) по охране труда, уполномоченные (доверенные) лица по охране труда профессиональных союзов и иных уполномоченных работниками представительных органов;</a:t>
            </a:r>
            <a:endParaRPr lang="ru-RU" sz="1600" b="0" strike="noStrike" spc="-1">
              <a:solidFill>
                <a:srgbClr val="000000"/>
              </a:solidFill>
              <a:latin typeface="Arial" charset="0"/>
            </a:endParaRPr>
          </a:p>
          <a:p>
            <a:pPr indent="-215900" algn="ctr">
              <a:lnSpc>
                <a:spcPct val="80000"/>
              </a:lnSpc>
              <a:buClr>
                <a:srgbClr val="9900CC"/>
              </a:buClr>
              <a:buFont typeface="StarSymbol"/>
              <a:buChar char="-"/>
              <a:defRPr/>
            </a:pPr>
            <a:r>
              <a:rPr lang="ru-RU" sz="1600" b="1" strike="noStrike" spc="-1">
                <a:solidFill>
                  <a:srgbClr val="9900CC"/>
                </a:solidFill>
                <a:latin typeface="Calibri"/>
              </a:rPr>
              <a:t>председатель и члены комиссий организаций (работодателей-индивидуальных предпринимателей) по проверке знаний требований охраны труда</a:t>
            </a:r>
            <a:endParaRPr lang="ru-RU" sz="1600" b="0" strike="noStrike" spc="-1">
              <a:solidFill>
                <a:srgbClr val="000000"/>
              </a:solidFill>
              <a:latin typeface="Arial" charset="0"/>
            </a:endParaRPr>
          </a:p>
          <a:p>
            <a:pPr algn="ctr">
              <a:lnSpc>
                <a:spcPct val="80000"/>
              </a:lnSpc>
              <a:defRPr/>
            </a:pPr>
            <a:endParaRPr lang="ru-RU" sz="1600" b="0" strike="noStrike" spc="-1">
              <a:solidFill>
                <a:srgbClr val="000000"/>
              </a:solidFill>
              <a:latin typeface="Arial" charset="0"/>
            </a:endParaRPr>
          </a:p>
          <a:p>
            <a:pPr algn="ctr">
              <a:lnSpc>
                <a:spcPct val="80000"/>
              </a:lnSpc>
              <a:defRPr/>
            </a:pPr>
            <a:r>
              <a:rPr lang="ru-RU" sz="2000" b="1" i="1" strike="noStrike" spc="-1">
                <a:solidFill>
                  <a:srgbClr val="000000"/>
                </a:solidFill>
                <a:latin typeface="Calibri"/>
              </a:rPr>
              <a:t>Проходят  обучение </a:t>
            </a:r>
            <a:r>
              <a:rPr lang="ru-RU" sz="2000" b="1" strike="noStrike" spc="-1">
                <a:solidFill>
                  <a:srgbClr val="339933"/>
                </a:solidFill>
                <a:latin typeface="Calibri"/>
              </a:rPr>
              <a:t>в </a:t>
            </a:r>
            <a:r>
              <a:rPr lang="ru-RU" sz="2000" b="1" strike="noStrike" spc="-1">
                <a:solidFill>
                  <a:srgbClr val="6600CC"/>
                </a:solidFill>
                <a:latin typeface="Calibri"/>
              </a:rPr>
              <a:t>обучающих аккредитованных организациях </a:t>
            </a:r>
            <a:r>
              <a:rPr lang="ru-RU" sz="2000" b="1" i="1" strike="noStrike" spc="-1">
                <a:solidFill>
                  <a:srgbClr val="6600CC"/>
                </a:solidFill>
                <a:latin typeface="Calibri"/>
              </a:rPr>
              <a:t>не реже</a:t>
            </a:r>
            <a:endParaRPr lang="ru-RU" sz="2000" b="0" strike="noStrike" spc="-1">
              <a:solidFill>
                <a:srgbClr val="000000"/>
              </a:solidFill>
              <a:latin typeface="Arial" charset="0"/>
            </a:endParaRPr>
          </a:p>
          <a:p>
            <a:pPr algn="ctr">
              <a:lnSpc>
                <a:spcPct val="80000"/>
              </a:lnSpc>
              <a:defRPr/>
            </a:pPr>
            <a:r>
              <a:rPr lang="ru-RU" sz="2400" b="1" i="1" strike="noStrike" spc="-1">
                <a:solidFill>
                  <a:srgbClr val="FF0066"/>
                </a:solidFill>
                <a:latin typeface="Calibri"/>
              </a:rPr>
              <a:t> </a:t>
            </a:r>
            <a:r>
              <a:rPr lang="ru-RU" sz="2800" b="1" strike="noStrike" spc="-1">
                <a:solidFill>
                  <a:srgbClr val="953735"/>
                </a:solidFill>
                <a:latin typeface="Calibri"/>
              </a:rPr>
              <a:t>одного раза в три года</a:t>
            </a:r>
            <a:r>
              <a:rPr lang="ru-RU" sz="2000" b="1" strike="noStrike" spc="-1">
                <a:solidFill>
                  <a:srgbClr val="953735"/>
                </a:solidFill>
                <a:latin typeface="Calibri"/>
              </a:rPr>
              <a:t> </a:t>
            </a:r>
            <a:endParaRPr lang="ru-RU" sz="2000" b="0" strike="noStrike" spc="-1">
              <a:solidFill>
                <a:srgbClr val="000000"/>
              </a:solidFill>
              <a:latin typeface="Arial" charset="0"/>
            </a:endParaRPr>
          </a:p>
        </p:txBody>
      </p:sp>
      <p:pic>
        <p:nvPicPr>
          <p:cNvPr id="9" name="Picture 14"/>
          <p:cNvPicPr/>
          <p:nvPr/>
        </p:nvPicPr>
        <p:blipFill>
          <a:blip r:embed="rId4"/>
          <a:stretch>
            <a:fillRect/>
          </a:stretch>
        </p:blipFill>
        <p:spPr bwMode="auto">
          <a:xfrm>
            <a:off x="7884360" y="3213000"/>
            <a:ext cx="1183680" cy="1191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323640" y="1989000"/>
            <a:ext cx="8424720" cy="935640"/>
          </a:xfrm>
          <a:prstGeom prst="ellipse">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000099"/>
                </a:solidFill>
                <a:latin typeface="Calibri"/>
              </a:rPr>
              <a:t>Работодатель вправе направить на специальное обучение по охране труда и других работников.</a:t>
            </a:r>
            <a:endParaRPr lang="ru-RU" sz="2000" b="0" strike="noStrike" spc="-1">
              <a:solidFill>
                <a:srgbClr val="000000"/>
              </a:solidFill>
              <a:latin typeface="Arial" charset="0"/>
            </a:endParaRPr>
          </a:p>
        </p:txBody>
      </p:sp>
      <p:sp>
        <p:nvSpPr>
          <p:cNvPr id="7" name="CustomShape 4"/>
          <p:cNvSpPr/>
          <p:nvPr/>
        </p:nvSpPr>
        <p:spPr bwMode="auto">
          <a:xfrm>
            <a:off x="539640" y="188640"/>
            <a:ext cx="8208720" cy="1562040"/>
          </a:xfrm>
          <a:prstGeom prst="roundRect">
            <a:avLst>
              <a:gd name="adj" fmla="val 16667"/>
            </a:avLst>
          </a:prstGeom>
          <a:solidFill>
            <a:schemeClr val="bg1">
              <a:lumMod val="9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800" b="1" strike="noStrike" spc="-1">
                <a:solidFill>
                  <a:srgbClr val="17375E"/>
                </a:solidFill>
                <a:latin typeface="Calibri"/>
              </a:rPr>
              <a:t>а также:</a:t>
            </a:r>
            <a:endParaRPr lang="ru-RU" sz="1800" b="0" strike="noStrike" spc="-1">
              <a:solidFill>
                <a:srgbClr val="000000"/>
              </a:solidFill>
              <a:latin typeface="Arial" charset="0"/>
            </a:endParaRPr>
          </a:p>
          <a:p>
            <a:pPr algn="ctr">
              <a:lnSpc>
                <a:spcPct val="80000"/>
              </a:lnSpc>
              <a:defRPr/>
            </a:pPr>
            <a:r>
              <a:rPr lang="ru-RU" sz="1800" b="1" strike="noStrike" spc="-1">
                <a:solidFill>
                  <a:srgbClr val="CC6600"/>
                </a:solidFill>
                <a:latin typeface="Calibri"/>
              </a:rPr>
              <a:t>председатели, заместители председателей и члены комиссий по проверке знаний требований охраны труда обучающих организаций;</a:t>
            </a:r>
            <a:endParaRPr lang="ru-RU" sz="1800" b="0" strike="noStrike" spc="-1">
              <a:solidFill>
                <a:srgbClr val="000000"/>
              </a:solidFill>
              <a:latin typeface="Arial" charset="0"/>
            </a:endParaRPr>
          </a:p>
          <a:p>
            <a:pPr algn="ctr">
              <a:lnSpc>
                <a:spcPct val="80000"/>
              </a:lnSpc>
              <a:defRPr/>
            </a:pPr>
            <a:endParaRPr lang="ru-RU" sz="1800" b="0" strike="noStrike" spc="-1">
              <a:solidFill>
                <a:srgbClr val="000000"/>
              </a:solidFill>
              <a:latin typeface="Arial" charset="0"/>
            </a:endParaRPr>
          </a:p>
          <a:p>
            <a:pPr algn="ctr">
              <a:lnSpc>
                <a:spcPct val="80000"/>
              </a:lnSpc>
              <a:defRPr/>
            </a:pPr>
            <a:r>
              <a:rPr lang="ru-RU" sz="1800" b="1" strike="noStrike" spc="-1">
                <a:solidFill>
                  <a:srgbClr val="008000"/>
                </a:solidFill>
                <a:latin typeface="Calibri"/>
              </a:rPr>
              <a:t>председатель и члены комиссий по спецоценке условий труда организаций (работодателей-индивидуальных предпринимателей. </a:t>
            </a:r>
            <a:endParaRPr lang="ru-RU" sz="1800" b="0" strike="noStrike" spc="-1">
              <a:solidFill>
                <a:srgbClr val="000000"/>
              </a:solidFill>
              <a:latin typeface="Arial" charset="0"/>
            </a:endParaRPr>
          </a:p>
        </p:txBody>
      </p:sp>
      <p:sp>
        <p:nvSpPr>
          <p:cNvPr id="8" name="CustomShape 5"/>
          <p:cNvSpPr/>
          <p:nvPr/>
        </p:nvSpPr>
        <p:spPr bwMode="auto">
          <a:xfrm>
            <a:off x="2123640" y="3141000"/>
            <a:ext cx="6768360" cy="3456000"/>
          </a:xfrm>
          <a:prstGeom prst="rect">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600" b="1" strike="noStrike" spc="-1">
                <a:solidFill>
                  <a:srgbClr val="376092"/>
                </a:solidFill>
                <a:latin typeface="Calibri"/>
              </a:rPr>
              <a:t>Повторная проверка знаний </a:t>
            </a:r>
            <a:r>
              <a:rPr lang="ru-RU" sz="1600" b="1" strike="noStrike" spc="-1">
                <a:solidFill>
                  <a:srgbClr val="660066"/>
                </a:solidFill>
                <a:latin typeface="Calibri"/>
              </a:rPr>
              <a:t>для категорий работников:</a:t>
            </a:r>
            <a:endParaRPr lang="ru-RU" sz="1600" b="0" strike="noStrike" spc="-1">
              <a:solidFill>
                <a:srgbClr val="000000"/>
              </a:solidFill>
              <a:latin typeface="Arial" charset="0"/>
            </a:endParaRPr>
          </a:p>
          <a:p>
            <a:pPr algn="ctr">
              <a:lnSpc>
                <a:spcPct val="80000"/>
              </a:lnSpc>
              <a:defRPr/>
            </a:pPr>
            <a:endParaRPr lang="ru-RU" sz="1600" b="0" strike="noStrike" spc="-1">
              <a:solidFill>
                <a:srgbClr val="000000"/>
              </a:solidFill>
              <a:latin typeface="Arial" charset="0"/>
            </a:endParaRPr>
          </a:p>
          <a:p>
            <a:pPr algn="ctr">
              <a:lnSpc>
                <a:spcPct val="80000"/>
              </a:lnSpc>
              <a:defRPr/>
            </a:pPr>
            <a:r>
              <a:rPr lang="ru-RU" sz="1600" b="1" strike="noStrike" spc="-1">
                <a:solidFill>
                  <a:srgbClr val="CC6600"/>
                </a:solidFill>
                <a:latin typeface="Calibri"/>
              </a:rPr>
              <a:t> - главные специалисты технического и производственного профиля</a:t>
            </a:r>
            <a:endParaRPr lang="ru-RU" sz="1600" b="0" strike="noStrike" spc="-1">
              <a:solidFill>
                <a:srgbClr val="000000"/>
              </a:solidFill>
              <a:latin typeface="Arial" charset="0"/>
            </a:endParaRPr>
          </a:p>
          <a:p>
            <a:pPr algn="ctr">
              <a:lnSpc>
                <a:spcPct val="80000"/>
              </a:lnSpc>
              <a:defRPr/>
            </a:pPr>
            <a:r>
              <a:rPr lang="ru-RU" sz="1600" b="1" strike="noStrike" spc="-1">
                <a:solidFill>
                  <a:srgbClr val="CC6600"/>
                </a:solidFill>
                <a:latin typeface="Calibri"/>
              </a:rPr>
              <a:t>   (главный инженер, главный энергетик, главный механик, главный технолог и т.д.) и их заместители;</a:t>
            </a:r>
            <a:endParaRPr lang="ru-RU" sz="1600" b="0" strike="noStrike" spc="-1">
              <a:solidFill>
                <a:srgbClr val="000000"/>
              </a:solidFill>
              <a:latin typeface="Arial" charset="0"/>
            </a:endParaRPr>
          </a:p>
          <a:p>
            <a:pPr algn="ctr">
              <a:lnSpc>
                <a:spcPct val="80000"/>
              </a:lnSpc>
              <a:defRPr/>
            </a:pPr>
            <a:r>
              <a:rPr lang="ru-RU" sz="1600" b="1" strike="noStrike" spc="-1">
                <a:solidFill>
                  <a:srgbClr val="660066"/>
                </a:solidFill>
                <a:latin typeface="Calibri"/>
              </a:rPr>
              <a:t>  </a:t>
            </a:r>
            <a:r>
              <a:rPr lang="ru-RU" sz="1600" b="1" strike="noStrike" spc="-1">
                <a:solidFill>
                  <a:srgbClr val="000099"/>
                </a:solidFill>
                <a:latin typeface="Calibri"/>
              </a:rPr>
              <a:t> -  руководители и специалисты, осуществляющие организацию и руководство выполнением работ на рабочих местах и производственных подразделениях а также контроль и технический надзор за выполнением работ на рабочих местах;</a:t>
            </a:r>
            <a:r>
              <a:rPr lang="ru-RU" sz="1600" b="1" strike="noStrike" spc="-1">
                <a:solidFill>
                  <a:srgbClr val="CC0099"/>
                </a:solidFill>
                <a:latin typeface="Calibri"/>
              </a:rPr>
              <a:t> </a:t>
            </a:r>
            <a:endParaRPr lang="ru-RU" sz="1600" b="0" strike="noStrike" spc="-1">
              <a:solidFill>
                <a:srgbClr val="000000"/>
              </a:solidFill>
              <a:latin typeface="Arial" charset="0"/>
            </a:endParaRPr>
          </a:p>
          <a:p>
            <a:pPr algn="ctr">
              <a:lnSpc>
                <a:spcPct val="80000"/>
              </a:lnSpc>
              <a:defRPr/>
            </a:pPr>
            <a:r>
              <a:rPr lang="ru-RU" sz="1600" b="1" strike="noStrike" spc="-1">
                <a:solidFill>
                  <a:srgbClr val="CC0099"/>
                </a:solidFill>
                <a:latin typeface="Calibri"/>
              </a:rPr>
              <a:t>члены комитетов (комиссий) по охране труда, уполномоченные (доверенные) лица по охране труда профессиональных союзов и иных уполномоченных работниками представительных органов </a:t>
            </a:r>
            <a:endParaRPr lang="ru-RU" sz="1600" b="0" strike="noStrike" spc="-1">
              <a:solidFill>
                <a:srgbClr val="000000"/>
              </a:solidFill>
              <a:latin typeface="Arial" charset="0"/>
            </a:endParaRPr>
          </a:p>
          <a:p>
            <a:pPr algn="ctr">
              <a:lnSpc>
                <a:spcPct val="80000"/>
              </a:lnSpc>
              <a:defRPr/>
            </a:pPr>
            <a:endParaRPr lang="ru-RU" sz="1600" b="0" strike="noStrike" spc="-1">
              <a:solidFill>
                <a:srgbClr val="000000"/>
              </a:solidFill>
              <a:latin typeface="Arial" charset="0"/>
            </a:endParaRPr>
          </a:p>
          <a:p>
            <a:pPr algn="ctr">
              <a:lnSpc>
                <a:spcPct val="80000"/>
              </a:lnSpc>
              <a:defRPr/>
            </a:pPr>
            <a:r>
              <a:rPr lang="ru-RU" sz="1600" b="1" i="1" strike="noStrike" spc="-1">
                <a:solidFill>
                  <a:srgbClr val="4A452A"/>
                </a:solidFill>
                <a:latin typeface="Calibri"/>
              </a:rPr>
              <a:t>может проводиться самим работодателем</a:t>
            </a:r>
            <a:endParaRPr lang="ru-RU" sz="1600" b="0" strike="noStrike" spc="-1">
              <a:solidFill>
                <a:srgbClr val="000000"/>
              </a:solidFill>
              <a:latin typeface="Arial" charset="0"/>
            </a:endParaRPr>
          </a:p>
        </p:txBody>
      </p:sp>
      <p:pic>
        <p:nvPicPr>
          <p:cNvPr id="9" name="Picture 14"/>
          <p:cNvPicPr/>
          <p:nvPr/>
        </p:nvPicPr>
        <p:blipFill>
          <a:blip r:embed="rId2"/>
          <a:stretch>
            <a:fillRect/>
          </a:stretch>
        </p:blipFill>
        <p:spPr bwMode="auto">
          <a:xfrm>
            <a:off x="179640" y="3069000"/>
            <a:ext cx="1655280" cy="1471320"/>
          </a:xfrm>
          <a:prstGeom prst="rect">
            <a:avLst/>
          </a:prstGeom>
          <a:ln>
            <a:noFill/>
          </a:ln>
        </p:spPr>
      </p:pic>
      <p:pic>
        <p:nvPicPr>
          <p:cNvPr id="10" name="Picture 16"/>
          <p:cNvPicPr/>
          <p:nvPr/>
        </p:nvPicPr>
        <p:blipFill>
          <a:blip r:embed="rId3"/>
          <a:stretch>
            <a:fillRect/>
          </a:stretch>
        </p:blipFill>
        <p:spPr bwMode="auto">
          <a:xfrm>
            <a:off x="311760" y="4869000"/>
            <a:ext cx="1296720" cy="1212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1257300" y="118110"/>
            <a:ext cx="7760335" cy="4319905"/>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just">
              <a:lnSpc>
                <a:spcPct val="100000"/>
              </a:lnSpc>
              <a:defRPr/>
            </a:pPr>
            <a:r>
              <a:rPr lang="ru-RU" sz="1800" b="1" i="1" strike="noStrike" spc="-1">
                <a:solidFill>
                  <a:srgbClr val="632523"/>
                </a:solidFill>
                <a:latin typeface="Times New Roman"/>
              </a:rPr>
              <a:t>Руководители и специалисты организации могут проходить обучение по охране труда и проверку знаний требований охраны труда в самой организации, имеющей комиссию по проверке знаний требований охраны труда</a:t>
            </a:r>
            <a:endParaRPr lang="ru-RU" sz="1800" b="0" strike="noStrike" spc="-1">
              <a:solidFill>
                <a:srgbClr val="000000"/>
              </a:solidFill>
              <a:latin typeface="Arial" charset="0"/>
            </a:endParaRPr>
          </a:p>
          <a:p>
            <a:pPr algn="just">
              <a:lnSpc>
                <a:spcPct val="100000"/>
              </a:lnSpc>
              <a:defRPr/>
            </a:pPr>
            <a:r>
              <a:rPr lang="ru-RU" sz="1800" b="1" strike="noStrike" spc="-1">
                <a:solidFill>
                  <a:srgbClr val="215968"/>
                </a:solidFill>
                <a:latin typeface="Times New Roman"/>
              </a:rPr>
              <a:t>Обучение по охране труда руководителей и специалистов в организации проводится по программам обучения по охране труда, разрабатываемым на основе примерных учебных планов и программ обучения по охране труда, утверждаемым работодателем.</a:t>
            </a:r>
            <a:endParaRPr lang="ru-RU" sz="1800" b="0" strike="noStrike" spc="-1">
              <a:solidFill>
                <a:srgbClr val="000000"/>
              </a:solidFill>
              <a:latin typeface="Arial" charset="0"/>
            </a:endParaRPr>
          </a:p>
          <a:p>
            <a:pPr algn="just">
              <a:lnSpc>
                <a:spcPct val="100000"/>
              </a:lnSpc>
              <a:defRPr/>
            </a:pPr>
            <a:r>
              <a:rPr lang="ru-RU" sz="1800" b="0" i="1" strike="noStrike" spc="-1">
                <a:solidFill>
                  <a:srgbClr val="000000"/>
                </a:solidFill>
                <a:latin typeface="Times New Roman"/>
              </a:rPr>
              <a:t> В процессе обучения по охране труда руководителей и специалистов проводятся лекции, семинары, собеседования, индивидуальные или групповые консультации, деловые игры и т.д., могут использоваться элементы самостоятельного изучения программы по охране труда, модульные и компьютерные программы, а также дистанционное обучение.</a:t>
            </a: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p:txBody>
      </p:sp>
      <p:sp>
        <p:nvSpPr>
          <p:cNvPr id="7" name="CustomShape 4"/>
          <p:cNvSpPr/>
          <p:nvPr/>
        </p:nvSpPr>
        <p:spPr bwMode="auto">
          <a:xfrm>
            <a:off x="1691640" y="4869000"/>
            <a:ext cx="6912360" cy="187200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17375E"/>
                </a:solidFill>
                <a:latin typeface="Times New Roman"/>
              </a:rPr>
              <a:t>Обучение по охране труда руководителей и специалистов проводится по соответствующим программам по охране труда непосредственно самой организацией или образовательными учреждениями профессионального образования, учебными центрами и другими учреждениями и организациями, осуществляющими образовательную деятельность (далее - обучающие организации</a:t>
            </a:r>
            <a:endParaRPr lang="ru-RU" sz="1800" b="0" strike="noStrike" spc="-1">
              <a:solidFill>
                <a:srgbClr val="000000"/>
              </a:solidFill>
              <a:latin typeface="Arial" charset="0"/>
            </a:endParaRPr>
          </a:p>
        </p:txBody>
      </p:sp>
      <p:sp>
        <p:nvSpPr>
          <p:cNvPr id="8" name="CustomShape 5"/>
          <p:cNvSpPr/>
          <p:nvPr/>
        </p:nvSpPr>
        <p:spPr bwMode="auto">
          <a:xfrm>
            <a:off x="4644000" y="4437000"/>
            <a:ext cx="467640" cy="431640"/>
          </a:xfrm>
          <a:prstGeom prst="downArrow">
            <a:avLst>
              <a:gd name="adj1" fmla="val 50000"/>
              <a:gd name="adj2" fmla="val 50000"/>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sp>
      <p:pic>
        <p:nvPicPr>
          <p:cNvPr id="9" name="Picture 14"/>
          <p:cNvPicPr/>
          <p:nvPr/>
        </p:nvPicPr>
        <p:blipFill>
          <a:blip r:embed="rId2"/>
          <a:stretch>
            <a:fillRect/>
          </a:stretch>
        </p:blipFill>
        <p:spPr bwMode="auto">
          <a:xfrm>
            <a:off x="46080" y="332640"/>
            <a:ext cx="1213200" cy="1221120"/>
          </a:xfrm>
          <a:prstGeom prst="rect">
            <a:avLst/>
          </a:prstGeom>
          <a:ln>
            <a:noFill/>
          </a:ln>
        </p:spPr>
      </p:pic>
      <p:pic>
        <p:nvPicPr>
          <p:cNvPr id="10" name="Picture 17"/>
          <p:cNvPicPr/>
          <p:nvPr/>
        </p:nvPicPr>
        <p:blipFill>
          <a:blip r:embed="rId3"/>
          <a:stretch>
            <a:fillRect/>
          </a:stretch>
        </p:blipFill>
        <p:spPr bwMode="auto">
          <a:xfrm>
            <a:off x="279360" y="4892400"/>
            <a:ext cx="1234800" cy="1622160"/>
          </a:xfrm>
          <a:prstGeom prst="rect">
            <a:avLst/>
          </a:prstGeom>
          <a:ln>
            <a:noFill/>
          </a:ln>
        </p:spPr>
      </p:pic>
      <p:pic>
        <p:nvPicPr>
          <p:cNvPr id="11" name="Picture 19"/>
          <p:cNvPicPr/>
          <p:nvPr/>
        </p:nvPicPr>
        <p:blipFill>
          <a:blip r:embed="rId4"/>
          <a:stretch>
            <a:fillRect/>
          </a:stretch>
        </p:blipFill>
        <p:spPr bwMode="auto">
          <a:xfrm>
            <a:off x="72000" y="2995920"/>
            <a:ext cx="1187280" cy="1018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11"/>
          <p:cNvPicPr/>
          <p:nvPr/>
        </p:nvPicPr>
        <p:blipFill>
          <a:blip r:embed="rId2"/>
          <a:stretch>
            <a:fillRect/>
          </a:stretch>
        </p:blipFill>
        <p:spPr bwMode="auto">
          <a:xfrm>
            <a:off x="7740220" y="1484785"/>
            <a:ext cx="1360080" cy="1944000"/>
          </a:xfrm>
          <a:prstGeom prst="rect">
            <a:avLst/>
          </a:prstGeom>
          <a:ln>
            <a:noFill/>
          </a:ln>
        </p:spPr>
      </p:pic>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467640" y="116640"/>
            <a:ext cx="8280720" cy="1367640"/>
          </a:xfrm>
          <a:prstGeom prst="roundRect">
            <a:avLst>
              <a:gd name="adj" fmla="val 16667"/>
            </a:avLst>
          </a:prstGeom>
          <a:solidFill>
            <a:schemeClr val="tx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2000" b="1" strike="noStrike" spc="-1">
                <a:solidFill>
                  <a:srgbClr val="953735"/>
                </a:solidFill>
                <a:latin typeface="Calibri"/>
              </a:rPr>
              <a:t>Председатели, заместители председателей и члены комиссий по проверке знаний требований охраны труда обучающих организаций проходят обучение и проверку знаний</a:t>
            </a:r>
            <a:endParaRPr lang="ru-RU" sz="2000" b="0" strike="noStrike" spc="-1">
              <a:solidFill>
                <a:srgbClr val="000000"/>
              </a:solidFill>
              <a:latin typeface="Arial" charset="0"/>
            </a:endParaRPr>
          </a:p>
          <a:p>
            <a:pPr algn="ctr">
              <a:lnSpc>
                <a:spcPct val="80000"/>
              </a:lnSpc>
              <a:defRPr/>
            </a:pPr>
            <a:r>
              <a:rPr lang="ru-RU" sz="2000" b="1" strike="noStrike" spc="-1">
                <a:solidFill>
                  <a:srgbClr val="953735"/>
                </a:solidFill>
                <a:latin typeface="Calibri"/>
              </a:rPr>
              <a:t> </a:t>
            </a:r>
            <a:r>
              <a:rPr lang="ru-RU" sz="2000" b="1" i="1" strike="noStrike" spc="-1">
                <a:solidFill>
                  <a:srgbClr val="953735"/>
                </a:solidFill>
                <a:latin typeface="Calibri"/>
              </a:rPr>
              <a:t>в обучающих организациях, подведомственные Минтруду РФ </a:t>
            </a:r>
            <a:endParaRPr lang="ru-RU" sz="2000" b="0" strike="noStrike" spc="-1">
              <a:solidFill>
                <a:srgbClr val="000000"/>
              </a:solidFill>
              <a:latin typeface="Arial" charset="0"/>
            </a:endParaRPr>
          </a:p>
        </p:txBody>
      </p:sp>
      <p:sp>
        <p:nvSpPr>
          <p:cNvPr id="7" name="CustomShape 3"/>
          <p:cNvSpPr/>
          <p:nvPr/>
        </p:nvSpPr>
        <p:spPr bwMode="auto">
          <a:xfrm>
            <a:off x="179640" y="1628640"/>
            <a:ext cx="7488360" cy="374400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600" b="1" i="1" strike="noStrike" spc="-1">
                <a:solidFill>
                  <a:srgbClr val="953735"/>
                </a:solidFill>
                <a:latin typeface="Calibri"/>
              </a:rPr>
              <a:t>Обязательному включению в учебные программы и учебно-тематические планы (в объеме не менее 30% от общего количества учебных часов по учебным программам) для всех категорий обучаемых подлежат следующие вопросы:</a:t>
            </a:r>
            <a:endParaRPr lang="ru-RU" sz="1600" b="0" strike="noStrike" spc="-1">
              <a:solidFill>
                <a:srgbClr val="000000"/>
              </a:solidFill>
              <a:latin typeface="Arial" charset="0"/>
            </a:endParaRPr>
          </a:p>
          <a:p>
            <a:pPr algn="ctr">
              <a:lnSpc>
                <a:spcPct val="80000"/>
              </a:lnSpc>
              <a:defRPr/>
            </a:pPr>
            <a:endParaRPr lang="ru-RU" sz="1600" b="0" strike="noStrike" spc="-1">
              <a:solidFill>
                <a:srgbClr val="000000"/>
              </a:solidFill>
              <a:latin typeface="Arial" charset="0"/>
            </a:endParaRPr>
          </a:p>
          <a:p>
            <a:pPr algn="ctr">
              <a:lnSpc>
                <a:spcPct val="80000"/>
              </a:lnSpc>
              <a:defRPr/>
            </a:pPr>
            <a:r>
              <a:rPr lang="ru-RU" sz="1600" b="1" strike="noStrike" spc="-1">
                <a:solidFill>
                  <a:srgbClr val="008000"/>
                </a:solidFill>
                <a:latin typeface="Calibri"/>
              </a:rPr>
              <a:t>обязанности работодателя по выполнению государственных нормативных требований охраны труда и обеспечению безопасных условий труда работников;</a:t>
            </a:r>
            <a:endParaRPr lang="ru-RU" sz="1600" b="0" strike="noStrike" spc="-1">
              <a:solidFill>
                <a:srgbClr val="000000"/>
              </a:solidFill>
              <a:latin typeface="Arial" charset="0"/>
            </a:endParaRPr>
          </a:p>
          <a:p>
            <a:pPr algn="ctr">
              <a:lnSpc>
                <a:spcPct val="80000"/>
              </a:lnSpc>
              <a:defRPr/>
            </a:pPr>
            <a:r>
              <a:rPr lang="ru-RU" sz="1600" b="1" strike="noStrike" spc="-1">
                <a:solidFill>
                  <a:srgbClr val="996633"/>
                </a:solidFill>
                <a:latin typeface="Calibri"/>
              </a:rPr>
              <a:t>обязанности работника в области охраны труда;</a:t>
            </a:r>
            <a:endParaRPr lang="ru-RU" sz="1600" b="0" strike="noStrike" spc="-1">
              <a:solidFill>
                <a:srgbClr val="000000"/>
              </a:solidFill>
              <a:latin typeface="Arial" charset="0"/>
            </a:endParaRPr>
          </a:p>
          <a:p>
            <a:pPr algn="ctr">
              <a:lnSpc>
                <a:spcPct val="80000"/>
              </a:lnSpc>
              <a:defRPr/>
            </a:pPr>
            <a:r>
              <a:rPr lang="ru-RU" sz="1600" b="1" strike="noStrike" spc="-1">
                <a:solidFill>
                  <a:srgbClr val="800080"/>
                </a:solidFill>
                <a:latin typeface="Calibri"/>
              </a:rPr>
              <a:t>нормативно-правовая база в области охраны труда;</a:t>
            </a:r>
            <a:endParaRPr lang="ru-RU" sz="1600" b="0" strike="noStrike" spc="-1">
              <a:solidFill>
                <a:srgbClr val="000000"/>
              </a:solidFill>
              <a:latin typeface="Arial" charset="0"/>
            </a:endParaRPr>
          </a:p>
          <a:p>
            <a:pPr algn="ctr">
              <a:lnSpc>
                <a:spcPct val="80000"/>
              </a:lnSpc>
              <a:defRPr/>
            </a:pPr>
            <a:r>
              <a:rPr lang="ru-RU" sz="1600" b="1" strike="noStrike" spc="-1">
                <a:solidFill>
                  <a:srgbClr val="080808"/>
                </a:solidFill>
                <a:latin typeface="Calibri"/>
              </a:rPr>
              <a:t>основы оценки и управления профессиональными рисками (с учетом категории обучаемых);</a:t>
            </a:r>
            <a:endParaRPr lang="ru-RU" sz="1600" b="0" strike="noStrike" spc="-1">
              <a:solidFill>
                <a:srgbClr val="000000"/>
              </a:solidFill>
              <a:latin typeface="Arial" charset="0"/>
            </a:endParaRPr>
          </a:p>
          <a:p>
            <a:pPr algn="ctr">
              <a:lnSpc>
                <a:spcPct val="80000"/>
              </a:lnSpc>
              <a:defRPr/>
            </a:pPr>
            <a:r>
              <a:rPr lang="ru-RU" sz="1600" b="1" strike="noStrike" spc="-1">
                <a:solidFill>
                  <a:srgbClr val="333399"/>
                </a:solidFill>
                <a:latin typeface="Calibri"/>
              </a:rPr>
              <a:t>ответственность за нарушение трудового законодательства и иных нормативных правовых актов, содержащих нормы трудового права.</a:t>
            </a:r>
            <a:endParaRPr lang="ru-RU" sz="1600" b="0" strike="noStrike" spc="-1">
              <a:solidFill>
                <a:srgbClr val="000000"/>
              </a:solidFill>
              <a:latin typeface="Arial" charset="0"/>
            </a:endParaRPr>
          </a:p>
          <a:p>
            <a:pPr algn="ctr">
              <a:lnSpc>
                <a:spcPct val="80000"/>
              </a:lnSpc>
              <a:defRPr/>
            </a:pPr>
            <a:r>
              <a:rPr lang="ru-RU" sz="1600" b="1" strike="noStrike" spc="-1">
                <a:solidFill>
                  <a:srgbClr val="CC3300"/>
                </a:solidFill>
                <a:latin typeface="Calibri"/>
              </a:rPr>
              <a:t>организация и проведение расследования несчастных случаев на производстве и профессиональных заболеваний.</a:t>
            </a:r>
            <a:endParaRPr lang="ru-RU" sz="1600" b="0" strike="noStrike" spc="-1">
              <a:solidFill>
                <a:srgbClr val="000000"/>
              </a:solidFill>
              <a:latin typeface="Arial" charset="0"/>
            </a:endParaRPr>
          </a:p>
        </p:txBody>
      </p:sp>
      <p:pic>
        <p:nvPicPr>
          <p:cNvPr id="8" name="Picture 2"/>
          <p:cNvPicPr/>
          <p:nvPr/>
        </p:nvPicPr>
        <p:blipFill>
          <a:blip r:embed="rId3"/>
          <a:stretch>
            <a:fillRect/>
          </a:stretch>
        </p:blipFill>
        <p:spPr bwMode="auto">
          <a:xfrm>
            <a:off x="7912080" y="3645000"/>
            <a:ext cx="1103040" cy="1804320"/>
          </a:xfrm>
          <a:prstGeom prst="rect">
            <a:avLst/>
          </a:prstGeom>
          <a:ln>
            <a:noFill/>
          </a:ln>
        </p:spPr>
      </p:pic>
      <p:sp>
        <p:nvSpPr>
          <p:cNvPr id="9" name="CustomShape 4"/>
          <p:cNvSpPr/>
          <p:nvPr/>
        </p:nvSpPr>
        <p:spPr bwMode="auto">
          <a:xfrm>
            <a:off x="179640" y="5445360"/>
            <a:ext cx="8784720" cy="137556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000000"/>
                </a:solidFill>
                <a:latin typeface="Times New Roman"/>
              </a:rPr>
              <a:t>В процессе обучения по охране труда руководителей и специалистов проводятся лекции, семинары, собеседования, индивидуальные или групповые консультации, деловые игры и т.д., могут использоваться элементы самостоятельного изучения программы по охране труда, модульные и компьютерные программы, а также дистанционное обучение.</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251640" y="188640"/>
            <a:ext cx="8640720" cy="908280"/>
          </a:xfrm>
          <a:prstGeom prst="ellipse">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17375E"/>
                </a:solidFill>
                <a:latin typeface="Calibri"/>
              </a:rPr>
              <a:t>Порядок проверки знаний требований охраны труда работодателем</a:t>
            </a:r>
            <a:endParaRPr lang="ru-RU" sz="2000" b="0" strike="noStrike" spc="-1">
              <a:solidFill>
                <a:srgbClr val="000000"/>
              </a:solidFill>
              <a:latin typeface="Arial" charset="0"/>
            </a:endParaRPr>
          </a:p>
        </p:txBody>
      </p:sp>
      <p:sp>
        <p:nvSpPr>
          <p:cNvPr id="7" name="CustomShape 4"/>
          <p:cNvSpPr/>
          <p:nvPr/>
        </p:nvSpPr>
        <p:spPr bwMode="auto">
          <a:xfrm>
            <a:off x="1430020" y="1557655"/>
            <a:ext cx="7639050" cy="516890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609600" indent="-608965">
              <a:lnSpc>
                <a:spcPct val="80000"/>
              </a:lnSpc>
              <a:defRPr/>
            </a:pPr>
            <a:r>
              <a:rPr lang="ru-RU" sz="1800" b="1" strike="noStrike" spc="-1">
                <a:solidFill>
                  <a:srgbClr val="4A452A"/>
                </a:solidFill>
                <a:latin typeface="Calibri"/>
              </a:rPr>
              <a:t>Для проведения проверки знаний требований охраны труда работодателем создается комиссия  в составе не менее трех человек, прошедших специальное обучение и проверку знаний в обучающей организации,</a:t>
            </a:r>
            <a:endParaRPr lang="ru-RU" sz="1800" b="0" strike="noStrike" spc="-1">
              <a:solidFill>
                <a:srgbClr val="000000"/>
              </a:solidFill>
              <a:latin typeface="Arial" charset="0"/>
            </a:endParaRPr>
          </a:p>
          <a:p>
            <a:pPr>
              <a:lnSpc>
                <a:spcPct val="80000"/>
              </a:lnSpc>
              <a:defRPr/>
            </a:pPr>
            <a:endParaRPr lang="ru-RU" sz="1800" b="0" strike="noStrike" spc="-1">
              <a:solidFill>
                <a:srgbClr val="000000"/>
              </a:solidFill>
              <a:latin typeface="Arial" charset="0"/>
            </a:endParaRPr>
          </a:p>
          <a:p>
            <a:pPr marL="609600" indent="-608965">
              <a:lnSpc>
                <a:spcPct val="80000"/>
              </a:lnSpc>
              <a:defRPr/>
            </a:pPr>
            <a:r>
              <a:rPr lang="ru-RU" sz="1800" b="1" strike="noStrike" spc="-1">
                <a:solidFill>
                  <a:srgbClr val="632523"/>
                </a:solidFill>
                <a:latin typeface="Calibri"/>
              </a:rPr>
              <a:t>В состав комиссии по проверке знаний включаются руководители организаций (работодатели - индивидуальные предприниматели, их представители), </a:t>
            </a:r>
            <a:endParaRPr lang="ru-RU" sz="1800" b="0" strike="noStrike" spc="-1">
              <a:solidFill>
                <a:srgbClr val="000000"/>
              </a:solidFill>
              <a:latin typeface="Arial" charset="0"/>
            </a:endParaRPr>
          </a:p>
          <a:p>
            <a:pPr marL="609600" indent="-608965">
              <a:lnSpc>
                <a:spcPct val="80000"/>
              </a:lnSpc>
              <a:defRPr/>
            </a:pPr>
            <a:r>
              <a:rPr lang="ru-RU" sz="1800" b="1" strike="noStrike" spc="-1">
                <a:solidFill>
                  <a:srgbClr val="632523"/>
                </a:solidFill>
                <a:latin typeface="Calibri"/>
              </a:rPr>
              <a:t>        </a:t>
            </a:r>
            <a:r>
              <a:rPr lang="ru-RU" sz="1800" b="1" strike="noStrike" spc="-1">
                <a:solidFill>
                  <a:srgbClr val="254061"/>
                </a:solidFill>
                <a:latin typeface="Calibri"/>
              </a:rPr>
              <a:t>руководители (специалисты) служб охраны труда или работники, на которых приказом работодателя возложены функции специалиста по охране труда,</a:t>
            </a:r>
            <a:endParaRPr lang="ru-RU" sz="1800" b="0" strike="noStrike" spc="-1">
              <a:solidFill>
                <a:srgbClr val="000000"/>
              </a:solidFill>
              <a:latin typeface="Arial" charset="0"/>
            </a:endParaRPr>
          </a:p>
          <a:p>
            <a:pPr marL="609600" indent="-608965">
              <a:lnSpc>
                <a:spcPct val="80000"/>
              </a:lnSpc>
              <a:defRPr/>
            </a:pPr>
            <a:r>
              <a:rPr lang="ru-RU" sz="1800" b="1" strike="noStrike" spc="-1">
                <a:solidFill>
                  <a:srgbClr val="632523"/>
                </a:solidFill>
                <a:latin typeface="Calibri"/>
              </a:rPr>
              <a:t>        главные специалисты,</a:t>
            </a:r>
            <a:endParaRPr lang="ru-RU" sz="1800" b="0" strike="noStrike" spc="-1">
              <a:solidFill>
                <a:srgbClr val="000000"/>
              </a:solidFill>
              <a:latin typeface="Arial" charset="0"/>
            </a:endParaRPr>
          </a:p>
          <a:p>
            <a:pPr marL="609600" indent="-608965">
              <a:lnSpc>
                <a:spcPct val="80000"/>
              </a:lnSpc>
              <a:defRPr/>
            </a:pPr>
            <a:r>
              <a:rPr lang="ru-RU" sz="1800" b="1" strike="noStrike" spc="-1">
                <a:solidFill>
                  <a:srgbClr val="4F6228"/>
                </a:solidFill>
                <a:latin typeface="Calibri"/>
              </a:rPr>
              <a:t>        руководители структурных подразделений</a:t>
            </a:r>
            <a:r>
              <a:rPr lang="ru-RU" sz="1800" b="1" strike="noStrike" spc="-1">
                <a:solidFill>
                  <a:srgbClr val="632523"/>
                </a:solidFill>
                <a:latin typeface="Calibri"/>
              </a:rPr>
              <a:t>, </a:t>
            </a:r>
            <a:endParaRPr lang="ru-RU" sz="1800" b="0" strike="noStrike" spc="-1">
              <a:solidFill>
                <a:srgbClr val="000000"/>
              </a:solidFill>
              <a:latin typeface="Arial" charset="0"/>
            </a:endParaRPr>
          </a:p>
          <a:p>
            <a:pPr marL="609600" indent="-608965">
              <a:lnSpc>
                <a:spcPct val="80000"/>
              </a:lnSpc>
              <a:defRPr/>
            </a:pPr>
            <a:r>
              <a:rPr lang="ru-RU" sz="1800" b="1" strike="noStrike" spc="-1">
                <a:solidFill>
                  <a:srgbClr val="632523"/>
                </a:solidFill>
                <a:latin typeface="Calibri"/>
              </a:rPr>
              <a:t>       представители выборного профсоюзного органа, иные избранные работниками представители, уполномоченные (доверенные) лица по охране труда профессиональных союзов (при наличии),</a:t>
            </a:r>
            <a:endParaRPr lang="ru-RU" sz="1800" b="0" strike="noStrike" spc="-1">
              <a:solidFill>
                <a:srgbClr val="000000"/>
              </a:solidFill>
              <a:latin typeface="Arial" charset="0"/>
            </a:endParaRPr>
          </a:p>
          <a:p>
            <a:pPr marL="609600" indent="-608965">
              <a:lnSpc>
                <a:spcPct val="80000"/>
              </a:lnSpc>
              <a:defRPr/>
            </a:pPr>
            <a:r>
              <a:rPr lang="ru-RU" sz="1800" b="1" strike="noStrike" spc="-1">
                <a:solidFill>
                  <a:srgbClr val="215968"/>
                </a:solidFill>
                <a:latin typeface="Calibri"/>
              </a:rPr>
              <a:t>      а также представители организации, привлекаемой работодателем по гражданско-правовому договору для осуществления функций службы охраны труда.</a:t>
            </a:r>
            <a:endParaRPr lang="ru-RU" sz="1800" b="0" strike="noStrike" spc="-1">
              <a:solidFill>
                <a:srgbClr val="000000"/>
              </a:solidFill>
              <a:latin typeface="Arial" charset="0"/>
            </a:endParaRPr>
          </a:p>
        </p:txBody>
      </p:sp>
      <p:pic>
        <p:nvPicPr>
          <p:cNvPr id="8" name="Picture 3"/>
          <p:cNvPicPr/>
          <p:nvPr/>
        </p:nvPicPr>
        <p:blipFill>
          <a:blip r:embed="rId2"/>
          <a:stretch>
            <a:fillRect/>
          </a:stretch>
        </p:blipFill>
        <p:spPr bwMode="auto">
          <a:xfrm>
            <a:off x="171719" y="1106280"/>
            <a:ext cx="1007640" cy="938520"/>
          </a:xfrm>
          <a:prstGeom prst="rect">
            <a:avLst/>
          </a:prstGeom>
          <a:ln>
            <a:noFill/>
          </a:ln>
        </p:spPr>
      </p:pic>
      <p:pic>
        <p:nvPicPr>
          <p:cNvPr id="9" name="Picture 2"/>
          <p:cNvPicPr/>
          <p:nvPr/>
        </p:nvPicPr>
        <p:blipFill>
          <a:blip r:embed="rId3"/>
          <a:stretch>
            <a:fillRect/>
          </a:stretch>
        </p:blipFill>
        <p:spPr bwMode="auto">
          <a:xfrm>
            <a:off x="168840" y="5593320"/>
            <a:ext cx="1186560" cy="795600"/>
          </a:xfrm>
          <a:prstGeom prst="rect">
            <a:avLst/>
          </a:prstGeom>
          <a:ln>
            <a:noFill/>
          </a:ln>
        </p:spPr>
      </p:pic>
      <p:pic>
        <p:nvPicPr>
          <p:cNvPr id="10" name="Picture 16"/>
          <p:cNvPicPr/>
          <p:nvPr/>
        </p:nvPicPr>
        <p:blipFill>
          <a:blip r:embed="rId4"/>
          <a:stretch>
            <a:fillRect/>
          </a:stretch>
        </p:blipFill>
        <p:spPr bwMode="auto">
          <a:xfrm>
            <a:off x="168840" y="2997000"/>
            <a:ext cx="1296720" cy="1212480"/>
          </a:xfrm>
          <a:prstGeom prst="rect">
            <a:avLst/>
          </a:prstGeom>
          <a:ln>
            <a:noFill/>
          </a:ln>
        </p:spPr>
      </p:pic>
      <p:sp>
        <p:nvSpPr>
          <p:cNvPr id="11" name="CustomShape 5"/>
          <p:cNvSpPr/>
          <p:nvPr/>
        </p:nvSpPr>
        <p:spPr bwMode="auto">
          <a:xfrm>
            <a:off x="4356000" y="1097280"/>
            <a:ext cx="484200" cy="459000"/>
          </a:xfrm>
          <a:prstGeom prst="downArrow">
            <a:avLst>
              <a:gd name="adj1" fmla="val 50000"/>
              <a:gd name="adj2" fmla="val 50000"/>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396240" y="40640"/>
            <a:ext cx="8424545" cy="1083945"/>
          </a:xfrm>
          <a:prstGeom prst="ellipse">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i="1" strike="noStrike" spc="-1">
                <a:solidFill>
                  <a:srgbClr val="953735"/>
                </a:solidFill>
                <a:latin typeface="Calibri"/>
              </a:rPr>
              <a:t>Соблюдение работодателем порядка проверки знаний требований охраны труда!!</a:t>
            </a:r>
            <a:endParaRPr lang="ru-RU" sz="2000" b="0" strike="noStrike" spc="-1">
              <a:solidFill>
                <a:srgbClr val="000000"/>
              </a:solidFill>
              <a:latin typeface="Arial" charset="0"/>
            </a:endParaRPr>
          </a:p>
        </p:txBody>
      </p:sp>
      <p:sp>
        <p:nvSpPr>
          <p:cNvPr id="7" name="CustomShape 4"/>
          <p:cNvSpPr/>
          <p:nvPr/>
        </p:nvSpPr>
        <p:spPr bwMode="auto">
          <a:xfrm>
            <a:off x="2555640" y="1243080"/>
            <a:ext cx="6408360" cy="540036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609600" indent="-608965" algn="ctr">
              <a:lnSpc>
                <a:spcPct val="80000"/>
              </a:lnSpc>
              <a:defRPr/>
            </a:pPr>
            <a:r>
              <a:rPr lang="ru-RU" sz="2000" b="1" i="1" strike="noStrike" spc="-1">
                <a:solidFill>
                  <a:srgbClr val="17375E"/>
                </a:solidFill>
                <a:latin typeface="Calibri"/>
              </a:rPr>
              <a:t>Состав комиссии по проверке знания и порядок ее работы определяются работодателем (его представителем) и утверждаются приказом (распоряжением) работодателя</a:t>
            </a:r>
            <a:r>
              <a:rPr lang="ru-RU" sz="1800" b="1" strike="noStrike" spc="-1">
                <a:solidFill>
                  <a:srgbClr val="FFFFFF"/>
                </a:solidFill>
                <a:latin typeface="Calibri"/>
              </a:rPr>
              <a:t>.</a:t>
            </a:r>
            <a:endParaRPr lang="ru-RU" sz="1800" b="0" strike="noStrike" spc="-1">
              <a:solidFill>
                <a:srgbClr val="000000"/>
              </a:solidFill>
              <a:latin typeface="Arial" charset="0"/>
            </a:endParaRPr>
          </a:p>
          <a:p>
            <a:pPr marL="609600" indent="-608965" algn="ctr">
              <a:lnSpc>
                <a:spcPct val="80000"/>
              </a:lnSpc>
              <a:defRPr/>
            </a:pPr>
            <a:endParaRPr lang="ru-RU" sz="1800" b="0" strike="noStrike" spc="-1">
              <a:solidFill>
                <a:srgbClr val="000000"/>
              </a:solidFill>
              <a:latin typeface="Arial" charset="0"/>
            </a:endParaRPr>
          </a:p>
          <a:p>
            <a:pPr marL="609600" indent="-608965" algn="ctr">
              <a:lnSpc>
                <a:spcPct val="80000"/>
              </a:lnSpc>
              <a:defRPr/>
            </a:pPr>
            <a:r>
              <a:rPr lang="ru-RU" sz="1800" b="1" strike="noStrike" spc="-1">
                <a:solidFill>
                  <a:srgbClr val="31859C"/>
                </a:solidFill>
                <a:latin typeface="Calibri"/>
              </a:rPr>
              <a:t>Форма проверки знания определяется комиссией по проверке знания. Допускаются такие формы проверки знаний (и их комбинации), как собеседование, устный или письменный экзамен, тестирование (в том числе компьютерное тестирование)</a:t>
            </a:r>
            <a:endParaRPr lang="ru-RU" sz="1800" b="0" strike="noStrike" spc="-1">
              <a:solidFill>
                <a:srgbClr val="000000"/>
              </a:solidFill>
              <a:latin typeface="Arial" charset="0"/>
            </a:endParaRPr>
          </a:p>
          <a:p>
            <a:pPr marL="609600" indent="-608965" algn="ctr">
              <a:lnSpc>
                <a:spcPct val="80000"/>
              </a:lnSpc>
              <a:defRPr/>
            </a:pPr>
            <a:endParaRPr lang="ru-RU" sz="1800" b="0" strike="noStrike" spc="-1">
              <a:solidFill>
                <a:srgbClr val="000000"/>
              </a:solidFill>
              <a:latin typeface="Arial" charset="0"/>
            </a:endParaRPr>
          </a:p>
          <a:p>
            <a:pPr marL="609600" indent="-608965" algn="ctr">
              <a:lnSpc>
                <a:spcPct val="80000"/>
              </a:lnSpc>
              <a:defRPr/>
            </a:pPr>
            <a:r>
              <a:rPr lang="ru-RU" sz="1800" b="1" strike="noStrike" spc="-1">
                <a:solidFill>
                  <a:srgbClr val="339933"/>
                </a:solidFill>
                <a:latin typeface="Calibri"/>
              </a:rPr>
              <a:t>Работники должны быть заранее ознакомлены с программой и графиком проверки знаний</a:t>
            </a:r>
            <a:endParaRPr lang="ru-RU" sz="1800" b="0" strike="noStrike" spc="-1">
              <a:solidFill>
                <a:srgbClr val="000000"/>
              </a:solidFill>
              <a:latin typeface="Arial" charset="0"/>
            </a:endParaRPr>
          </a:p>
          <a:p>
            <a:pPr marL="609600" indent="-608965" algn="ctr">
              <a:lnSpc>
                <a:spcPct val="80000"/>
              </a:lnSpc>
              <a:defRPr/>
            </a:pPr>
            <a:endParaRPr lang="ru-RU" sz="1800" b="0" strike="noStrike" spc="-1">
              <a:solidFill>
                <a:srgbClr val="000000"/>
              </a:solidFill>
              <a:latin typeface="Arial" charset="0"/>
            </a:endParaRPr>
          </a:p>
          <a:p>
            <a:pPr marL="609600" indent="-608965" algn="ctr">
              <a:lnSpc>
                <a:spcPct val="80000"/>
              </a:lnSpc>
              <a:defRPr/>
            </a:pPr>
            <a:r>
              <a:rPr lang="ru-RU" sz="1800" b="1" strike="noStrike" spc="-1">
                <a:solidFill>
                  <a:srgbClr val="17375E"/>
                </a:solidFill>
                <a:latin typeface="Calibri"/>
              </a:rPr>
              <a:t>Проверка знания в комиссии организации (работодателя -индивидуального предпринимателя) предваряется подготовкой работников в соответствии с предметом проверки знания в порядке, определяемом работодателем </a:t>
            </a:r>
            <a:endParaRPr lang="ru-RU" sz="1800" b="0" strike="noStrike" spc="-1">
              <a:solidFill>
                <a:srgbClr val="000000"/>
              </a:solidFill>
              <a:latin typeface="Arial" charset="0"/>
            </a:endParaRPr>
          </a:p>
        </p:txBody>
      </p:sp>
      <p:pic>
        <p:nvPicPr>
          <p:cNvPr id="8" name="Picture 19"/>
          <p:cNvPicPr/>
          <p:nvPr/>
        </p:nvPicPr>
        <p:blipFill>
          <a:blip r:embed="rId2"/>
          <a:stretch>
            <a:fillRect/>
          </a:stretch>
        </p:blipFill>
        <p:spPr bwMode="auto">
          <a:xfrm>
            <a:off x="395640" y="1772640"/>
            <a:ext cx="1944360" cy="1668240"/>
          </a:xfrm>
          <a:prstGeom prst="rect">
            <a:avLst/>
          </a:prstGeom>
          <a:ln>
            <a:noFill/>
          </a:ln>
        </p:spPr>
      </p:pic>
      <p:pic>
        <p:nvPicPr>
          <p:cNvPr id="9" name="Picture 7"/>
          <p:cNvPicPr/>
          <p:nvPr/>
        </p:nvPicPr>
        <p:blipFill>
          <a:blip r:embed="rId3"/>
          <a:stretch>
            <a:fillRect/>
          </a:stretch>
        </p:blipFill>
        <p:spPr bwMode="auto">
          <a:xfrm>
            <a:off x="604800" y="4509000"/>
            <a:ext cx="1614600" cy="1223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395640" y="116640"/>
            <a:ext cx="8496720" cy="105804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4A452A"/>
                </a:solidFill>
                <a:latin typeface="Calibri"/>
              </a:rPr>
              <a:t> Для всех поступающих на работу лиц, а также для работников, переводимых на другую работу, работодатель или уполномоченное им лицо обязаны обеспечить проведение инструктажа по охране труда.</a:t>
            </a:r>
            <a:endParaRPr lang="ru-RU" sz="1800" b="0" strike="noStrike" spc="-1">
              <a:solidFill>
                <a:srgbClr val="000000"/>
              </a:solidFill>
              <a:latin typeface="Arial" charset="0"/>
            </a:endParaRPr>
          </a:p>
        </p:txBody>
      </p:sp>
      <p:sp>
        <p:nvSpPr>
          <p:cNvPr id="7" name="CustomShape 4"/>
          <p:cNvSpPr/>
          <p:nvPr/>
        </p:nvSpPr>
        <p:spPr bwMode="auto">
          <a:xfrm>
            <a:off x="1797685" y="1340485"/>
            <a:ext cx="7094855" cy="352806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nSpc>
                <a:spcPct val="80000"/>
              </a:lnSpc>
              <a:spcBef>
                <a:spcPts val="400"/>
              </a:spcBef>
              <a:defRPr/>
            </a:pPr>
            <a:r>
              <a:rPr lang="ru-RU" sz="2000" b="1" strike="noStrike" spc="-1">
                <a:solidFill>
                  <a:srgbClr val="000000"/>
                </a:solidFill>
                <a:latin typeface="Calibri"/>
              </a:rPr>
              <a:t>По своему характеру инструктажи по охране труда (далее–инструктажи) подразделяются:</a:t>
            </a:r>
            <a:endParaRPr lang="ru-RU" sz="2000" b="0" strike="noStrike" spc="-1">
              <a:solidFill>
                <a:srgbClr val="000000"/>
              </a:solidFill>
              <a:latin typeface="Arial" charset="0"/>
            </a:endParaRPr>
          </a:p>
          <a:p>
            <a:pPr marL="342900" indent="-342900">
              <a:lnSpc>
                <a:spcPct val="80000"/>
              </a:lnSpc>
              <a:spcBef>
                <a:spcPts val="400"/>
              </a:spcBef>
              <a:defRPr/>
            </a:pPr>
            <a:r>
              <a:rPr lang="ru-RU" sz="2000" b="1" strike="noStrike" spc="-1">
                <a:solidFill>
                  <a:srgbClr val="000000"/>
                </a:solidFill>
                <a:latin typeface="Calibri"/>
              </a:rPr>
              <a:t> </a:t>
            </a:r>
            <a:r>
              <a:rPr lang="ru-RU" sz="2000" b="1" strike="noStrike" spc="-1">
                <a:solidFill>
                  <a:srgbClr val="003300"/>
                </a:solidFill>
                <a:latin typeface="Calibri"/>
              </a:rPr>
              <a:t>- на вводный инструктаж по охране труда (далее – вводный инструктаж),</a:t>
            </a:r>
            <a:endParaRPr lang="ru-RU" sz="2000" b="0" strike="noStrike" spc="-1">
              <a:solidFill>
                <a:srgbClr val="000000"/>
              </a:solidFill>
              <a:latin typeface="Arial" charset="0"/>
            </a:endParaRPr>
          </a:p>
          <a:p>
            <a:pPr marL="342900" indent="-342900">
              <a:lnSpc>
                <a:spcPct val="80000"/>
              </a:lnSpc>
              <a:spcBef>
                <a:spcPts val="400"/>
              </a:spcBef>
              <a:defRPr/>
            </a:pPr>
            <a:r>
              <a:rPr lang="ru-RU" sz="2000" b="1" strike="noStrike" spc="-1">
                <a:solidFill>
                  <a:srgbClr val="000000"/>
                </a:solidFill>
                <a:latin typeface="Calibri"/>
              </a:rPr>
              <a:t> </a:t>
            </a:r>
            <a:r>
              <a:rPr lang="ru-RU" sz="2000" b="1" strike="noStrike" spc="-1">
                <a:solidFill>
                  <a:srgbClr val="660066"/>
                </a:solidFill>
                <a:latin typeface="Calibri"/>
              </a:rPr>
              <a:t>- первичный инструктаж по охране труда на рабочем месте (далее – первичный инструктаж),</a:t>
            </a:r>
            <a:endParaRPr lang="ru-RU" sz="2000" b="0" strike="noStrike" spc="-1">
              <a:solidFill>
                <a:srgbClr val="000000"/>
              </a:solidFill>
              <a:latin typeface="Arial" charset="0"/>
            </a:endParaRPr>
          </a:p>
          <a:p>
            <a:pPr marL="342900" indent="-342900">
              <a:lnSpc>
                <a:spcPct val="80000"/>
              </a:lnSpc>
              <a:spcBef>
                <a:spcPts val="400"/>
              </a:spcBef>
              <a:defRPr/>
            </a:pPr>
            <a:r>
              <a:rPr lang="ru-RU" sz="2000" b="1" strike="noStrike" spc="-1">
                <a:solidFill>
                  <a:srgbClr val="953735"/>
                </a:solidFill>
                <a:latin typeface="Calibri"/>
              </a:rPr>
              <a:t> - повторный инструктаж по охране труда (далее – повторный инструктаж), </a:t>
            </a:r>
            <a:endParaRPr lang="ru-RU" sz="2000" b="0" strike="noStrike" spc="-1">
              <a:solidFill>
                <a:srgbClr val="000000"/>
              </a:solidFill>
              <a:latin typeface="Arial" charset="0"/>
            </a:endParaRPr>
          </a:p>
          <a:p>
            <a:pPr marL="342900" indent="-342900">
              <a:lnSpc>
                <a:spcPct val="80000"/>
              </a:lnSpc>
              <a:spcBef>
                <a:spcPts val="400"/>
              </a:spcBef>
              <a:defRPr/>
            </a:pPr>
            <a:r>
              <a:rPr lang="ru-RU" sz="2000" b="1" strike="noStrike" spc="-1">
                <a:solidFill>
                  <a:srgbClr val="339933"/>
                </a:solidFill>
                <a:latin typeface="Calibri"/>
              </a:rPr>
              <a:t> </a:t>
            </a:r>
            <a:r>
              <a:rPr lang="x-none" altLang="ru-RU" sz="2000" b="1" strike="noStrike" spc="-1">
                <a:solidFill>
                  <a:srgbClr val="339933"/>
                </a:solidFill>
                <a:latin typeface="Calibri"/>
              </a:rPr>
              <a:t>- </a:t>
            </a:r>
            <a:r>
              <a:rPr lang="ru-RU" sz="2000" b="1" strike="noStrike" spc="-1">
                <a:solidFill>
                  <a:srgbClr val="339933"/>
                </a:solidFill>
                <a:latin typeface="Calibri"/>
              </a:rPr>
              <a:t>внеплановый инструктаж по охране труда (далее – внеплановый инструктаж),</a:t>
            </a:r>
            <a:endParaRPr lang="ru-RU" sz="2000" b="0" strike="noStrike" spc="-1">
              <a:solidFill>
                <a:srgbClr val="000000"/>
              </a:solidFill>
              <a:latin typeface="Arial" charset="0"/>
            </a:endParaRPr>
          </a:p>
          <a:p>
            <a:pPr marL="342900" indent="-342900">
              <a:lnSpc>
                <a:spcPct val="80000"/>
              </a:lnSpc>
              <a:spcBef>
                <a:spcPts val="400"/>
              </a:spcBef>
              <a:defRPr/>
            </a:pPr>
            <a:r>
              <a:rPr lang="ru-RU" sz="2000" b="1" strike="noStrike" spc="-1">
                <a:solidFill>
                  <a:srgbClr val="000000"/>
                </a:solidFill>
                <a:latin typeface="Calibri"/>
              </a:rPr>
              <a:t> </a:t>
            </a:r>
            <a:r>
              <a:rPr lang="ru-RU" sz="2000" b="1" strike="noStrike" spc="-1">
                <a:solidFill>
                  <a:srgbClr val="9933FF"/>
                </a:solidFill>
                <a:latin typeface="Calibri"/>
              </a:rPr>
              <a:t>- целевой инструктаж по охране труда (далее – целевой инструктаж).</a:t>
            </a:r>
            <a:endParaRPr lang="ru-RU" sz="2000" b="0" strike="noStrike" spc="-1">
              <a:solidFill>
                <a:srgbClr val="000000"/>
              </a:solidFill>
              <a:latin typeface="Arial" charset="0"/>
            </a:endParaRPr>
          </a:p>
        </p:txBody>
      </p:sp>
      <p:sp>
        <p:nvSpPr>
          <p:cNvPr id="8" name="CustomShape 5"/>
          <p:cNvSpPr/>
          <p:nvPr/>
        </p:nvSpPr>
        <p:spPr bwMode="auto">
          <a:xfrm>
            <a:off x="2123640" y="5013000"/>
            <a:ext cx="6768360" cy="17280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800" b="1" i="1" strike="noStrike" spc="-1">
                <a:solidFill>
                  <a:srgbClr val="17375E"/>
                </a:solidFill>
                <a:latin typeface="Calibri"/>
              </a:rPr>
              <a:t>Проведение инструктажа по охране труда завершается устной проверкой инструктирующим лицом степени усвоения содержания инструктажа инструктируемыми работниками и другими лицами, принимающими участие в производственной деятельности работодателя (далее – инструктируемые лица).</a:t>
            </a:r>
            <a:endParaRPr lang="ru-RU" sz="1800" b="0" strike="noStrike" spc="-1">
              <a:solidFill>
                <a:srgbClr val="000000"/>
              </a:solidFill>
              <a:latin typeface="Arial" charset="0"/>
            </a:endParaRPr>
          </a:p>
        </p:txBody>
      </p:sp>
      <p:pic>
        <p:nvPicPr>
          <p:cNvPr id="9" name="Picture 7"/>
          <p:cNvPicPr/>
          <p:nvPr/>
        </p:nvPicPr>
        <p:blipFill>
          <a:blip r:embed="rId2"/>
          <a:stretch>
            <a:fillRect/>
          </a:stretch>
        </p:blipFill>
        <p:spPr bwMode="auto">
          <a:xfrm>
            <a:off x="219960" y="2161080"/>
            <a:ext cx="1539720" cy="1167120"/>
          </a:xfrm>
          <a:prstGeom prst="rect">
            <a:avLst/>
          </a:prstGeom>
          <a:ln>
            <a:noFill/>
          </a:ln>
        </p:spPr>
      </p:pic>
      <p:pic>
        <p:nvPicPr>
          <p:cNvPr id="10" name="Picture 14"/>
          <p:cNvPicPr/>
          <p:nvPr/>
        </p:nvPicPr>
        <p:blipFill>
          <a:blip r:embed="rId3"/>
          <a:stretch>
            <a:fillRect/>
          </a:stretch>
        </p:blipFill>
        <p:spPr bwMode="auto">
          <a:xfrm>
            <a:off x="270000" y="4509000"/>
            <a:ext cx="1503000" cy="1512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1413510" y="138430"/>
            <a:ext cx="7637780" cy="278638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800" b="1" strike="noStrike" spc="-1">
                <a:solidFill>
                  <a:srgbClr val="10243E"/>
                </a:solidFill>
                <a:latin typeface="Calibri"/>
              </a:rPr>
              <a:t>Вводный инструктаж проводится до начала трудовой деятельности со всеми принятыми на работу лицами, а также лицами, командированными на работу в организацию, лицами, выполняющими подрядные (субподрядные) работы на подконтрольной работодателю территории, в том</a:t>
            </a:r>
            <a:endParaRPr lang="ru-RU" sz="1800" b="0" strike="noStrike" spc="-1">
              <a:solidFill>
                <a:srgbClr val="000000"/>
              </a:solidFill>
              <a:latin typeface="Arial" charset="0"/>
            </a:endParaRPr>
          </a:p>
          <a:p>
            <a:pPr algn="ctr">
              <a:lnSpc>
                <a:spcPct val="80000"/>
              </a:lnSpc>
              <a:defRPr/>
            </a:pPr>
            <a:r>
              <a:rPr lang="ru-RU" sz="1800" b="1" strike="noStrike" spc="-1">
                <a:solidFill>
                  <a:srgbClr val="10243E"/>
                </a:solidFill>
                <a:latin typeface="Calibri"/>
              </a:rPr>
              <a:t> числе и с работниками других (сторонних) организаций, а также с обучающимися, воспитанниками образовательных учреждений всех уровней, проходящими в организации производственную практику, и другими лицами, участвующими в производственной деятельности работодателя и находящимися на подконтрольной ему территории.</a:t>
            </a:r>
            <a:endParaRPr lang="ru-RU" sz="1800" b="0" strike="noStrike" spc="-1">
              <a:solidFill>
                <a:srgbClr val="000000"/>
              </a:solidFill>
              <a:latin typeface="Arial" charset="0"/>
            </a:endParaRPr>
          </a:p>
        </p:txBody>
      </p:sp>
      <p:pic>
        <p:nvPicPr>
          <p:cNvPr id="7" name="Рисунок 4"/>
          <p:cNvPicPr/>
          <p:nvPr/>
        </p:nvPicPr>
        <p:blipFill>
          <a:blip r:embed="rId2"/>
          <a:stretch>
            <a:fillRect/>
          </a:stretch>
        </p:blipFill>
        <p:spPr bwMode="auto">
          <a:xfrm>
            <a:off x="0" y="4149000"/>
            <a:ext cx="2190240" cy="2323800"/>
          </a:xfrm>
          <a:prstGeom prst="rect">
            <a:avLst/>
          </a:prstGeom>
          <a:ln>
            <a:noFill/>
          </a:ln>
        </p:spPr>
      </p:pic>
      <p:pic>
        <p:nvPicPr>
          <p:cNvPr id="8" name="Picture 4"/>
          <p:cNvPicPr/>
          <p:nvPr/>
        </p:nvPicPr>
        <p:blipFill>
          <a:blip r:embed="rId3"/>
          <a:stretch>
            <a:fillRect/>
          </a:stretch>
        </p:blipFill>
        <p:spPr bwMode="auto">
          <a:xfrm>
            <a:off x="251640" y="332640"/>
            <a:ext cx="1080720" cy="1044360"/>
          </a:xfrm>
          <a:prstGeom prst="rect">
            <a:avLst/>
          </a:prstGeom>
          <a:ln>
            <a:noFill/>
          </a:ln>
        </p:spPr>
      </p:pic>
      <p:sp>
        <p:nvSpPr>
          <p:cNvPr id="9" name="CustomShape 4"/>
          <p:cNvSpPr/>
          <p:nvPr/>
        </p:nvSpPr>
        <p:spPr bwMode="auto">
          <a:xfrm>
            <a:off x="2197100" y="3574415"/>
            <a:ext cx="6962140" cy="3168015"/>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2000" b="1" i="1" strike="noStrike" spc="-1">
                <a:solidFill>
                  <a:srgbClr val="984807"/>
                </a:solidFill>
                <a:latin typeface="Calibri"/>
              </a:rPr>
              <a:t>Вводный инструктаж проводит специалист (руководитель) службы охраны труда, специалист по охране труда, а при отсутствии у работодателя службы охраны труда, штатного специалиста по охране труда – работодатель - индивидуальный предприниматель (лично), руководитель организации, другой уполномоченный работодателем работник, либо организация или специалист, оказывающие услуги в области охраны труда, привлекаемые работодателем по гражданско-правовому договору.</a:t>
            </a:r>
            <a:endParaRPr lang="ru-RU" sz="2000" b="0" strike="noStrike" spc="-1">
              <a:solidFill>
                <a:srgbClr val="000000"/>
              </a:solidFill>
              <a:latin typeface="Arial" charset="0"/>
            </a:endParaRPr>
          </a:p>
        </p:txBody>
      </p:sp>
      <p:sp>
        <p:nvSpPr>
          <p:cNvPr id="10" name="CustomShape 5"/>
          <p:cNvSpPr/>
          <p:nvPr/>
        </p:nvSpPr>
        <p:spPr bwMode="auto">
          <a:xfrm>
            <a:off x="4860000" y="2925000"/>
            <a:ext cx="503640" cy="668879"/>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79640" y="188640"/>
            <a:ext cx="8712720" cy="151164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400" b="1" strike="noStrike" spc="-1">
                <a:solidFill>
                  <a:srgbClr val="4A452A"/>
                </a:solidFill>
                <a:latin typeface="Calibri"/>
              </a:rPr>
              <a:t>27 декабря 2010 года принято постановление Правительства РФ в области охраны труда № 1160, взамен постановления Правительства РФ от 23 мая 2000 года № 399</a:t>
            </a:r>
            <a:endParaRPr lang="ru-RU" sz="2400" b="0" strike="noStrike" spc="-1">
              <a:solidFill>
                <a:srgbClr val="000000"/>
              </a:solidFill>
              <a:latin typeface="Arial" charset="0"/>
            </a:endParaRPr>
          </a:p>
        </p:txBody>
      </p:sp>
      <p:sp>
        <p:nvSpPr>
          <p:cNvPr id="5" name="CustomShape 2"/>
          <p:cNvSpPr/>
          <p:nvPr/>
        </p:nvSpPr>
        <p:spPr bwMode="auto">
          <a:xfrm>
            <a:off x="395640" y="2277000"/>
            <a:ext cx="8496720" cy="1656000"/>
          </a:xfrm>
          <a:prstGeom prst="roundRect">
            <a:avLst>
              <a:gd name="adj" fmla="val 16667"/>
            </a:avLst>
          </a:prstGeom>
          <a:solidFill>
            <a:schemeClr val="tx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400" b="1" i="1" strike="noStrike" spc="-1">
                <a:solidFill>
                  <a:srgbClr val="953735"/>
                </a:solidFill>
                <a:latin typeface="Calibri"/>
              </a:rPr>
              <a:t> утверждено новое «Положение о разработке, утверждении и изменении нормативных правовых актов, содержащих государственные нормативные требования охраны труда»,</a:t>
            </a:r>
            <a:endParaRPr lang="ru-RU" sz="2400" b="0" strike="noStrike" spc="-1">
              <a:solidFill>
                <a:srgbClr val="000000"/>
              </a:solidFill>
              <a:latin typeface="Arial" charset="0"/>
            </a:endParaRPr>
          </a:p>
        </p:txBody>
      </p:sp>
      <p:sp>
        <p:nvSpPr>
          <p:cNvPr id="6" name="CustomShape 3"/>
          <p:cNvSpPr/>
          <p:nvPr/>
        </p:nvSpPr>
        <p:spPr bwMode="auto">
          <a:xfrm>
            <a:off x="539640" y="4941000"/>
            <a:ext cx="8208720" cy="1583640"/>
          </a:xfrm>
          <a:prstGeom prst="rect">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100000"/>
              </a:lnSpc>
              <a:spcBef>
                <a:spcPts val="560"/>
              </a:spcBef>
              <a:defRPr/>
            </a:pPr>
            <a:r>
              <a:rPr lang="ru-RU" sz="2800" b="1" strike="noStrike" spc="-1">
                <a:solidFill>
                  <a:srgbClr val="17375E"/>
                </a:solidFill>
                <a:latin typeface="Calibri"/>
              </a:rPr>
              <a:t>значительно снижено количество подзаконных нормативных правовых актов в области охраны труда</a:t>
            </a:r>
            <a:endParaRPr lang="ru-RU" sz="2800" b="0" strike="noStrike" spc="-1">
              <a:solidFill>
                <a:srgbClr val="000000"/>
              </a:solidFill>
              <a:latin typeface="Arial" charset="0"/>
            </a:endParaRPr>
          </a:p>
        </p:txBody>
      </p:sp>
      <p:pic>
        <p:nvPicPr>
          <p:cNvPr id="7" name="Picture 52"/>
          <p:cNvPicPr/>
          <p:nvPr/>
        </p:nvPicPr>
        <p:blipFill>
          <a:blip r:embed="rId2"/>
          <a:stretch>
            <a:fillRect/>
          </a:stretch>
        </p:blipFill>
        <p:spPr bwMode="auto">
          <a:xfrm>
            <a:off x="68760" y="4037760"/>
            <a:ext cx="1441080" cy="798120"/>
          </a:xfrm>
          <a:prstGeom prst="rect">
            <a:avLst/>
          </a:prstGeom>
          <a:ln>
            <a:noFill/>
          </a:ln>
        </p:spPr>
      </p:pic>
      <p:sp>
        <p:nvSpPr>
          <p:cNvPr id="8" name="CustomShape 4"/>
          <p:cNvSpPr/>
          <p:nvPr/>
        </p:nvSpPr>
        <p:spPr bwMode="auto">
          <a:xfrm>
            <a:off x="4131000" y="1700640"/>
            <a:ext cx="404640" cy="575640"/>
          </a:xfrm>
          <a:prstGeom prst="downArrow">
            <a:avLst>
              <a:gd name="adj1" fmla="val 50000"/>
              <a:gd name="adj2" fmla="val 50000"/>
            </a:avLst>
          </a:prstGeom>
          <a:solidFill>
            <a:schemeClr val="tx2">
              <a:lumMod val="20000"/>
              <a:lumOff val="80000"/>
            </a:schemeClr>
          </a:solidFill>
          <a:ln>
            <a:round/>
          </a:ln>
        </p:spPr>
        <p:style>
          <a:lnRef idx="2">
            <a:schemeClr val="accent1">
              <a:shade val="50000"/>
            </a:schemeClr>
          </a:lnRef>
          <a:fillRef idx="1">
            <a:schemeClr val="accent1"/>
          </a:fillRef>
          <a:effectRef idx="0">
            <a:schemeClr val="accent1"/>
          </a:effectRef>
          <a:fontRef idx="minor"/>
        </p:style>
      </p:sp>
      <p:sp>
        <p:nvSpPr>
          <p:cNvPr id="9" name="CustomShape 5"/>
          <p:cNvSpPr/>
          <p:nvPr/>
        </p:nvSpPr>
        <p:spPr bwMode="auto">
          <a:xfrm>
            <a:off x="4200840" y="3933000"/>
            <a:ext cx="442800" cy="1007640"/>
          </a:xfrm>
          <a:prstGeom prst="downArrow">
            <a:avLst>
              <a:gd name="adj1" fmla="val 50000"/>
              <a:gd name="adj2" fmla="val 50000"/>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611640" y="188640"/>
            <a:ext cx="7488360" cy="719640"/>
          </a:xfrm>
          <a:prstGeom prst="ellipse">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400" b="1" i="1" strike="noStrike" spc="-1">
                <a:solidFill>
                  <a:srgbClr val="17375E"/>
                </a:solidFill>
                <a:latin typeface="Calibri"/>
              </a:rPr>
              <a:t>Первичный инструктаж</a:t>
            </a:r>
            <a:endParaRPr lang="ru-RU" sz="2400" b="0" strike="noStrike" spc="-1">
              <a:solidFill>
                <a:srgbClr val="000000"/>
              </a:solidFill>
              <a:latin typeface="Arial" charset="0"/>
            </a:endParaRPr>
          </a:p>
        </p:txBody>
      </p:sp>
      <p:sp>
        <p:nvSpPr>
          <p:cNvPr id="7" name="CustomShape 4"/>
          <p:cNvSpPr/>
          <p:nvPr/>
        </p:nvSpPr>
        <p:spPr bwMode="auto">
          <a:xfrm>
            <a:off x="1835640" y="1484640"/>
            <a:ext cx="6984360" cy="504036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80000"/>
              </a:lnSpc>
              <a:defRPr/>
            </a:pPr>
            <a:r>
              <a:rPr lang="ru-RU" sz="1800" b="1" strike="noStrike" spc="-1">
                <a:solidFill>
                  <a:srgbClr val="A50021"/>
                </a:solidFill>
                <a:latin typeface="Calibri"/>
              </a:rPr>
              <a:t>Первичный инструктаж проводят до начала самостоятельной работы:</a:t>
            </a:r>
            <a:endParaRPr lang="ru-RU" sz="1800" b="0" strike="noStrike" spc="-1">
              <a:solidFill>
                <a:srgbClr val="000000"/>
              </a:solidFill>
              <a:latin typeface="Arial" charset="0"/>
            </a:endParaRPr>
          </a:p>
          <a:p>
            <a:pPr>
              <a:lnSpc>
                <a:spcPct val="80000"/>
              </a:lnSpc>
              <a:defRPr/>
            </a:pPr>
            <a:r>
              <a:rPr lang="ru-RU" sz="1800" b="1" strike="noStrike" spc="-1">
                <a:solidFill>
                  <a:srgbClr val="A50021"/>
                </a:solidFill>
                <a:latin typeface="Calibri"/>
              </a:rPr>
              <a:t>- со всеми вновь принятыми на работу работниками, включая работников, выполняющих работу на условиях срочного трудового договора, а также на дому (надомники) с использованием материалов, инструментов и механизмов, выделяемых работодателем или приобретаемых ими за свой счет;</a:t>
            </a:r>
            <a:endParaRPr lang="ru-RU" sz="1800" b="0" strike="noStrike" spc="-1">
              <a:solidFill>
                <a:srgbClr val="000000"/>
              </a:solidFill>
              <a:latin typeface="Arial" charset="0"/>
            </a:endParaRPr>
          </a:p>
          <a:p>
            <a:pPr>
              <a:lnSpc>
                <a:spcPct val="80000"/>
              </a:lnSpc>
              <a:defRPr/>
            </a:pPr>
            <a:r>
              <a:rPr lang="ru-RU" sz="1800" b="1" strike="noStrike" spc="-1">
                <a:solidFill>
                  <a:srgbClr val="003300"/>
                </a:solidFill>
                <a:latin typeface="Calibri"/>
              </a:rPr>
              <a:t>- с работниками, переведенными в установленном порядке из одного структурного подразделения в другое;</a:t>
            </a:r>
            <a:endParaRPr lang="ru-RU" sz="1800" b="0" strike="noStrike" spc="-1">
              <a:solidFill>
                <a:srgbClr val="000000"/>
              </a:solidFill>
              <a:latin typeface="Arial" charset="0"/>
            </a:endParaRPr>
          </a:p>
          <a:p>
            <a:pPr>
              <a:lnSpc>
                <a:spcPct val="80000"/>
              </a:lnSpc>
              <a:defRPr/>
            </a:pPr>
            <a:r>
              <a:rPr lang="ru-RU" sz="1800" b="1" strike="noStrike" spc="-1">
                <a:solidFill>
                  <a:srgbClr val="333333"/>
                </a:solidFill>
                <a:latin typeface="Calibri"/>
              </a:rPr>
              <a:t>- с работниками, которым поручается выполнение новой для них работы;</a:t>
            </a:r>
            <a:endParaRPr lang="ru-RU" sz="1800" b="0" strike="noStrike" spc="-1">
              <a:solidFill>
                <a:srgbClr val="000000"/>
              </a:solidFill>
              <a:latin typeface="Arial" charset="0"/>
            </a:endParaRPr>
          </a:p>
          <a:p>
            <a:pPr>
              <a:lnSpc>
                <a:spcPct val="80000"/>
              </a:lnSpc>
              <a:defRPr/>
            </a:pPr>
            <a:r>
              <a:rPr lang="ru-RU" sz="1800" b="1" strike="noStrike" spc="-1">
                <a:solidFill>
                  <a:srgbClr val="003399"/>
                </a:solidFill>
                <a:latin typeface="Calibri"/>
              </a:rPr>
              <a:t>- с командированными работниками сторонних работодателей;</a:t>
            </a:r>
            <a:endParaRPr lang="ru-RU" sz="1800" b="0" strike="noStrike" spc="-1">
              <a:solidFill>
                <a:srgbClr val="000000"/>
              </a:solidFill>
              <a:latin typeface="Arial" charset="0"/>
            </a:endParaRPr>
          </a:p>
          <a:p>
            <a:pPr>
              <a:lnSpc>
                <a:spcPct val="80000"/>
              </a:lnSpc>
              <a:defRPr/>
            </a:pPr>
            <a:r>
              <a:rPr lang="ru-RU" sz="1800" b="1" strike="noStrike" spc="-1">
                <a:solidFill>
                  <a:srgbClr val="9933FF"/>
                </a:solidFill>
                <a:latin typeface="Calibri"/>
              </a:rPr>
              <a:t>- с работниками сторонних работодателей, выполняющих подрядные (субподрядные) работы на подконтрольной работодателю территории;</a:t>
            </a:r>
            <a:endParaRPr lang="ru-RU" sz="1800" b="0" strike="noStrike" spc="-1">
              <a:solidFill>
                <a:srgbClr val="000000"/>
              </a:solidFill>
              <a:latin typeface="Arial" charset="0"/>
            </a:endParaRPr>
          </a:p>
          <a:p>
            <a:pPr>
              <a:lnSpc>
                <a:spcPct val="80000"/>
              </a:lnSpc>
              <a:defRPr/>
            </a:pPr>
            <a:r>
              <a:rPr lang="ru-RU" sz="1800" b="1" strike="noStrike" spc="-1">
                <a:solidFill>
                  <a:srgbClr val="008000"/>
                </a:solidFill>
                <a:latin typeface="Calibri"/>
              </a:rPr>
              <a:t>- с обучающимися образовательных учреждений всех уровней, проходящими производственную практику (практические занятия).</a:t>
            </a:r>
            <a:endParaRPr lang="ru-RU" sz="1800" b="0" strike="noStrike" spc="-1">
              <a:solidFill>
                <a:srgbClr val="000000"/>
              </a:solidFill>
              <a:latin typeface="Arial" charset="0"/>
            </a:endParaRPr>
          </a:p>
        </p:txBody>
      </p:sp>
      <p:pic>
        <p:nvPicPr>
          <p:cNvPr id="8" name="Picture 7"/>
          <p:cNvPicPr/>
          <p:nvPr/>
        </p:nvPicPr>
        <p:blipFill>
          <a:blip r:embed="rId2"/>
          <a:stretch>
            <a:fillRect/>
          </a:stretch>
        </p:blipFill>
        <p:spPr bwMode="auto">
          <a:xfrm>
            <a:off x="107640" y="1839960"/>
            <a:ext cx="1523520" cy="1418759"/>
          </a:xfrm>
          <a:prstGeom prst="rect">
            <a:avLst/>
          </a:prstGeom>
          <a:ln>
            <a:noFill/>
          </a:ln>
        </p:spPr>
      </p:pic>
      <p:pic>
        <p:nvPicPr>
          <p:cNvPr id="9" name="Picture 52"/>
          <p:cNvPicPr/>
          <p:nvPr/>
        </p:nvPicPr>
        <p:blipFill>
          <a:blip r:embed="rId3"/>
          <a:stretch>
            <a:fillRect/>
          </a:stretch>
        </p:blipFill>
        <p:spPr bwMode="auto">
          <a:xfrm>
            <a:off x="-19080" y="4581360"/>
            <a:ext cx="1854360" cy="1027080"/>
          </a:xfrm>
          <a:prstGeom prst="rect">
            <a:avLst/>
          </a:prstGeom>
          <a:ln>
            <a:noFill/>
          </a:ln>
        </p:spPr>
      </p:pic>
      <p:sp>
        <p:nvSpPr>
          <p:cNvPr id="10" name="CustomShape 5"/>
          <p:cNvSpPr/>
          <p:nvPr/>
        </p:nvSpPr>
        <p:spPr bwMode="auto">
          <a:xfrm>
            <a:off x="4356000" y="908640"/>
            <a:ext cx="556200" cy="57564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61595" y="260350"/>
            <a:ext cx="9039225" cy="208788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80000"/>
              </a:lnSpc>
              <a:defRPr/>
            </a:pPr>
            <a:r>
              <a:rPr lang="ru-RU" sz="1700" b="1" i="1" strike="noStrike" spc="-1">
                <a:solidFill>
                  <a:srgbClr val="000099"/>
                </a:solidFill>
                <a:latin typeface="Calibri"/>
              </a:rPr>
              <a:t>- Первичный инструктаж проводится руководителем структурного подразделения или непосредственным руководителем (производителем).</a:t>
            </a:r>
            <a:endParaRPr lang="ru-RU" sz="1700" b="0" strike="noStrike" spc="-1">
              <a:solidFill>
                <a:srgbClr val="000000"/>
              </a:solidFill>
              <a:latin typeface="Arial" charset="0"/>
            </a:endParaRPr>
          </a:p>
          <a:p>
            <a:pPr>
              <a:lnSpc>
                <a:spcPct val="80000"/>
              </a:lnSpc>
              <a:defRPr/>
            </a:pPr>
            <a:r>
              <a:rPr lang="ru-RU" sz="1700" b="1" i="1" strike="noStrike" spc="-1">
                <a:solidFill>
                  <a:srgbClr val="800080"/>
                </a:solidFill>
                <a:latin typeface="Calibri"/>
              </a:rPr>
              <a:t> - Первичный инструктаж с работниками других (сторонних) организаций, выполняющих подрядные (субподрядные) работы на подконтрольной работодателю территории, проводит непосредственный руководитель (производитель) работ - представитель другого (стороннего) работодателя совместно с руководителем структурного подразделения или с ответственным за проведение подрядных работ.</a:t>
            </a:r>
            <a:endParaRPr lang="ru-RU" sz="1700" b="0" strike="noStrike" spc="-1">
              <a:solidFill>
                <a:srgbClr val="000000"/>
              </a:solidFill>
              <a:latin typeface="Arial" charset="0"/>
            </a:endParaRPr>
          </a:p>
        </p:txBody>
      </p:sp>
      <p:pic>
        <p:nvPicPr>
          <p:cNvPr id="7" name="Picture 16"/>
          <p:cNvPicPr/>
          <p:nvPr/>
        </p:nvPicPr>
        <p:blipFill>
          <a:blip r:embed="rId2"/>
          <a:stretch>
            <a:fillRect/>
          </a:stretch>
        </p:blipFill>
        <p:spPr bwMode="auto">
          <a:xfrm>
            <a:off x="34200" y="2777040"/>
            <a:ext cx="1296720" cy="1212480"/>
          </a:xfrm>
          <a:prstGeom prst="rect">
            <a:avLst/>
          </a:prstGeom>
          <a:ln>
            <a:noFill/>
          </a:ln>
        </p:spPr>
      </p:pic>
      <p:pic>
        <p:nvPicPr>
          <p:cNvPr id="8" name="Picture 4"/>
          <p:cNvPicPr/>
          <p:nvPr/>
        </p:nvPicPr>
        <p:blipFill>
          <a:blip r:embed="rId3"/>
          <a:stretch>
            <a:fillRect/>
          </a:stretch>
        </p:blipFill>
        <p:spPr bwMode="auto">
          <a:xfrm>
            <a:off x="66240" y="4869000"/>
            <a:ext cx="1742759" cy="1885680"/>
          </a:xfrm>
          <a:prstGeom prst="rect">
            <a:avLst/>
          </a:prstGeom>
          <a:ln>
            <a:noFill/>
          </a:ln>
        </p:spPr>
      </p:pic>
      <p:sp>
        <p:nvSpPr>
          <p:cNvPr id="9" name="CustomShape 4"/>
          <p:cNvSpPr/>
          <p:nvPr/>
        </p:nvSpPr>
        <p:spPr bwMode="auto">
          <a:xfrm>
            <a:off x="1857375" y="2494280"/>
            <a:ext cx="7192010" cy="4261485"/>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80000"/>
              </a:lnSpc>
              <a:defRPr/>
            </a:pPr>
            <a:r>
              <a:rPr lang="ru-RU" sz="2000" b="1" strike="noStrike" spc="-1">
                <a:solidFill>
                  <a:srgbClr val="17375E"/>
                </a:solidFill>
                <a:latin typeface="Calibri"/>
              </a:rPr>
              <a:t>Работники, трудовая функция которых не предусматривает работу с оборудованием, не связана эксплуатацией, обслуживанием, испытанием, наладкой и ремонтом оборудования, использованием электрифицированного или иного механизированного ручного инструмента, хранением и применением сырья и материалов, могут быть освобождены решениеv работодателя от прохождения первичного инструктажа.</a:t>
            </a:r>
            <a:endParaRPr lang="ru-RU" sz="2000" b="0" strike="noStrike" spc="-1">
              <a:solidFill>
                <a:srgbClr val="000000"/>
              </a:solidFill>
              <a:latin typeface="Arial" charset="0"/>
            </a:endParaRPr>
          </a:p>
          <a:p>
            <a:pPr>
              <a:lnSpc>
                <a:spcPct val="80000"/>
              </a:lnSpc>
              <a:defRPr/>
            </a:pPr>
            <a:endParaRPr lang="ru-RU" sz="2000" b="0" strike="noStrike" spc="-1">
              <a:solidFill>
                <a:srgbClr val="000000"/>
              </a:solidFill>
              <a:latin typeface="Arial" charset="0"/>
            </a:endParaRPr>
          </a:p>
          <a:p>
            <a:pPr>
              <a:lnSpc>
                <a:spcPct val="80000"/>
              </a:lnSpc>
              <a:defRPr/>
            </a:pPr>
            <a:r>
              <a:rPr lang="ru-RU" sz="2000" b="1" strike="noStrike" spc="-1">
                <a:solidFill>
                  <a:srgbClr val="990033"/>
                </a:solidFill>
                <a:latin typeface="Calibri"/>
              </a:rPr>
              <a:t>  Перечень профессий и должностей работников, освобожденных от прохождения первичного инструктажа, утверждается работодателем.</a:t>
            </a:r>
            <a:endParaRPr lang="ru-RU" sz="2000" b="0" strike="noStrike" spc="-1">
              <a:solidFill>
                <a:srgbClr val="000000"/>
              </a:solidFill>
              <a:latin typeface="Arial" charset="0"/>
            </a:endParaRPr>
          </a:p>
          <a:p>
            <a:pPr>
              <a:lnSpc>
                <a:spcPct val="80000"/>
              </a:lnSpc>
              <a:defRPr/>
            </a:pPr>
            <a:endParaRPr lang="ru-RU" sz="20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568440" y="399384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1475640" y="116640"/>
            <a:ext cx="7416360" cy="223200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2000" b="1" i="1" strike="noStrike" spc="-1">
                <a:solidFill>
                  <a:srgbClr val="000066"/>
                </a:solidFill>
                <a:latin typeface="Calibri"/>
              </a:rPr>
              <a:t>Повторный инструктаж проводят со всеми работниками, указанными, прошедшими первичный инструктаж (за исключением работников, освобожденных от первичного инструктажа на рабочем месте), в целях закрепления полученных знаний не реже</a:t>
            </a:r>
            <a:endParaRPr lang="ru-RU" sz="2000" b="0" strike="noStrike" spc="-1">
              <a:solidFill>
                <a:srgbClr val="000000"/>
              </a:solidFill>
              <a:latin typeface="Arial" charset="0"/>
            </a:endParaRPr>
          </a:p>
          <a:p>
            <a:pPr algn="ctr">
              <a:lnSpc>
                <a:spcPct val="80000"/>
              </a:lnSpc>
              <a:defRPr/>
            </a:pPr>
            <a:r>
              <a:rPr lang="ru-RU" sz="2000" b="1" i="1" strike="noStrike" spc="-1">
                <a:solidFill>
                  <a:srgbClr val="FF0000"/>
                </a:solidFill>
                <a:latin typeface="Calibri"/>
              </a:rPr>
              <a:t>одного раза в шесть месяцев</a:t>
            </a:r>
            <a:r>
              <a:rPr lang="ru-RU" sz="2000" b="1" i="1" strike="noStrike" spc="-1">
                <a:solidFill>
                  <a:srgbClr val="000066"/>
                </a:solidFill>
                <a:latin typeface="Calibri"/>
              </a:rPr>
              <a:t>,</a:t>
            </a:r>
            <a:endParaRPr lang="ru-RU" sz="2000" b="0" strike="noStrike" spc="-1">
              <a:solidFill>
                <a:srgbClr val="000000"/>
              </a:solidFill>
              <a:latin typeface="Arial" charset="0"/>
            </a:endParaRPr>
          </a:p>
          <a:p>
            <a:pPr algn="ctr">
              <a:lnSpc>
                <a:spcPct val="80000"/>
              </a:lnSpc>
              <a:defRPr/>
            </a:pPr>
            <a:r>
              <a:rPr lang="ru-RU" sz="2000" b="1" i="1" strike="noStrike" spc="-1">
                <a:solidFill>
                  <a:srgbClr val="000066"/>
                </a:solidFill>
                <a:latin typeface="Calibri"/>
              </a:rPr>
              <a:t> если иное не установлено соответствующими</a:t>
            </a:r>
            <a:endParaRPr lang="ru-RU" sz="2000" b="0" strike="noStrike" spc="-1">
              <a:solidFill>
                <a:srgbClr val="000000"/>
              </a:solidFill>
              <a:latin typeface="Arial" charset="0"/>
            </a:endParaRPr>
          </a:p>
          <a:p>
            <a:pPr algn="ctr">
              <a:lnSpc>
                <a:spcPct val="80000"/>
              </a:lnSpc>
              <a:defRPr/>
            </a:pPr>
            <a:r>
              <a:rPr lang="ru-RU" sz="2000" b="1" i="1" strike="noStrike" spc="-1">
                <a:solidFill>
                  <a:srgbClr val="000066"/>
                </a:solidFill>
                <a:latin typeface="Calibri"/>
              </a:rPr>
              <a:t>нормативными правовыми актами.</a:t>
            </a:r>
            <a:endParaRPr lang="ru-RU" sz="2000" b="0" strike="noStrike" spc="-1">
              <a:solidFill>
                <a:srgbClr val="000000"/>
              </a:solidFill>
              <a:latin typeface="Arial" charset="0"/>
            </a:endParaRPr>
          </a:p>
        </p:txBody>
      </p:sp>
      <p:pic>
        <p:nvPicPr>
          <p:cNvPr id="7" name="Picture 7"/>
          <p:cNvPicPr/>
          <p:nvPr/>
        </p:nvPicPr>
        <p:blipFill>
          <a:blip r:embed="rId2"/>
          <a:stretch>
            <a:fillRect/>
          </a:stretch>
        </p:blipFill>
        <p:spPr bwMode="auto">
          <a:xfrm>
            <a:off x="50400" y="5589360"/>
            <a:ext cx="1425240" cy="1080000"/>
          </a:xfrm>
          <a:prstGeom prst="rect">
            <a:avLst/>
          </a:prstGeom>
          <a:ln>
            <a:noFill/>
          </a:ln>
        </p:spPr>
      </p:pic>
      <p:pic>
        <p:nvPicPr>
          <p:cNvPr id="8" name="Picture 6"/>
          <p:cNvPicPr/>
          <p:nvPr/>
        </p:nvPicPr>
        <p:blipFill>
          <a:blip r:embed="rId3"/>
          <a:stretch>
            <a:fillRect/>
          </a:stretch>
        </p:blipFill>
        <p:spPr bwMode="auto">
          <a:xfrm>
            <a:off x="230760" y="332640"/>
            <a:ext cx="1064160" cy="1519200"/>
          </a:xfrm>
          <a:prstGeom prst="rect">
            <a:avLst/>
          </a:prstGeom>
          <a:ln>
            <a:noFill/>
          </a:ln>
        </p:spPr>
      </p:pic>
      <p:sp>
        <p:nvSpPr>
          <p:cNvPr id="9" name="CustomShape 4"/>
          <p:cNvSpPr/>
          <p:nvPr/>
        </p:nvSpPr>
        <p:spPr bwMode="auto">
          <a:xfrm>
            <a:off x="1318895" y="2564765"/>
            <a:ext cx="7732395" cy="410464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700" b="1" i="1" strike="noStrike" spc="-1">
                <a:solidFill>
                  <a:srgbClr val="632523"/>
                </a:solidFill>
                <a:latin typeface="Calibri"/>
              </a:rPr>
              <a:t>Внеплановый инструктаж проводится:</a:t>
            </a:r>
            <a:br>
              <a:rPr lang="ru-RU" sz="1700" b="1" i="1" strike="noStrike" spc="-1">
                <a:solidFill>
                  <a:srgbClr val="632523"/>
                </a:solidFill>
                <a:latin typeface="Calibri"/>
              </a:rPr>
            </a:br>
            <a:r>
              <a:rPr lang="ru-RU" sz="1700" b="1" strike="noStrike" spc="-1">
                <a:solidFill>
                  <a:srgbClr val="376092"/>
                </a:solidFill>
                <a:latin typeface="Calibri"/>
              </a:rPr>
              <a:t>при введении в действие новых или внесении изменений в нормативные правовые акты, содержащие требования охраны труда;</a:t>
            </a:r>
            <a:endParaRPr lang="ru-RU" sz="1700" b="0" strike="noStrike" spc="-1">
              <a:solidFill>
                <a:srgbClr val="000000"/>
              </a:solidFill>
              <a:latin typeface="Arial" charset="0"/>
            </a:endParaRPr>
          </a:p>
          <a:p>
            <a:pPr algn="ctr">
              <a:lnSpc>
                <a:spcPct val="80000"/>
              </a:lnSpc>
              <a:defRPr/>
            </a:pPr>
            <a:r>
              <a:rPr lang="ru-RU" sz="1700" b="1" strike="noStrike" spc="-1">
                <a:solidFill>
                  <a:srgbClr val="660066"/>
                </a:solidFill>
                <a:latin typeface="Calibri"/>
              </a:rPr>
              <a:t>при изменении технологических процессов, замене или модернизации оборудования, приспособлений, инструментов, сырья, материалов, возникновении других обстоятельств, оказывающих влияние на безопасность работников;</a:t>
            </a:r>
            <a:endParaRPr lang="ru-RU" sz="1700" b="0" strike="noStrike" spc="-1">
              <a:solidFill>
                <a:srgbClr val="000000"/>
              </a:solidFill>
              <a:latin typeface="Arial" charset="0"/>
            </a:endParaRPr>
          </a:p>
          <a:p>
            <a:pPr algn="ctr">
              <a:lnSpc>
                <a:spcPct val="80000"/>
              </a:lnSpc>
              <a:defRPr/>
            </a:pPr>
            <a:r>
              <a:rPr lang="ru-RU" sz="1700" b="1" strike="noStrike" spc="-1">
                <a:solidFill>
                  <a:srgbClr val="FF0066"/>
                </a:solidFill>
                <a:latin typeface="Calibri"/>
              </a:rPr>
              <a:t>при нарушении работниками требований охраны труда;</a:t>
            </a:r>
            <a:endParaRPr lang="ru-RU" sz="1700" b="0" strike="noStrike" spc="-1">
              <a:solidFill>
                <a:srgbClr val="000000"/>
              </a:solidFill>
              <a:latin typeface="Arial" charset="0"/>
            </a:endParaRPr>
          </a:p>
          <a:p>
            <a:pPr algn="ctr">
              <a:lnSpc>
                <a:spcPct val="80000"/>
              </a:lnSpc>
              <a:defRPr/>
            </a:pPr>
            <a:r>
              <a:rPr lang="ru-RU" sz="1700" b="1" strike="noStrike" spc="-1">
                <a:solidFill>
                  <a:srgbClr val="FFFFFF"/>
                </a:solidFill>
                <a:latin typeface="Calibri"/>
              </a:rPr>
              <a:t> </a:t>
            </a:r>
            <a:r>
              <a:rPr lang="ru-RU" sz="1700" b="1" strike="noStrike" spc="-1">
                <a:solidFill>
                  <a:srgbClr val="1C1C1C"/>
                </a:solidFill>
                <a:latin typeface="Calibri"/>
              </a:rPr>
              <a:t>по требованию должностных лиц органов государственного надзора и контроля;</a:t>
            </a:r>
            <a:endParaRPr lang="ru-RU" sz="1700" b="0" strike="noStrike" spc="-1">
              <a:solidFill>
                <a:srgbClr val="000000"/>
              </a:solidFill>
              <a:latin typeface="Arial" charset="0"/>
            </a:endParaRPr>
          </a:p>
          <a:p>
            <a:pPr algn="ctr">
              <a:lnSpc>
                <a:spcPct val="80000"/>
              </a:lnSpc>
              <a:defRPr/>
            </a:pPr>
            <a:r>
              <a:rPr lang="ru-RU" sz="1700" b="1" strike="noStrike" spc="-1">
                <a:solidFill>
                  <a:srgbClr val="006600"/>
                </a:solidFill>
                <a:latin typeface="Calibri"/>
              </a:rPr>
              <a:t> перед началом работы после перерыва в работе (для работ с вредными и (или) опасными условиями труда – после перерыва более 30 календарных дней, а для остальных работ – более 60 календарных дней);</a:t>
            </a:r>
            <a:endParaRPr lang="ru-RU" sz="1700" b="0" strike="noStrike" spc="-1">
              <a:solidFill>
                <a:srgbClr val="000000"/>
              </a:solidFill>
              <a:latin typeface="Arial" charset="0"/>
            </a:endParaRPr>
          </a:p>
          <a:p>
            <a:pPr algn="ctr">
              <a:lnSpc>
                <a:spcPct val="80000"/>
              </a:lnSpc>
              <a:defRPr/>
            </a:pPr>
            <a:r>
              <a:rPr lang="ru-RU" sz="1700" b="1" strike="noStrike" spc="-1">
                <a:solidFill>
                  <a:srgbClr val="632523"/>
                </a:solidFill>
                <a:latin typeface="Calibri"/>
              </a:rPr>
              <a:t> по решению работодателя (или уполномоченного им лица</a:t>
            </a:r>
            <a:r>
              <a:rPr lang="ru-RU" sz="1700" b="1" strike="noStrike" spc="-1">
                <a:solidFill>
                  <a:srgbClr val="FFFFFF"/>
                </a:solidFill>
                <a:latin typeface="Calibri"/>
              </a:rPr>
              <a:t>).</a:t>
            </a:r>
            <a:endParaRPr lang="ru-RU" sz="1700" b="0" strike="noStrike" spc="-1">
              <a:solidFill>
                <a:srgbClr val="000000"/>
              </a:solidFill>
              <a:latin typeface="Arial" charset="0"/>
            </a:endParaRPr>
          </a:p>
          <a:p>
            <a:pPr algn="ctr">
              <a:lnSpc>
                <a:spcPct val="80000"/>
              </a:lnSpc>
              <a:defRPr/>
            </a:pPr>
            <a:r>
              <a:rPr lang="ru-RU" sz="1700" b="1" strike="noStrike" spc="-1">
                <a:solidFill>
                  <a:srgbClr val="CC0099"/>
                </a:solidFill>
                <a:latin typeface="Calibri"/>
              </a:rPr>
              <a:t>Внеплановый инструктаж проводится непосредственным руководителем (производителем) работ.</a:t>
            </a:r>
            <a:endParaRPr lang="ru-RU" sz="1700" b="0" strike="noStrike" spc="-1">
              <a:solidFill>
                <a:srgbClr val="000000"/>
              </a:solidFill>
              <a:latin typeface="Arial" charset="0"/>
            </a:endParaRPr>
          </a:p>
        </p:txBody>
      </p:sp>
      <p:pic>
        <p:nvPicPr>
          <p:cNvPr id="10" name="Picture 16"/>
          <p:cNvPicPr/>
          <p:nvPr/>
        </p:nvPicPr>
        <p:blipFill>
          <a:blip r:embed="rId4"/>
          <a:stretch>
            <a:fillRect/>
          </a:stretch>
        </p:blipFill>
        <p:spPr bwMode="auto">
          <a:xfrm>
            <a:off x="50400" y="2781000"/>
            <a:ext cx="1296720" cy="1212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5"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3"/>
          <p:cNvSpPr/>
          <p:nvPr/>
        </p:nvSpPr>
        <p:spPr bwMode="auto">
          <a:xfrm>
            <a:off x="533520" y="-380880"/>
            <a:ext cx="8243640" cy="1314000"/>
          </a:xfrm>
          <a:prstGeom prst="rect">
            <a:avLst/>
          </a:prstGeom>
          <a:noFill/>
          <a:ln>
            <a:noFill/>
          </a:ln>
        </p:spPr>
        <p:txBody>
          <a:bodyPr anchor="ctr"/>
          <a:lstStyle/>
          <a:p>
            <a:pPr algn="ctr">
              <a:lnSpc>
                <a:spcPct val="100000"/>
              </a:lnSpc>
              <a:defRPr/>
            </a:pPr>
            <a:r>
              <a:t/>
            </a:r>
            <a:br/>
            <a:r>
              <a:rPr lang="ru-RU" sz="4400" b="0" strike="noStrike" spc="-1">
                <a:solidFill>
                  <a:srgbClr val="000000"/>
                </a:solidFill>
                <a:latin typeface="Calibri"/>
              </a:rPr>
              <a:t> </a:t>
            </a:r>
          </a:p>
        </p:txBody>
      </p:sp>
      <p:sp>
        <p:nvSpPr>
          <p:cNvPr id="7" name="TextShape 4"/>
          <p:cNvSpPr/>
          <p:nvPr/>
        </p:nvSpPr>
        <p:spPr bwMode="auto">
          <a:xfrm>
            <a:off x="1676880" y="1196640"/>
            <a:ext cx="7236720" cy="5256360"/>
          </a:xfrm>
          <a:prstGeom prst="rect">
            <a:avLst/>
          </a:prstGeom>
          <a:solidFill>
            <a:srgbClr val="FFFFFF"/>
          </a:solidFill>
          <a:ln>
            <a:noFill/>
          </a:ln>
        </p:spPr>
        <p:txBody>
          <a:bodyPr/>
          <a:lstStyle/>
          <a:p>
            <a:pPr>
              <a:lnSpc>
                <a:spcPct val="80000"/>
              </a:lnSpc>
              <a:spcBef>
                <a:spcPts val="480"/>
              </a:spcBef>
              <a:defRPr/>
            </a:pPr>
            <a:endParaRPr lang="ru-RU" sz="3200" b="0" strike="noStrike" spc="-1">
              <a:solidFill>
                <a:srgbClr val="000000"/>
              </a:solidFill>
              <a:latin typeface="Calibri"/>
            </a:endParaRPr>
          </a:p>
          <a:p>
            <a:pPr>
              <a:lnSpc>
                <a:spcPct val="80000"/>
              </a:lnSpc>
              <a:spcBef>
                <a:spcPts val="480"/>
              </a:spcBef>
              <a:defRPr/>
            </a:pPr>
            <a:endParaRPr lang="ru-RU" sz="3200" b="0" strike="noStrike" spc="-1">
              <a:solidFill>
                <a:srgbClr val="000000"/>
              </a:solidFill>
              <a:latin typeface="Calibri"/>
            </a:endParaRPr>
          </a:p>
        </p:txBody>
      </p:sp>
      <p:pic>
        <p:nvPicPr>
          <p:cNvPr id="8" name="Picture 13"/>
          <p:cNvPicPr/>
          <p:nvPr/>
        </p:nvPicPr>
        <p:blipFill>
          <a:blip r:embed="rId2"/>
          <a:stretch>
            <a:fillRect/>
          </a:stretch>
        </p:blipFill>
        <p:spPr bwMode="auto">
          <a:xfrm>
            <a:off x="252000" y="2781000"/>
            <a:ext cx="1424880" cy="1158840"/>
          </a:xfrm>
          <a:prstGeom prst="rect">
            <a:avLst/>
          </a:prstGeom>
          <a:ln>
            <a:noFill/>
          </a:ln>
        </p:spPr>
      </p:pic>
      <p:pic>
        <p:nvPicPr>
          <p:cNvPr id="9" name="Picture 4"/>
          <p:cNvPicPr/>
          <p:nvPr/>
        </p:nvPicPr>
        <p:blipFill>
          <a:blip r:embed="rId3"/>
          <a:stretch>
            <a:fillRect/>
          </a:stretch>
        </p:blipFill>
        <p:spPr bwMode="auto">
          <a:xfrm>
            <a:off x="13320" y="4804920"/>
            <a:ext cx="1523520" cy="2076120"/>
          </a:xfrm>
          <a:prstGeom prst="rect">
            <a:avLst/>
          </a:prstGeom>
          <a:ln>
            <a:noFill/>
          </a:ln>
        </p:spPr>
      </p:pic>
      <p:pic>
        <p:nvPicPr>
          <p:cNvPr id="10" name="Picture 14"/>
          <p:cNvPicPr/>
          <p:nvPr/>
        </p:nvPicPr>
        <p:blipFill>
          <a:blip r:embed="rId4"/>
          <a:stretch>
            <a:fillRect/>
          </a:stretch>
        </p:blipFill>
        <p:spPr bwMode="auto">
          <a:xfrm>
            <a:off x="33480" y="260640"/>
            <a:ext cx="1503000" cy="1512360"/>
          </a:xfrm>
          <a:prstGeom prst="rect">
            <a:avLst/>
          </a:prstGeom>
          <a:ln>
            <a:noFill/>
          </a:ln>
        </p:spPr>
      </p:pic>
      <p:sp>
        <p:nvSpPr>
          <p:cNvPr id="11" name="CustomShape 5"/>
          <p:cNvSpPr/>
          <p:nvPr/>
        </p:nvSpPr>
        <p:spPr bwMode="auto">
          <a:xfrm>
            <a:off x="1907640" y="260640"/>
            <a:ext cx="6912360" cy="6264360"/>
          </a:xfrm>
          <a:prstGeom prst="roundRect">
            <a:avLst>
              <a:gd name="adj" fmla="val 16667"/>
            </a:avLst>
          </a:prstGeom>
          <a:solidFill>
            <a:schemeClr val="bg1">
              <a:lumMod val="9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2400" b="1" i="1" strike="noStrike" spc="-1">
                <a:solidFill>
                  <a:srgbClr val="4F6228"/>
                </a:solidFill>
                <a:latin typeface="Calibri"/>
              </a:rPr>
              <a:t>Целевой инструктаж проводится перед выполнением разовых работ, работ, на которые в соответствии с нормативными правовыми актами требуется оформление наряда-допуска, разрешения или других специальных документов, работ по ликвидации последствий аварий, стихийных бедствий и т.п.</a:t>
            </a:r>
            <a:endParaRPr lang="ru-RU" sz="2400" b="0" strike="noStrike" spc="-1">
              <a:solidFill>
                <a:srgbClr val="000000"/>
              </a:solidFill>
              <a:latin typeface="Arial" charset="0"/>
            </a:endParaRPr>
          </a:p>
          <a:p>
            <a:pPr algn="ctr">
              <a:lnSpc>
                <a:spcPct val="80000"/>
              </a:lnSpc>
              <a:defRPr/>
            </a:pPr>
            <a:endParaRPr lang="ru-RU" sz="2400" b="0" strike="noStrike" spc="-1">
              <a:solidFill>
                <a:srgbClr val="000000"/>
              </a:solidFill>
              <a:latin typeface="Arial" charset="0"/>
            </a:endParaRPr>
          </a:p>
          <a:p>
            <a:pPr>
              <a:lnSpc>
                <a:spcPct val="80000"/>
              </a:lnSpc>
              <a:defRPr/>
            </a:pPr>
            <a:endParaRPr lang="ru-RU" sz="2400" b="0" strike="noStrike" spc="-1">
              <a:solidFill>
                <a:srgbClr val="000000"/>
              </a:solidFill>
              <a:latin typeface="Arial" charset="0"/>
            </a:endParaRPr>
          </a:p>
          <a:p>
            <a:pPr algn="ctr">
              <a:lnSpc>
                <a:spcPct val="80000"/>
              </a:lnSpc>
              <a:defRPr/>
            </a:pPr>
            <a:r>
              <a:rPr lang="ru-RU" sz="2400" b="0" strike="noStrike" spc="-1">
                <a:solidFill>
                  <a:srgbClr val="FFFFFF"/>
                </a:solidFill>
                <a:latin typeface="Calibri"/>
              </a:rPr>
              <a:t> </a:t>
            </a:r>
            <a:r>
              <a:rPr lang="ru-RU" sz="2400" b="1" strike="noStrike" spc="-1">
                <a:solidFill>
                  <a:srgbClr val="17375E"/>
                </a:solidFill>
                <a:latin typeface="Calibri"/>
              </a:rPr>
              <a:t>Целевой инструктаж проводит непосредственный руководитель (производитель) работ, прошедший в установленном порядке обучение по охране труда и проверку знаний требований охраны труда.</a:t>
            </a:r>
            <a:endParaRPr lang="ru-RU" sz="24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5"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3"/>
          <p:cNvSpPr/>
          <p:nvPr/>
        </p:nvSpPr>
        <p:spPr bwMode="auto">
          <a:xfrm>
            <a:off x="830160" y="152280"/>
            <a:ext cx="8277840" cy="396000"/>
          </a:xfrm>
          <a:prstGeom prst="rect">
            <a:avLst/>
          </a:prstGeom>
          <a:solidFill>
            <a:srgbClr val="FDEADA"/>
          </a:solidFill>
          <a:ln>
            <a:noFill/>
          </a:ln>
        </p:spPr>
        <p:txBody>
          <a:bodyPr anchor="ctr"/>
          <a:lstStyle/>
          <a:p>
            <a:pPr algn="ctr">
              <a:lnSpc>
                <a:spcPct val="100000"/>
              </a:lnSpc>
              <a:defRPr/>
            </a:pPr>
            <a:r>
              <a:t/>
            </a:r>
            <a:br/>
            <a:r>
              <a:t/>
            </a:r>
            <a:br/>
            <a:r>
              <a:rPr lang="ru-RU" sz="2000" b="1" strike="noStrike" spc="-1">
                <a:solidFill>
                  <a:srgbClr val="000000"/>
                </a:solidFill>
                <a:latin typeface="Calibri"/>
              </a:rPr>
              <a:t>Обучение безопасным методам и приемам выполнения работ</a:t>
            </a:r>
            <a:br>
              <a:rPr lang="ru-RU" sz="2000" b="1" strike="noStrike" spc="-1">
                <a:solidFill>
                  <a:srgbClr val="000000"/>
                </a:solidFill>
                <a:latin typeface="Calibri"/>
              </a:rPr>
            </a:br>
            <a:endParaRPr lang="ru-RU" sz="2000" b="1" strike="noStrike" spc="-1">
              <a:solidFill>
                <a:srgbClr val="000000"/>
              </a:solidFill>
              <a:latin typeface="Calibri"/>
            </a:endParaRPr>
          </a:p>
        </p:txBody>
      </p:sp>
      <p:sp>
        <p:nvSpPr>
          <p:cNvPr id="7" name="TextShape 4"/>
          <p:cNvSpPr/>
          <p:nvPr/>
        </p:nvSpPr>
        <p:spPr bwMode="auto">
          <a:xfrm>
            <a:off x="1403280" y="685800"/>
            <a:ext cx="7740360" cy="497484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8" name="Picture 7"/>
          <p:cNvPicPr/>
          <p:nvPr/>
        </p:nvPicPr>
        <p:blipFill>
          <a:blip r:embed="rId2"/>
          <a:stretch>
            <a:fillRect/>
          </a:stretch>
        </p:blipFill>
        <p:spPr bwMode="auto">
          <a:xfrm>
            <a:off x="0" y="836640"/>
            <a:ext cx="1486080" cy="1368360"/>
          </a:xfrm>
          <a:prstGeom prst="rect">
            <a:avLst/>
          </a:prstGeom>
          <a:ln>
            <a:noFill/>
          </a:ln>
        </p:spPr>
      </p:pic>
      <p:pic>
        <p:nvPicPr>
          <p:cNvPr id="9" name="Picture 4"/>
          <p:cNvPicPr/>
          <p:nvPr/>
        </p:nvPicPr>
        <p:blipFill>
          <a:blip r:embed="rId3"/>
          <a:stretch>
            <a:fillRect/>
          </a:stretch>
        </p:blipFill>
        <p:spPr bwMode="auto">
          <a:xfrm>
            <a:off x="0" y="3147840"/>
            <a:ext cx="1476000" cy="1282320"/>
          </a:xfrm>
          <a:prstGeom prst="rect">
            <a:avLst/>
          </a:prstGeom>
          <a:ln>
            <a:noFill/>
          </a:ln>
        </p:spPr>
      </p:pic>
      <p:pic>
        <p:nvPicPr>
          <p:cNvPr id="10" name="Picture 5"/>
          <p:cNvPicPr/>
          <p:nvPr/>
        </p:nvPicPr>
        <p:blipFill>
          <a:blip r:embed="rId4"/>
          <a:stretch>
            <a:fillRect/>
          </a:stretch>
        </p:blipFill>
        <p:spPr bwMode="auto">
          <a:xfrm>
            <a:off x="135" y="5228970"/>
            <a:ext cx="1259280" cy="1259280"/>
          </a:xfrm>
          <a:prstGeom prst="rect">
            <a:avLst/>
          </a:prstGeom>
          <a:ln>
            <a:noFill/>
          </a:ln>
        </p:spPr>
      </p:pic>
      <p:sp>
        <p:nvSpPr>
          <p:cNvPr id="11" name="CustomShape 5"/>
          <p:cNvSpPr/>
          <p:nvPr/>
        </p:nvSpPr>
        <p:spPr bwMode="auto">
          <a:xfrm>
            <a:off x="1351915" y="692785"/>
            <a:ext cx="7727315" cy="597662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just">
              <a:lnSpc>
                <a:spcPct val="80000"/>
              </a:lnSpc>
              <a:defRPr/>
            </a:pPr>
            <a:r>
              <a:rPr lang="x-none" altLang="ru-RU" b="1" strike="noStrike" spc="-1">
                <a:solidFill>
                  <a:srgbClr val="006600"/>
                </a:solidFill>
                <a:latin typeface="Calibri"/>
              </a:rPr>
              <a:t>	</a:t>
            </a:r>
            <a:r>
              <a:rPr lang="ru-RU" b="1" strike="noStrike" spc="-1">
                <a:solidFill>
                  <a:srgbClr val="006600"/>
                </a:solidFill>
                <a:latin typeface="Calibri"/>
              </a:rPr>
              <a:t>Для всех поступающих на работу лиц, а также работников, переводимых на другую работу работодатель (уполномоченное им лицо)  после проведения вводного и (или) первичного инструктажей обязан организовать обучение безопасным методам и приемам выполнения работ.</a:t>
            </a:r>
            <a:endParaRPr lang="ru-RU" b="0" strike="noStrike" spc="-1">
              <a:solidFill>
                <a:srgbClr val="000000"/>
              </a:solidFill>
              <a:latin typeface="Arial" charset="0"/>
            </a:endParaRPr>
          </a:p>
          <a:p>
            <a:pPr>
              <a:lnSpc>
                <a:spcPct val="80000"/>
              </a:lnSpc>
              <a:defRPr/>
            </a:pPr>
            <a:r>
              <a:rPr lang="ru-RU" b="1" strike="noStrike" spc="-1">
                <a:solidFill>
                  <a:srgbClr val="006600"/>
                </a:solidFill>
                <a:latin typeface="Calibri"/>
              </a:rPr>
              <a:t> </a:t>
            </a:r>
            <a:endParaRPr lang="ru-RU" b="0" strike="noStrike" spc="-1">
              <a:solidFill>
                <a:srgbClr val="000000"/>
              </a:solidFill>
              <a:latin typeface="Arial" charset="0"/>
            </a:endParaRPr>
          </a:p>
          <a:p>
            <a:pPr algn="just">
              <a:lnSpc>
                <a:spcPct val="80000"/>
              </a:lnSpc>
              <a:defRPr/>
            </a:pPr>
            <a:r>
              <a:rPr lang="x-none" altLang="ru-RU" b="1" i="1" strike="noStrike" spc="-1">
                <a:solidFill>
                  <a:srgbClr val="000066"/>
                </a:solidFill>
                <a:latin typeface="Calibri"/>
              </a:rPr>
              <a:t>	</a:t>
            </a:r>
            <a:r>
              <a:rPr lang="ru-RU" b="1" i="1" strike="noStrike" spc="-1">
                <a:solidFill>
                  <a:srgbClr val="000066"/>
                </a:solidFill>
                <a:latin typeface="Calibri"/>
              </a:rPr>
              <a:t>Обучение безопасным методам и приемам выполнения работ работников по профессиям рабочих и специалистов, занятых на работах, к которым предъявляются дополнительные(повышенные) требования безопасности труда, проводятся по программам, разработанным и утвержденным работодателем с учетом практических задач конкретного рабочего места и с обязательным включением вопросов выявления, оценки и методов снижения профессиональных рисков.</a:t>
            </a:r>
            <a:endParaRPr lang="ru-RU" b="0" strike="noStrike" spc="-1">
              <a:solidFill>
                <a:srgbClr val="000000"/>
              </a:solidFill>
              <a:latin typeface="Arial" charset="0"/>
            </a:endParaRPr>
          </a:p>
          <a:p>
            <a:pPr>
              <a:lnSpc>
                <a:spcPct val="80000"/>
              </a:lnSpc>
              <a:defRPr/>
            </a:pPr>
            <a:r>
              <a:rPr lang="ru-RU" b="1" i="1" strike="noStrike" spc="-1">
                <a:solidFill>
                  <a:srgbClr val="CC0099"/>
                </a:solidFill>
                <a:latin typeface="Calibri"/>
              </a:rPr>
              <a:t> </a:t>
            </a:r>
            <a:endParaRPr lang="ru-RU" b="0" strike="noStrike" spc="-1">
              <a:solidFill>
                <a:srgbClr val="000000"/>
              </a:solidFill>
              <a:latin typeface="Arial" charset="0"/>
            </a:endParaRPr>
          </a:p>
          <a:p>
            <a:pPr algn="just">
              <a:lnSpc>
                <a:spcPct val="80000"/>
              </a:lnSpc>
              <a:defRPr/>
            </a:pPr>
            <a:r>
              <a:rPr lang="x-none" altLang="ru-RU" b="0" strike="noStrike" spc="-1">
                <a:solidFill>
                  <a:srgbClr val="080808"/>
                </a:solidFill>
                <a:latin typeface="Calibri"/>
              </a:rPr>
              <a:t>	</a:t>
            </a:r>
            <a:r>
              <a:rPr lang="ru-RU" b="0" strike="noStrike" spc="-1">
                <a:solidFill>
                  <a:srgbClr val="080808"/>
                </a:solidFill>
                <a:latin typeface="Calibri"/>
              </a:rPr>
              <a:t>Обучение безопасным методам и приемам выполнения работ лиц, поступающих на работы с вредными и (или) опасными условиями труда, к которым предъявляются дополнительные(повышенные) требования безопасности труда, проводят в форме стажировки непосредственно на рабочем месте под руководством работника, прошедшего обучение по охране труда, на которого приказом работодателя возложены обязанности по проведению стажировки</a:t>
            </a:r>
            <a:endParaRPr lang="ru-RU"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5"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3"/>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7" name="TextShape 4"/>
          <p:cNvSpPr/>
          <p:nvPr/>
        </p:nvSpPr>
        <p:spPr bwMode="auto">
          <a:xfrm>
            <a:off x="1979640" y="333360"/>
            <a:ext cx="6984360" cy="557352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8" name="Picture 13"/>
          <p:cNvPicPr/>
          <p:nvPr/>
        </p:nvPicPr>
        <p:blipFill>
          <a:blip r:embed="rId2"/>
          <a:stretch>
            <a:fillRect/>
          </a:stretch>
        </p:blipFill>
        <p:spPr bwMode="auto">
          <a:xfrm>
            <a:off x="324000" y="333360"/>
            <a:ext cx="1439640" cy="1423800"/>
          </a:xfrm>
          <a:prstGeom prst="rect">
            <a:avLst/>
          </a:prstGeom>
          <a:ln>
            <a:noFill/>
          </a:ln>
        </p:spPr>
      </p:pic>
      <p:pic>
        <p:nvPicPr>
          <p:cNvPr id="9" name="Picture 14"/>
          <p:cNvPicPr/>
          <p:nvPr/>
        </p:nvPicPr>
        <p:blipFill>
          <a:blip r:embed="rId3"/>
          <a:stretch>
            <a:fillRect/>
          </a:stretch>
        </p:blipFill>
        <p:spPr bwMode="auto">
          <a:xfrm>
            <a:off x="228600" y="2492280"/>
            <a:ext cx="1503000" cy="1512360"/>
          </a:xfrm>
          <a:prstGeom prst="rect">
            <a:avLst/>
          </a:prstGeom>
          <a:ln>
            <a:noFill/>
          </a:ln>
        </p:spPr>
      </p:pic>
      <p:pic>
        <p:nvPicPr>
          <p:cNvPr id="10" name="Picture 16"/>
          <p:cNvPicPr/>
          <p:nvPr/>
        </p:nvPicPr>
        <p:blipFill>
          <a:blip r:embed="rId4"/>
          <a:stretch>
            <a:fillRect/>
          </a:stretch>
        </p:blipFill>
        <p:spPr bwMode="auto">
          <a:xfrm>
            <a:off x="336600" y="5300640"/>
            <a:ext cx="1296720" cy="1212480"/>
          </a:xfrm>
          <a:prstGeom prst="rect">
            <a:avLst/>
          </a:prstGeom>
          <a:ln>
            <a:noFill/>
          </a:ln>
        </p:spPr>
      </p:pic>
      <p:sp>
        <p:nvSpPr>
          <p:cNvPr id="11" name="CustomShape 5"/>
          <p:cNvSpPr/>
          <p:nvPr/>
        </p:nvSpPr>
        <p:spPr bwMode="auto">
          <a:xfrm>
            <a:off x="1907640" y="188640"/>
            <a:ext cx="6984360" cy="655236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just">
              <a:lnSpc>
                <a:spcPct val="80000"/>
              </a:lnSpc>
              <a:defRPr/>
            </a:pPr>
            <a:r>
              <a:rPr lang="x-none" altLang="ru-RU" sz="1800" b="1" strike="noStrike" spc="-1">
                <a:solidFill>
                  <a:srgbClr val="660066"/>
                </a:solidFill>
                <a:latin typeface="Calibri"/>
              </a:rPr>
              <a:t>	</a:t>
            </a:r>
            <a:r>
              <a:rPr lang="ru-RU" sz="1800" b="1" strike="noStrike" spc="-1">
                <a:solidFill>
                  <a:srgbClr val="660066"/>
                </a:solidFill>
                <a:latin typeface="Calibri"/>
              </a:rPr>
              <a:t>В программы профессиональной подготовки рабочих, переподготовки, получения второй профессии, повышения квалификации непосредственно у работодателя или в образовательных учреждениях должны быть включены вопросы обучения безопасным методам и приемам выполнения работ и требований охраны труда.</a:t>
            </a:r>
            <a:endParaRPr lang="ru-RU" sz="1800" b="0" strike="noStrike" spc="-1">
              <a:solidFill>
                <a:srgbClr val="000000"/>
              </a:solidFill>
              <a:latin typeface="Arial" charset="0"/>
            </a:endParaRPr>
          </a:p>
          <a:p>
            <a:pPr>
              <a:lnSpc>
                <a:spcPct val="80000"/>
              </a:lnSpc>
              <a:defRPr/>
            </a:pPr>
            <a:endParaRPr lang="ru-RU" sz="1800" b="0" strike="noStrike" spc="-1">
              <a:solidFill>
                <a:srgbClr val="000000"/>
              </a:solidFill>
              <a:latin typeface="Arial" charset="0"/>
            </a:endParaRPr>
          </a:p>
          <a:p>
            <a:pPr algn="just">
              <a:lnSpc>
                <a:spcPct val="80000"/>
              </a:lnSpc>
              <a:defRPr/>
            </a:pPr>
            <a:r>
              <a:rPr lang="x-none" altLang="ru-RU" sz="1800" b="1" strike="noStrike" spc="-1">
                <a:solidFill>
                  <a:srgbClr val="003300"/>
                </a:solidFill>
                <a:latin typeface="Calibri"/>
              </a:rPr>
              <a:t>	</a:t>
            </a:r>
            <a:r>
              <a:rPr lang="ru-RU" sz="1800" b="1" strike="noStrike" spc="-1">
                <a:solidFill>
                  <a:srgbClr val="003300"/>
                </a:solidFill>
                <a:latin typeface="Calibri"/>
              </a:rPr>
              <a:t>Обучение безопасным методам и приемам выполнения работ проводят в специально созданных учебных лабораториях, мастерских, участках, цехах, на полигонах или непосредственно на рабочем месте под руководством работника, прошедшего соответствующее обучение по охране труда.</a:t>
            </a:r>
            <a:endParaRPr lang="ru-RU" sz="1800" b="0" strike="noStrike" spc="-1">
              <a:solidFill>
                <a:srgbClr val="000000"/>
              </a:solidFill>
              <a:latin typeface="Arial" charset="0"/>
            </a:endParaRPr>
          </a:p>
          <a:p>
            <a:pPr>
              <a:lnSpc>
                <a:spcPct val="80000"/>
              </a:lnSpc>
              <a:defRPr/>
            </a:pPr>
            <a:endParaRPr lang="ru-RU" sz="1800" b="0" strike="noStrike" spc="-1">
              <a:solidFill>
                <a:srgbClr val="000000"/>
              </a:solidFill>
              <a:latin typeface="Arial" charset="0"/>
            </a:endParaRPr>
          </a:p>
          <a:p>
            <a:pPr algn="just">
              <a:lnSpc>
                <a:spcPct val="80000"/>
              </a:lnSpc>
              <a:defRPr/>
            </a:pPr>
            <a:r>
              <a:rPr lang="x-none" altLang="ru-RU" sz="1800" b="1" strike="noStrike" spc="-1">
                <a:solidFill>
                  <a:srgbClr val="CC3300"/>
                </a:solidFill>
                <a:latin typeface="Calibri"/>
              </a:rPr>
              <a:t>	</a:t>
            </a:r>
            <a:r>
              <a:rPr lang="ru-RU" sz="1800" b="1" strike="noStrike" spc="-1">
                <a:solidFill>
                  <a:srgbClr val="CC3300"/>
                </a:solidFill>
                <a:latin typeface="Calibri"/>
              </a:rPr>
              <a:t>Обучение лиц, поступающих на работу с вредными и (или) опасными условиями труда, безопасным методам и приемам выполнения работ проводится с обязательной стажировкой.</a:t>
            </a:r>
            <a:endParaRPr lang="ru-RU" sz="1800" b="0" strike="noStrike" spc="-1">
              <a:solidFill>
                <a:srgbClr val="000000"/>
              </a:solidFill>
              <a:latin typeface="Arial" charset="0"/>
            </a:endParaRPr>
          </a:p>
          <a:p>
            <a:pPr>
              <a:lnSpc>
                <a:spcPct val="80000"/>
              </a:lnSpc>
              <a:defRPr/>
            </a:pPr>
            <a:endParaRPr lang="ru-RU" sz="1800" b="0" strike="noStrike" spc="-1">
              <a:solidFill>
                <a:srgbClr val="000000"/>
              </a:solidFill>
              <a:latin typeface="Arial" charset="0"/>
            </a:endParaRPr>
          </a:p>
          <a:p>
            <a:pPr algn="just">
              <a:lnSpc>
                <a:spcPct val="80000"/>
              </a:lnSpc>
              <a:defRPr/>
            </a:pPr>
            <a:r>
              <a:rPr lang="x-none" altLang="ru-RU" sz="1800" b="1" strike="noStrike" spc="-1">
                <a:solidFill>
                  <a:srgbClr val="6600CC"/>
                </a:solidFill>
                <a:latin typeface="Calibri"/>
              </a:rPr>
              <a:t>	</a:t>
            </a:r>
            <a:r>
              <a:rPr lang="ru-RU" sz="1800" b="1" strike="noStrike" spc="-1">
                <a:solidFill>
                  <a:srgbClr val="6600CC"/>
                </a:solidFill>
                <a:latin typeface="Calibri"/>
              </a:rPr>
              <a:t>Целью стажировки является закрепление теоретических знаний, необходимых для безопасного выполнения работ, и освоение непосредственно на рабочем месте безопасных методов и приемов выполнения работ.</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5"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3"/>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7" name="TextShape 4"/>
          <p:cNvSpPr/>
          <p:nvPr/>
        </p:nvSpPr>
        <p:spPr bwMode="auto">
          <a:xfrm>
            <a:off x="1781280" y="472320"/>
            <a:ext cx="7183080" cy="439632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8" name="Picture 2"/>
          <p:cNvPicPr/>
          <p:nvPr/>
        </p:nvPicPr>
        <p:blipFill>
          <a:blip r:embed="rId2"/>
          <a:stretch>
            <a:fillRect/>
          </a:stretch>
        </p:blipFill>
        <p:spPr bwMode="auto">
          <a:xfrm>
            <a:off x="209880" y="260640"/>
            <a:ext cx="1167840" cy="1220400"/>
          </a:xfrm>
          <a:prstGeom prst="rect">
            <a:avLst/>
          </a:prstGeom>
          <a:ln>
            <a:noFill/>
          </a:ln>
        </p:spPr>
      </p:pic>
      <p:pic>
        <p:nvPicPr>
          <p:cNvPr id="9" name="Picture 17"/>
          <p:cNvPicPr/>
          <p:nvPr/>
        </p:nvPicPr>
        <p:blipFill>
          <a:blip r:embed="rId3"/>
          <a:stretch>
            <a:fillRect/>
          </a:stretch>
        </p:blipFill>
        <p:spPr bwMode="auto">
          <a:xfrm>
            <a:off x="253080" y="2637000"/>
            <a:ext cx="960120" cy="1261440"/>
          </a:xfrm>
          <a:prstGeom prst="rect">
            <a:avLst/>
          </a:prstGeom>
          <a:ln>
            <a:noFill/>
          </a:ln>
        </p:spPr>
      </p:pic>
      <p:pic>
        <p:nvPicPr>
          <p:cNvPr id="10" name="Picture 19"/>
          <p:cNvPicPr/>
          <p:nvPr/>
        </p:nvPicPr>
        <p:blipFill>
          <a:blip r:embed="rId4"/>
          <a:stretch>
            <a:fillRect/>
          </a:stretch>
        </p:blipFill>
        <p:spPr bwMode="auto">
          <a:xfrm>
            <a:off x="164880" y="5229360"/>
            <a:ext cx="1342800" cy="1152000"/>
          </a:xfrm>
          <a:prstGeom prst="rect">
            <a:avLst/>
          </a:prstGeom>
          <a:ln>
            <a:noFill/>
          </a:ln>
        </p:spPr>
      </p:pic>
      <p:sp>
        <p:nvSpPr>
          <p:cNvPr id="11" name="CustomShape 5"/>
          <p:cNvSpPr/>
          <p:nvPr/>
        </p:nvSpPr>
        <p:spPr bwMode="auto">
          <a:xfrm>
            <a:off x="1619640" y="116640"/>
            <a:ext cx="7344360" cy="662436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nSpc>
                <a:spcPct val="80000"/>
              </a:lnSpc>
              <a:spcBef>
                <a:spcPts val="400"/>
              </a:spcBef>
              <a:buClr>
                <a:srgbClr val="000099"/>
              </a:buClr>
              <a:buFont typeface="Arial" charset="0"/>
              <a:buChar char="•"/>
              <a:defRPr/>
            </a:pPr>
            <a:r>
              <a:rPr lang="ru-RU" b="1" strike="noStrike" spc="-1">
                <a:solidFill>
                  <a:srgbClr val="000099"/>
                </a:solidFill>
                <a:latin typeface="Calibri"/>
              </a:rPr>
              <a:t>Продолжительность стажировки устанавливается работодателем (уполномоченным им лицом) исходя из характера выполняемых работ, но не менее двух рабочих дней.</a:t>
            </a:r>
            <a:endParaRPr lang="ru-RU" b="0" strike="noStrike" spc="-1">
              <a:solidFill>
                <a:srgbClr val="000000"/>
              </a:solidFill>
              <a:latin typeface="Arial" charset="0"/>
            </a:endParaRPr>
          </a:p>
          <a:p>
            <a:pPr marL="342900" indent="-342900">
              <a:lnSpc>
                <a:spcPct val="80000"/>
              </a:lnSpc>
              <a:spcBef>
                <a:spcPts val="400"/>
              </a:spcBef>
              <a:buClr>
                <a:srgbClr val="000000"/>
              </a:buClr>
              <a:buFont typeface="Arial" charset="0"/>
              <a:buChar char="•"/>
              <a:defRPr/>
            </a:pPr>
            <a:r>
              <a:rPr lang="ru-RU" b="1" strike="noStrike" spc="-1">
                <a:solidFill>
                  <a:srgbClr val="008000"/>
                </a:solidFill>
                <a:latin typeface="Calibri"/>
              </a:rPr>
              <a:t>Руководитель стажировки из числа бригадиров, мастеров, инструкторов и квалифицированных рабочих, имеющих практический опыт работы по данной профессии, назначается работодателем. К одному руководителю стажировки не может быть прикреплено более двух человек одновременно.</a:t>
            </a:r>
            <a:endParaRPr lang="ru-RU" b="0" strike="noStrike" spc="-1">
              <a:solidFill>
                <a:srgbClr val="000000"/>
              </a:solidFill>
              <a:latin typeface="Arial" charset="0"/>
            </a:endParaRPr>
          </a:p>
          <a:p>
            <a:pPr marL="342900" indent="-342900">
              <a:lnSpc>
                <a:spcPct val="80000"/>
              </a:lnSpc>
              <a:spcBef>
                <a:spcPts val="400"/>
              </a:spcBef>
              <a:buClr>
                <a:srgbClr val="000000"/>
              </a:buClr>
              <a:buFont typeface="Arial" charset="0"/>
              <a:buChar char="•"/>
              <a:defRPr/>
            </a:pPr>
            <a:r>
              <a:rPr lang="ru-RU" b="1" strike="noStrike" spc="-1">
                <a:solidFill>
                  <a:srgbClr val="CC3300"/>
                </a:solidFill>
                <a:latin typeface="Calibri"/>
              </a:rPr>
              <a:t>Прохождение стажировки лицами, принятыми на работу с вредными и (или) опасными условиями труда, оформляется записью в Журнале.</a:t>
            </a:r>
            <a:endParaRPr lang="ru-RU" b="0" strike="noStrike" spc="-1">
              <a:solidFill>
                <a:srgbClr val="000000"/>
              </a:solidFill>
              <a:latin typeface="Arial" charset="0"/>
            </a:endParaRPr>
          </a:p>
          <a:p>
            <a:pPr marL="342900" indent="-342900">
              <a:lnSpc>
                <a:spcPct val="80000"/>
              </a:lnSpc>
              <a:spcBef>
                <a:spcPts val="400"/>
              </a:spcBef>
              <a:buClr>
                <a:srgbClr val="CC3300"/>
              </a:buClr>
              <a:buFont typeface="Arial" charset="0"/>
              <a:buChar char="•"/>
              <a:defRPr/>
            </a:pPr>
            <a:r>
              <a:rPr lang="ru-RU" b="1" strike="noStrike" spc="-1">
                <a:solidFill>
                  <a:srgbClr val="000000"/>
                </a:solidFill>
                <a:latin typeface="Calibri"/>
              </a:rPr>
              <a:t>Обучение безопасным методам и приемам выполнения работ со стажировкой на рабочем месте завершается экзаменом.</a:t>
            </a:r>
            <a:endParaRPr lang="ru-RU" b="0" strike="noStrike" spc="-1">
              <a:solidFill>
                <a:srgbClr val="000000"/>
              </a:solidFill>
              <a:latin typeface="Arial" charset="0"/>
            </a:endParaRPr>
          </a:p>
          <a:p>
            <a:pPr marL="342900" indent="-342900">
              <a:lnSpc>
                <a:spcPct val="80000"/>
              </a:lnSpc>
              <a:spcBef>
                <a:spcPts val="400"/>
              </a:spcBef>
              <a:buClr>
                <a:srgbClr val="CC3300"/>
              </a:buClr>
              <a:buFont typeface="Arial" charset="0"/>
              <a:buChar char="•"/>
              <a:defRPr/>
            </a:pPr>
            <a:r>
              <a:rPr lang="ru-RU" b="1" strike="noStrike" spc="-1">
                <a:solidFill>
                  <a:srgbClr val="660066"/>
                </a:solidFill>
                <a:latin typeface="Calibri"/>
              </a:rPr>
              <a:t>При положительных результатах экзамена работодатель издает распоряжение о допуске работника к самостоятельной работе.</a:t>
            </a:r>
            <a:r>
              <a:rPr lang="ru-RU" b="1" strike="noStrike" spc="-1">
                <a:solidFill>
                  <a:srgbClr val="CC3300"/>
                </a:solidFill>
                <a:latin typeface="Calibri"/>
              </a:rPr>
              <a:t> </a:t>
            </a:r>
            <a:endParaRPr lang="ru-RU" b="0" strike="noStrike" spc="-1">
              <a:solidFill>
                <a:srgbClr val="000000"/>
              </a:solidFill>
              <a:latin typeface="Arial" charset="0"/>
            </a:endParaRPr>
          </a:p>
          <a:p>
            <a:pPr marL="342900" indent="-342900">
              <a:lnSpc>
                <a:spcPct val="80000"/>
              </a:lnSpc>
              <a:spcBef>
                <a:spcPts val="400"/>
              </a:spcBef>
              <a:buClr>
                <a:srgbClr val="333300"/>
              </a:buClr>
              <a:buFont typeface="Arial" charset="0"/>
              <a:buChar char="•"/>
              <a:defRPr/>
            </a:pPr>
            <a:r>
              <a:rPr lang="ru-RU" b="1" strike="noStrike" spc="-1">
                <a:solidFill>
                  <a:srgbClr val="333300"/>
                </a:solidFill>
                <a:latin typeface="Calibri"/>
              </a:rPr>
              <a:t>При неудовлетворительных результатах экзамена работники, принимаемые на работу с вредными и (или) опасными условиями труда, должны сдать экзамен повторно в сроки, установленные работодателем.</a:t>
            </a:r>
            <a:endParaRPr lang="ru-RU"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5"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3"/>
          <p:cNvSpPr/>
          <p:nvPr/>
        </p:nvSpPr>
        <p:spPr bwMode="auto">
          <a:xfrm>
            <a:off x="1631880" y="116640"/>
            <a:ext cx="6756120" cy="791640"/>
          </a:xfrm>
          <a:prstGeom prst="rect">
            <a:avLst/>
          </a:prstGeom>
          <a:solidFill>
            <a:srgbClr val="DDD9C3"/>
          </a:solidFill>
          <a:ln>
            <a:noFill/>
          </a:ln>
        </p:spPr>
        <p:txBody>
          <a:bodyPr anchor="ctr"/>
          <a:lstStyle/>
          <a:p>
            <a:pPr algn="ctr">
              <a:lnSpc>
                <a:spcPct val="100000"/>
              </a:lnSpc>
              <a:defRPr/>
            </a:pPr>
            <a:r>
              <a:t/>
            </a:r>
            <a:br/>
            <a:r>
              <a:rPr lang="ru-RU" sz="2000" b="1" strike="noStrike" spc="-1">
                <a:solidFill>
                  <a:srgbClr val="403152"/>
                </a:solidFill>
                <a:latin typeface="Calibri"/>
              </a:rPr>
              <a:t>Обучение методам и приемам оказания первой помощи пострадавшим</a:t>
            </a:r>
            <a:br>
              <a:rPr lang="ru-RU" sz="2000" b="1" strike="noStrike" spc="-1">
                <a:solidFill>
                  <a:srgbClr val="403152"/>
                </a:solidFill>
                <a:latin typeface="Calibri"/>
              </a:rPr>
            </a:br>
            <a:endParaRPr lang="ru-RU" sz="2000" b="0" strike="noStrike" spc="-1">
              <a:solidFill>
                <a:srgbClr val="000000"/>
              </a:solidFill>
              <a:latin typeface="Calibri"/>
            </a:endParaRPr>
          </a:p>
        </p:txBody>
      </p:sp>
      <p:sp>
        <p:nvSpPr>
          <p:cNvPr id="7" name="TextShape 4"/>
          <p:cNvSpPr/>
          <p:nvPr/>
        </p:nvSpPr>
        <p:spPr bwMode="auto">
          <a:xfrm>
            <a:off x="2035080" y="980640"/>
            <a:ext cx="6973560" cy="453564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8" name="Picture 4"/>
          <p:cNvPicPr/>
          <p:nvPr/>
        </p:nvPicPr>
        <p:blipFill>
          <a:blip r:embed="rId2"/>
          <a:stretch>
            <a:fillRect/>
          </a:stretch>
        </p:blipFill>
        <p:spPr bwMode="auto">
          <a:xfrm>
            <a:off x="395600" y="2708845"/>
            <a:ext cx="1163160" cy="1827000"/>
          </a:xfrm>
          <a:prstGeom prst="rect">
            <a:avLst/>
          </a:prstGeom>
          <a:ln>
            <a:noFill/>
          </a:ln>
        </p:spPr>
      </p:pic>
      <p:sp>
        <p:nvSpPr>
          <p:cNvPr id="10" name="CustomShape 5"/>
          <p:cNvSpPr/>
          <p:nvPr/>
        </p:nvSpPr>
        <p:spPr bwMode="auto">
          <a:xfrm>
            <a:off x="2181960" y="1700640"/>
            <a:ext cx="6768360" cy="496836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just">
              <a:lnSpc>
                <a:spcPct val="80000"/>
              </a:lnSpc>
              <a:defRPr/>
            </a:pPr>
            <a:r>
              <a:rPr lang="x-none" altLang="ru-RU" sz="1800" b="1" strike="noStrike" spc="-1">
                <a:solidFill>
                  <a:srgbClr val="632523"/>
                </a:solidFill>
                <a:latin typeface="Calibri"/>
              </a:rPr>
              <a:t>	</a:t>
            </a:r>
            <a:r>
              <a:rPr lang="ru-RU" sz="1800" b="1" strike="noStrike" spc="-1">
                <a:solidFill>
                  <a:srgbClr val="632523"/>
                </a:solidFill>
                <a:latin typeface="Calibri"/>
              </a:rPr>
              <a:t>Обучение методам и приемам оказания первой помощи пострадавшим организуется работодателем (уполномоченным им лицом) в течение месяца для всех принимаемых на работу лиц, в виде специального обучающего курса (тренинга) </a:t>
            </a:r>
            <a:endParaRPr lang="ru-RU" sz="1800" b="0" strike="noStrike" spc="-1">
              <a:solidFill>
                <a:srgbClr val="000000"/>
              </a:solidFill>
              <a:latin typeface="Arial" charset="0"/>
            </a:endParaRPr>
          </a:p>
          <a:p>
            <a:pPr algn="just">
              <a:lnSpc>
                <a:spcPct val="80000"/>
              </a:lnSpc>
              <a:defRPr/>
            </a:pPr>
            <a:endParaRPr lang="ru-RU" sz="1800" b="0" strike="noStrike" spc="-1">
              <a:solidFill>
                <a:srgbClr val="000000"/>
              </a:solidFill>
              <a:latin typeface="Arial" charset="0"/>
            </a:endParaRPr>
          </a:p>
          <a:p>
            <a:pPr algn="just">
              <a:lnSpc>
                <a:spcPct val="80000"/>
              </a:lnSpc>
              <a:defRPr/>
            </a:pPr>
            <a:r>
              <a:rPr lang="x-none" altLang="ru-RU" sz="1800" b="1" strike="noStrike" spc="-1">
                <a:solidFill>
                  <a:srgbClr val="003399"/>
                </a:solidFill>
                <a:latin typeface="Calibri"/>
              </a:rPr>
              <a:t>	</a:t>
            </a:r>
            <a:r>
              <a:rPr lang="ru-RU" sz="1800" b="1" strike="noStrike" spc="-1">
                <a:solidFill>
                  <a:srgbClr val="003399"/>
                </a:solidFill>
                <a:latin typeface="Calibri"/>
              </a:rPr>
              <a:t>Обучение методам и приемам оказания первой помощи пострадавшим организуется с привлечением специалистов, имеющих медицинское образование и соответствующую подготовку, в том числе специалистов обучающих организаций, а также с применением технических средств обучения и наглядных пособий.</a:t>
            </a:r>
            <a:endParaRPr lang="ru-RU" sz="1800" b="0" strike="noStrike" spc="-1">
              <a:solidFill>
                <a:srgbClr val="000000"/>
              </a:solidFill>
              <a:latin typeface="Arial" charset="0"/>
            </a:endParaRPr>
          </a:p>
          <a:p>
            <a:pPr algn="just">
              <a:lnSpc>
                <a:spcPct val="80000"/>
              </a:lnSpc>
              <a:defRPr/>
            </a:pPr>
            <a:endParaRPr lang="ru-RU" sz="1800" b="0" strike="noStrike" spc="-1">
              <a:solidFill>
                <a:srgbClr val="000000"/>
              </a:solidFill>
              <a:latin typeface="Arial" charset="0"/>
            </a:endParaRPr>
          </a:p>
          <a:p>
            <a:pPr algn="just">
              <a:lnSpc>
                <a:spcPct val="80000"/>
              </a:lnSpc>
              <a:defRPr/>
            </a:pPr>
            <a:r>
              <a:rPr lang="x-none" altLang="ru-RU" sz="1800" b="1" strike="noStrike" spc="-1">
                <a:solidFill>
                  <a:srgbClr val="FFFFFF"/>
                </a:solidFill>
                <a:latin typeface="Calibri"/>
              </a:rPr>
              <a:t>	</a:t>
            </a:r>
            <a:r>
              <a:rPr lang="ru-RU" sz="1800" b="1" strike="noStrike" spc="-1">
                <a:solidFill>
                  <a:srgbClr val="003300"/>
                </a:solidFill>
                <a:latin typeface="Calibri"/>
              </a:rPr>
              <a:t>Обучение методам и приемам оказания первой помощи пострадавшим в виде специального обучающего курса (тренинга) проводится по учебным программам, разработанным и утвержденным работодателем на основе Примерного учебно-тематического плана.</a:t>
            </a:r>
            <a:r>
              <a:rPr lang="ru-RU" sz="1800" b="0" strike="noStrike" spc="-1">
                <a:solidFill>
                  <a:srgbClr val="003300"/>
                </a:solidFill>
                <a:latin typeface="Calibri"/>
              </a:rPr>
              <a:t> </a:t>
            </a:r>
            <a:endParaRPr lang="ru-RU" sz="1800" b="0" strike="noStrike" spc="-1">
              <a:solidFill>
                <a:srgbClr val="000000"/>
              </a:solidFill>
              <a:latin typeface="Arial" charset="0"/>
            </a:endParaRPr>
          </a:p>
        </p:txBody>
      </p:sp>
      <p:sp>
        <p:nvSpPr>
          <p:cNvPr id="11" name="CustomShape 6"/>
          <p:cNvSpPr/>
          <p:nvPr/>
        </p:nvSpPr>
        <p:spPr bwMode="auto">
          <a:xfrm>
            <a:off x="4696560" y="980640"/>
            <a:ext cx="412200" cy="680040"/>
          </a:xfrm>
          <a:prstGeom prst="downArrow">
            <a:avLst>
              <a:gd name="adj1" fmla="val 50000"/>
              <a:gd name="adj2" fmla="val 50000"/>
            </a:avLst>
          </a:prstGeom>
          <a:solidFill>
            <a:schemeClr val="bg2">
              <a:lumMod val="90000"/>
            </a:schemeClr>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5"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3"/>
          <p:cNvSpPr/>
          <p:nvPr/>
        </p:nvSpPr>
        <p:spPr bwMode="auto">
          <a:xfrm>
            <a:off x="609480" y="-152280"/>
            <a:ext cx="8243640" cy="131400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7" name="TextShape 4"/>
          <p:cNvSpPr/>
          <p:nvPr/>
        </p:nvSpPr>
        <p:spPr bwMode="auto">
          <a:xfrm>
            <a:off x="1736640" y="35280"/>
            <a:ext cx="7399080" cy="471924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8" name="Picture 16"/>
          <p:cNvPicPr/>
          <p:nvPr/>
        </p:nvPicPr>
        <p:blipFill>
          <a:blip r:embed="rId2"/>
          <a:stretch>
            <a:fillRect/>
          </a:stretch>
        </p:blipFill>
        <p:spPr bwMode="auto">
          <a:xfrm>
            <a:off x="224155" y="612140"/>
            <a:ext cx="819150" cy="1668145"/>
          </a:xfrm>
          <a:prstGeom prst="rect">
            <a:avLst/>
          </a:prstGeom>
          <a:ln>
            <a:noFill/>
          </a:ln>
        </p:spPr>
      </p:pic>
      <p:pic>
        <p:nvPicPr>
          <p:cNvPr id="9" name="Picture 13"/>
          <p:cNvPicPr/>
          <p:nvPr/>
        </p:nvPicPr>
        <p:blipFill>
          <a:blip r:embed="rId3"/>
          <a:stretch>
            <a:fillRect/>
          </a:stretch>
        </p:blipFill>
        <p:spPr bwMode="auto">
          <a:xfrm>
            <a:off x="66600" y="2968920"/>
            <a:ext cx="1043280" cy="847800"/>
          </a:xfrm>
          <a:prstGeom prst="rect">
            <a:avLst/>
          </a:prstGeom>
          <a:ln>
            <a:noFill/>
          </a:ln>
        </p:spPr>
      </p:pic>
      <p:sp>
        <p:nvSpPr>
          <p:cNvPr id="10" name="CustomShape 5"/>
          <p:cNvSpPr/>
          <p:nvPr/>
        </p:nvSpPr>
        <p:spPr bwMode="auto">
          <a:xfrm>
            <a:off x="1259640" y="188640"/>
            <a:ext cx="7776360" cy="640836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800" b="1" i="1" strike="noStrike" spc="-1">
                <a:solidFill>
                  <a:srgbClr val="953735"/>
                </a:solidFill>
                <a:latin typeface="Calibri"/>
              </a:rPr>
              <a:t>Внеплановая проверка знаний требований охраны труда проводится:</a:t>
            </a:r>
            <a:endParaRPr lang="ru-RU" sz="1800" b="0" strike="noStrike" spc="-1">
              <a:solidFill>
                <a:srgbClr val="000000"/>
              </a:solidFill>
              <a:latin typeface="Arial" charset="0"/>
            </a:endParaRPr>
          </a:p>
          <a:p>
            <a:pPr>
              <a:lnSpc>
                <a:spcPct val="80000"/>
              </a:lnSpc>
              <a:defRPr/>
            </a:pPr>
            <a:r>
              <a:rPr lang="ru-RU" sz="1800" b="1" strike="noStrike" spc="-1">
                <a:solidFill>
                  <a:srgbClr val="FFFFFF"/>
                </a:solidFill>
                <a:latin typeface="Calibri"/>
              </a:rPr>
              <a:t>- </a:t>
            </a:r>
            <a:r>
              <a:rPr lang="ru-RU" sz="1800" b="1" strike="noStrike" spc="-1">
                <a:solidFill>
                  <a:srgbClr val="003300"/>
                </a:solidFill>
                <a:latin typeface="Calibri"/>
              </a:rPr>
              <a:t>при введении новых нормативных правовых актов, содержащих требования охраны труда. При этом осуществляется проверка знаний только этих нормативных правовых актов;</a:t>
            </a:r>
            <a:endParaRPr lang="ru-RU" sz="1800" b="0" strike="noStrike" spc="-1">
              <a:solidFill>
                <a:srgbClr val="000000"/>
              </a:solidFill>
              <a:latin typeface="Arial" charset="0"/>
            </a:endParaRPr>
          </a:p>
          <a:p>
            <a:pPr>
              <a:lnSpc>
                <a:spcPct val="80000"/>
              </a:lnSpc>
              <a:defRPr/>
            </a:pPr>
            <a:endParaRPr lang="ru-RU" sz="1800" b="0" strike="noStrike" spc="-1">
              <a:solidFill>
                <a:srgbClr val="000000"/>
              </a:solidFill>
              <a:latin typeface="Arial" charset="0"/>
            </a:endParaRPr>
          </a:p>
          <a:p>
            <a:pPr>
              <a:lnSpc>
                <a:spcPct val="80000"/>
              </a:lnSpc>
              <a:defRPr/>
            </a:pPr>
            <a:r>
              <a:rPr lang="ru-RU" sz="1800" b="1" strike="noStrike" spc="-1">
                <a:solidFill>
                  <a:srgbClr val="660033"/>
                </a:solidFill>
                <a:latin typeface="Calibri"/>
              </a:rPr>
              <a:t>-при вводе в эксплуатацию нового оборудования и изменениях</a:t>
            </a:r>
            <a:endParaRPr lang="ru-RU" sz="1800" b="0" strike="noStrike" spc="-1">
              <a:solidFill>
                <a:srgbClr val="000000"/>
              </a:solidFill>
              <a:latin typeface="Arial" charset="0"/>
            </a:endParaRPr>
          </a:p>
          <a:p>
            <a:pPr>
              <a:lnSpc>
                <a:spcPct val="80000"/>
              </a:lnSpc>
              <a:defRPr/>
            </a:pPr>
            <a:r>
              <a:rPr lang="ru-RU" sz="1800" b="1" strike="noStrike" spc="-1">
                <a:solidFill>
                  <a:srgbClr val="660033"/>
                </a:solidFill>
                <a:latin typeface="Calibri"/>
              </a:rPr>
              <a:t>технологических процессов, требующих дополнительных знаний по охране труда работников. </a:t>
            </a:r>
            <a:endParaRPr lang="ru-RU" sz="1800" b="0" strike="noStrike" spc="-1">
              <a:solidFill>
                <a:srgbClr val="000000"/>
              </a:solidFill>
              <a:latin typeface="Arial" charset="0"/>
            </a:endParaRPr>
          </a:p>
          <a:p>
            <a:pPr>
              <a:lnSpc>
                <a:spcPct val="80000"/>
              </a:lnSpc>
              <a:defRPr/>
            </a:pPr>
            <a:endParaRPr lang="ru-RU" sz="1800" b="0" strike="noStrike" spc="-1">
              <a:solidFill>
                <a:srgbClr val="000000"/>
              </a:solidFill>
              <a:latin typeface="Arial" charset="0"/>
            </a:endParaRPr>
          </a:p>
          <a:p>
            <a:pPr>
              <a:lnSpc>
                <a:spcPct val="80000"/>
              </a:lnSpc>
              <a:defRPr/>
            </a:pPr>
            <a:r>
              <a:rPr lang="ru-RU" sz="1800" b="1" strike="noStrike" spc="-1">
                <a:solidFill>
                  <a:srgbClr val="FFFFFF"/>
                </a:solidFill>
                <a:latin typeface="Calibri"/>
              </a:rPr>
              <a:t>-</a:t>
            </a:r>
            <a:r>
              <a:rPr lang="ru-RU" sz="1800" b="1" strike="noStrike" spc="-1">
                <a:solidFill>
                  <a:srgbClr val="000000"/>
                </a:solidFill>
                <a:latin typeface="Calibri"/>
              </a:rPr>
              <a:t>при назначении или переводе работников на другую работу, если новые обязанности требуют дополнительных знаний по охране труда.</a:t>
            </a:r>
            <a:endParaRPr lang="ru-RU" sz="1800" b="0" strike="noStrike" spc="-1">
              <a:solidFill>
                <a:srgbClr val="000000"/>
              </a:solidFill>
              <a:latin typeface="Arial" charset="0"/>
            </a:endParaRPr>
          </a:p>
          <a:p>
            <a:pPr>
              <a:lnSpc>
                <a:spcPct val="80000"/>
              </a:lnSpc>
              <a:defRPr/>
            </a:pPr>
            <a:endParaRPr lang="ru-RU" sz="1800" b="0" strike="noStrike" spc="-1">
              <a:solidFill>
                <a:srgbClr val="000000"/>
              </a:solidFill>
              <a:latin typeface="Arial" charset="0"/>
            </a:endParaRPr>
          </a:p>
          <a:p>
            <a:pPr>
              <a:lnSpc>
                <a:spcPct val="80000"/>
              </a:lnSpc>
              <a:defRPr/>
            </a:pPr>
            <a:r>
              <a:rPr lang="ru-RU" sz="1800" b="1" strike="noStrike" spc="-1">
                <a:solidFill>
                  <a:srgbClr val="FFFFFF"/>
                </a:solidFill>
                <a:latin typeface="Calibri"/>
              </a:rPr>
              <a:t> -</a:t>
            </a:r>
            <a:r>
              <a:rPr lang="ru-RU" sz="1800" b="1" strike="noStrike" spc="-1">
                <a:solidFill>
                  <a:srgbClr val="6600CC"/>
                </a:solidFill>
                <a:latin typeface="Calibri"/>
              </a:rPr>
              <a:t>по требованию должностных лиц государственной инспекции труда, других органов государственного надзора и контроля,</a:t>
            </a:r>
            <a:endParaRPr lang="ru-RU" sz="1800" b="0" strike="noStrike" spc="-1">
              <a:solidFill>
                <a:srgbClr val="000000"/>
              </a:solidFill>
              <a:latin typeface="Arial" charset="0"/>
            </a:endParaRPr>
          </a:p>
          <a:p>
            <a:pPr>
              <a:lnSpc>
                <a:spcPct val="80000"/>
              </a:lnSpc>
              <a:defRPr/>
            </a:pPr>
            <a:endParaRPr lang="ru-RU" sz="1800" b="0" strike="noStrike" spc="-1">
              <a:solidFill>
                <a:srgbClr val="000000"/>
              </a:solidFill>
              <a:latin typeface="Arial" charset="0"/>
            </a:endParaRPr>
          </a:p>
          <a:p>
            <a:pPr>
              <a:lnSpc>
                <a:spcPct val="80000"/>
              </a:lnSpc>
              <a:defRPr/>
            </a:pPr>
            <a:r>
              <a:rPr lang="ru-RU" sz="1800" b="1" strike="noStrike" spc="-1">
                <a:solidFill>
                  <a:srgbClr val="FFFFFF"/>
                </a:solidFill>
                <a:latin typeface="Calibri"/>
              </a:rPr>
              <a:t> -</a:t>
            </a:r>
            <a:r>
              <a:rPr lang="ru-RU" sz="1800" b="1" strike="noStrike" spc="-1">
                <a:solidFill>
                  <a:srgbClr val="008000"/>
                </a:solidFill>
                <a:latin typeface="Calibri"/>
              </a:rPr>
              <a:t>после происшедших аварий и несчастных случаев, а также при</a:t>
            </a:r>
            <a:endParaRPr lang="ru-RU" sz="1800" b="0" strike="noStrike" spc="-1">
              <a:solidFill>
                <a:srgbClr val="000000"/>
              </a:solidFill>
              <a:latin typeface="Arial" charset="0"/>
            </a:endParaRPr>
          </a:p>
          <a:p>
            <a:pPr>
              <a:lnSpc>
                <a:spcPct val="80000"/>
              </a:lnSpc>
              <a:defRPr/>
            </a:pPr>
            <a:r>
              <a:rPr lang="ru-RU" sz="1800" b="1" strike="noStrike" spc="-1">
                <a:solidFill>
                  <a:srgbClr val="008000"/>
                </a:solidFill>
                <a:latin typeface="Calibri"/>
              </a:rPr>
              <a:t>выявлении неоднократных нарушений работниками организации требований нормативных правовых актов по охране труда;</a:t>
            </a:r>
            <a:endParaRPr lang="ru-RU" sz="1800" b="0" strike="noStrike" spc="-1">
              <a:solidFill>
                <a:srgbClr val="000000"/>
              </a:solidFill>
              <a:latin typeface="Arial" charset="0"/>
            </a:endParaRPr>
          </a:p>
          <a:p>
            <a:pPr>
              <a:lnSpc>
                <a:spcPct val="80000"/>
              </a:lnSpc>
              <a:defRPr/>
            </a:pPr>
            <a:endParaRPr lang="ru-RU" sz="1800" b="0" strike="noStrike" spc="-1">
              <a:solidFill>
                <a:srgbClr val="000000"/>
              </a:solidFill>
              <a:latin typeface="Arial" charset="0"/>
            </a:endParaRPr>
          </a:p>
          <a:p>
            <a:pPr>
              <a:lnSpc>
                <a:spcPct val="80000"/>
              </a:lnSpc>
              <a:defRPr/>
            </a:pPr>
            <a:r>
              <a:rPr lang="ru-RU" sz="1800" b="1" strike="noStrike" spc="-1">
                <a:solidFill>
                  <a:srgbClr val="FFFFFF"/>
                </a:solidFill>
                <a:latin typeface="Calibri"/>
              </a:rPr>
              <a:t>-</a:t>
            </a:r>
            <a:r>
              <a:rPr lang="ru-RU" sz="1800" b="1" strike="noStrike" spc="-1">
                <a:solidFill>
                  <a:srgbClr val="CC00FF"/>
                </a:solidFill>
                <a:latin typeface="Calibri"/>
              </a:rPr>
              <a:t>при перерыве в работе в данной должности более одного года.</a:t>
            </a:r>
            <a:endParaRPr lang="ru-RU" sz="1800" b="0" strike="noStrike" spc="-1">
              <a:solidFill>
                <a:srgbClr val="000000"/>
              </a:solidFill>
              <a:latin typeface="Arial" charset="0"/>
            </a:endParaRPr>
          </a:p>
        </p:txBody>
      </p:sp>
      <p:pic>
        <p:nvPicPr>
          <p:cNvPr id="11" name="Picture 17"/>
          <p:cNvPicPr/>
          <p:nvPr/>
        </p:nvPicPr>
        <p:blipFill>
          <a:blip r:embed="rId4"/>
          <a:stretch>
            <a:fillRect/>
          </a:stretch>
        </p:blipFill>
        <p:spPr bwMode="auto">
          <a:xfrm>
            <a:off x="173160" y="4941000"/>
            <a:ext cx="960120" cy="1261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5"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3"/>
          <p:cNvSpPr/>
          <p:nvPr/>
        </p:nvSpPr>
        <p:spPr bwMode="auto">
          <a:xfrm>
            <a:off x="1143000" y="0"/>
            <a:ext cx="8243640" cy="131400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7" name="TextShape 4"/>
          <p:cNvSpPr/>
          <p:nvPr/>
        </p:nvSpPr>
        <p:spPr bwMode="auto">
          <a:xfrm>
            <a:off x="1608120" y="243000"/>
            <a:ext cx="7211880" cy="412200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8" name="Picture 18"/>
          <p:cNvPicPr/>
          <p:nvPr/>
        </p:nvPicPr>
        <p:blipFill>
          <a:blip r:embed="rId2"/>
          <a:stretch>
            <a:fillRect/>
          </a:stretch>
        </p:blipFill>
        <p:spPr bwMode="auto">
          <a:xfrm>
            <a:off x="186480" y="332640"/>
            <a:ext cx="1223280" cy="1403280"/>
          </a:xfrm>
          <a:prstGeom prst="rect">
            <a:avLst/>
          </a:prstGeom>
          <a:ln>
            <a:noFill/>
          </a:ln>
        </p:spPr>
      </p:pic>
      <p:pic>
        <p:nvPicPr>
          <p:cNvPr id="9" name="Picture 19"/>
          <p:cNvPicPr/>
          <p:nvPr/>
        </p:nvPicPr>
        <p:blipFill>
          <a:blip r:embed="rId3"/>
          <a:stretch>
            <a:fillRect/>
          </a:stretch>
        </p:blipFill>
        <p:spPr bwMode="auto">
          <a:xfrm>
            <a:off x="126720" y="5085360"/>
            <a:ext cx="1342800" cy="1152000"/>
          </a:xfrm>
          <a:prstGeom prst="rect">
            <a:avLst/>
          </a:prstGeom>
          <a:ln>
            <a:noFill/>
          </a:ln>
        </p:spPr>
      </p:pic>
      <p:sp>
        <p:nvSpPr>
          <p:cNvPr id="10" name="CustomShape 5"/>
          <p:cNvSpPr/>
          <p:nvPr/>
        </p:nvSpPr>
        <p:spPr bwMode="auto">
          <a:xfrm>
            <a:off x="1763640" y="260280"/>
            <a:ext cx="7200360" cy="640872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800" b="1" strike="noStrike" spc="-1">
                <a:solidFill>
                  <a:srgbClr val="660033"/>
                </a:solidFill>
                <a:latin typeface="Calibri"/>
              </a:rPr>
              <a:t>Проверку теоретических знаний требований охраны труда и практических навыков безопасной работы работников рабочих профессий проводят непосредственные руководители работ, прошедшие обучение по охране труда и проверку знаний требований охраны труда, в объеме знаний требований правил и инструкций по охране труда, а при необходимости – в объеме знаний дополнительных специальных требований безопасности и охраны труда.</a:t>
            </a:r>
            <a:endParaRPr lang="ru-RU" sz="1800" b="0" strike="noStrike" spc="-1">
              <a:solidFill>
                <a:srgbClr val="000000"/>
              </a:solidFill>
              <a:latin typeface="Arial" charset="0"/>
            </a:endParaRPr>
          </a:p>
          <a:p>
            <a:pPr algn="ctr">
              <a:lnSpc>
                <a:spcPct val="80000"/>
              </a:lnSpc>
              <a:defRPr/>
            </a:pPr>
            <a:r>
              <a:rPr lang="ru-RU" sz="1800" b="1" i="1" strike="noStrike" spc="-1">
                <a:solidFill>
                  <a:srgbClr val="000066"/>
                </a:solidFill>
                <a:latin typeface="Calibri"/>
              </a:rPr>
              <a:t>В работе комиссии могут принимать участие представители выборного профсоюзного органа, иные избранные работниками представители, уполномоченные (доверенные) лица по охране труда профессиональных союзов.</a:t>
            </a:r>
            <a:endParaRPr lang="ru-RU" sz="1800" b="0" strike="noStrike" spc="-1">
              <a:solidFill>
                <a:srgbClr val="000000"/>
              </a:solidFill>
              <a:latin typeface="Arial" charset="0"/>
            </a:endParaRPr>
          </a:p>
          <a:p>
            <a:pPr algn="ctr">
              <a:lnSpc>
                <a:spcPct val="80000"/>
              </a:lnSpc>
              <a:defRPr/>
            </a:pPr>
            <a:r>
              <a:rPr lang="ru-RU" sz="1800" b="1" strike="noStrike" spc="-1">
                <a:solidFill>
                  <a:srgbClr val="003300"/>
                </a:solidFill>
                <a:latin typeface="Calibri"/>
              </a:rPr>
              <a:t>В состав комиссий по проверке знаний требований охраны труда обучающих организаций входят руководители и штатные преподаватели этих организаций, а также по согласованию могут принимать участие руководители и специалисты федеральных органов исполнительной власти, органов исполнительной власти субъектов РФ, органов местного самоуправления, профсоюзных органов или иных уполномоченных работниками представительных органов.</a:t>
            </a:r>
            <a:endParaRPr lang="ru-RU" sz="1800" b="0" strike="noStrike" spc="-1">
              <a:solidFill>
                <a:srgbClr val="000000"/>
              </a:solidFill>
              <a:latin typeface="Arial" charset="0"/>
            </a:endParaRPr>
          </a:p>
          <a:p>
            <a:pPr algn="ctr">
              <a:lnSpc>
                <a:spcPct val="80000"/>
              </a:lnSpc>
              <a:defRPr/>
            </a:pPr>
            <a:r>
              <a:rPr lang="ru-RU" sz="1800" b="1" i="1" strike="noStrike" spc="-1">
                <a:solidFill>
                  <a:srgbClr val="6600CC"/>
                </a:solidFill>
                <a:latin typeface="Calibri"/>
              </a:rPr>
              <a:t>Комиссия по проверке знаний требований охраны труда состоит из председателя, заместителя (заместителей) председателя, членов комиссии</a:t>
            </a:r>
            <a:endParaRPr lang="ru-RU" sz="1800" b="0" strike="noStrike" spc="-1">
              <a:solidFill>
                <a:srgbClr val="000000"/>
              </a:solidFill>
              <a:latin typeface="Arial" charset="0"/>
            </a:endParaRPr>
          </a:p>
        </p:txBody>
      </p:sp>
      <p:pic>
        <p:nvPicPr>
          <p:cNvPr id="11" name="Picture 17"/>
          <p:cNvPicPr/>
          <p:nvPr/>
        </p:nvPicPr>
        <p:blipFill>
          <a:blip r:embed="rId4"/>
          <a:stretch>
            <a:fillRect/>
          </a:stretch>
        </p:blipFill>
        <p:spPr bwMode="auto">
          <a:xfrm>
            <a:off x="253080" y="2637000"/>
            <a:ext cx="960120" cy="1261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395640" y="2503440"/>
            <a:ext cx="8424720" cy="4237560"/>
          </a:xfrm>
          <a:prstGeom prst="rect">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4A452A"/>
                </a:solidFill>
                <a:latin typeface="Calibri"/>
              </a:rPr>
              <a:t>В соответствии со статьей 211 Трудового кодекса Российской Федерации Правительство Российской Федерации постановляет:</a:t>
            </a:r>
            <a:endParaRPr lang="ru-RU" sz="2000" b="0" strike="noStrike" spc="-1">
              <a:solidFill>
                <a:srgbClr val="000000"/>
              </a:solidFill>
              <a:latin typeface="Arial" charset="0"/>
            </a:endParaRPr>
          </a:p>
          <a:p>
            <a:pPr algn="ctr">
              <a:lnSpc>
                <a:spcPct val="100000"/>
              </a:lnSpc>
              <a:defRPr/>
            </a:pPr>
            <a:r>
              <a:t/>
            </a:r>
            <a:br/>
            <a:r>
              <a:rPr lang="ru-RU" sz="2000" b="1" i="1" strike="noStrike" spc="-1">
                <a:solidFill>
                  <a:srgbClr val="17375E"/>
                </a:solidFill>
                <a:latin typeface="Calibri"/>
              </a:rPr>
              <a:t>1.	Утвердить прилагаемое Положение о разработке, утверждении и изменении нормативных правовых актов, содержащих государственные нормативные требования</a:t>
            </a:r>
            <a:br>
              <a:rPr lang="ru-RU" sz="2000" b="1" i="1" strike="noStrike" spc="-1">
                <a:solidFill>
                  <a:srgbClr val="17375E"/>
                </a:solidFill>
                <a:latin typeface="Calibri"/>
              </a:rPr>
            </a:br>
            <a:r>
              <a:rPr lang="ru-RU" sz="2000" b="1" i="1" strike="noStrike" spc="-1">
                <a:solidFill>
                  <a:srgbClr val="17375E"/>
                </a:solidFill>
                <a:latin typeface="Calibri"/>
              </a:rPr>
              <a:t>охраны труда.</a:t>
            </a:r>
            <a:br>
              <a:rPr lang="ru-RU" sz="2000" b="1" i="1" strike="noStrike" spc="-1">
                <a:solidFill>
                  <a:srgbClr val="17375E"/>
                </a:solidFill>
                <a:latin typeface="Calibri"/>
              </a:rPr>
            </a:br>
            <a:r>
              <a:rPr lang="ru-RU" sz="2000" b="0" strike="noStrike" spc="-1">
                <a:solidFill>
                  <a:srgbClr val="4A452A"/>
                </a:solidFill>
                <a:latin typeface="Calibri"/>
              </a:rPr>
              <a:t>2.	Признать утратившим силу Постановление Правительства Российской Федерации</a:t>
            </a:r>
            <a:br>
              <a:rPr lang="ru-RU" sz="2000" b="0" strike="noStrike" spc="-1">
                <a:solidFill>
                  <a:srgbClr val="4A452A"/>
                </a:solidFill>
                <a:latin typeface="Calibri"/>
              </a:rPr>
            </a:br>
            <a:r>
              <a:rPr lang="ru-RU" sz="2000" b="0" strike="noStrike" spc="-1">
                <a:solidFill>
                  <a:srgbClr val="4A452A"/>
                </a:solidFill>
                <a:latin typeface="Calibri"/>
              </a:rPr>
              <a:t>от 23 мая 2000 г. N 399 "О нормативных правовых актах, содержащих государственные нормативные требования охраны труда" (Собрание законодательства Российской</a:t>
            </a:r>
            <a:br>
              <a:rPr lang="ru-RU" sz="2000" b="0" strike="noStrike" spc="-1">
                <a:solidFill>
                  <a:srgbClr val="4A452A"/>
                </a:solidFill>
                <a:latin typeface="Calibri"/>
              </a:rPr>
            </a:br>
            <a:r>
              <a:rPr lang="ru-RU" sz="2000" b="0" strike="noStrike" spc="-1">
                <a:solidFill>
                  <a:srgbClr val="4A452A"/>
                </a:solidFill>
                <a:latin typeface="Calibri"/>
              </a:rPr>
              <a:t>Федерации, 2000, N 22, ст. 2314).</a:t>
            </a:r>
            <a:endParaRPr lang="ru-RU" sz="2000" b="0" strike="noStrike" spc="-1">
              <a:solidFill>
                <a:srgbClr val="000000"/>
              </a:solidFill>
              <a:latin typeface="Arial" charset="0"/>
            </a:endParaRPr>
          </a:p>
        </p:txBody>
      </p:sp>
      <p:sp>
        <p:nvSpPr>
          <p:cNvPr id="5" name="CustomShape 2"/>
          <p:cNvSpPr/>
          <p:nvPr/>
        </p:nvSpPr>
        <p:spPr bwMode="auto">
          <a:xfrm>
            <a:off x="1860480" y="29520"/>
            <a:ext cx="6959520" cy="210312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32379A"/>
                </a:solidFill>
                <a:latin typeface="Calibri"/>
              </a:rPr>
              <a:t>ПОСТАНОВЛЕНИЕ от 27 декабря 2010 г. N 1160</a:t>
            </a:r>
            <a:br>
              <a:rPr lang="ru-RU" sz="1800" b="1" strike="noStrike" spc="-1">
                <a:solidFill>
                  <a:srgbClr val="32379A"/>
                </a:solidFill>
                <a:latin typeface="Calibri"/>
              </a:rPr>
            </a:br>
            <a:r>
              <a:rPr lang="ru-RU" sz="1800" b="1" strike="noStrike" spc="-1">
                <a:solidFill>
                  <a:srgbClr val="32379A"/>
                </a:solidFill>
                <a:latin typeface="Calibri"/>
              </a:rPr>
              <a:t>ОБ УТВЕРЖДЕНИИ ПОЛОЖЕНИЯ О РАЗРАБОТКЕ, УТВЕРЖДЕНИИ И ИЗМЕНЕНИИ НОРМАТИВНЫХ ПРАВОВЫХ АКТОВ, СОДЕРЖАЩИХ ГОСУДАРСТВЕННЫЕ НОРМАТИВНЫЕ ТРЕБОВАНИЯ ОХРАНЫ ТРУДА</a:t>
            </a:r>
            <a:br>
              <a:rPr lang="ru-RU" sz="1800" b="1" strike="noStrike" spc="-1">
                <a:solidFill>
                  <a:srgbClr val="32379A"/>
                </a:solidFill>
                <a:latin typeface="Calibri"/>
              </a:rPr>
            </a:br>
            <a:endParaRPr lang="ru-RU" sz="1800" b="0" strike="noStrike" spc="-1">
              <a:solidFill>
                <a:srgbClr val="000000"/>
              </a:solidFill>
              <a:latin typeface="Arial" charset="0"/>
            </a:endParaRPr>
          </a:p>
        </p:txBody>
      </p:sp>
      <p:pic>
        <p:nvPicPr>
          <p:cNvPr id="6" name="Picture 5"/>
          <p:cNvPicPr/>
          <p:nvPr/>
        </p:nvPicPr>
        <p:blipFill>
          <a:blip r:embed="rId2"/>
          <a:stretch>
            <a:fillRect/>
          </a:stretch>
        </p:blipFill>
        <p:spPr bwMode="auto">
          <a:xfrm>
            <a:off x="251640" y="290880"/>
            <a:ext cx="1366920" cy="1841759"/>
          </a:xfrm>
          <a:prstGeom prst="rect">
            <a:avLst/>
          </a:prstGeom>
          <a:ln>
            <a:noFill/>
          </a:ln>
        </p:spPr>
      </p:pic>
      <p:sp>
        <p:nvSpPr>
          <p:cNvPr id="7" name="CustomShape 3"/>
          <p:cNvSpPr/>
          <p:nvPr/>
        </p:nvSpPr>
        <p:spPr bwMode="auto">
          <a:xfrm>
            <a:off x="4284000" y="2133000"/>
            <a:ext cx="323640" cy="370080"/>
          </a:xfrm>
          <a:prstGeom prst="downArrow">
            <a:avLst>
              <a:gd name="adj1" fmla="val 50000"/>
              <a:gd name="adj2" fmla="val 50000"/>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5"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3"/>
          <p:cNvSpPr/>
          <p:nvPr/>
        </p:nvSpPr>
        <p:spPr bwMode="auto">
          <a:xfrm>
            <a:off x="2123640" y="116640"/>
            <a:ext cx="6120360" cy="575640"/>
          </a:xfrm>
          <a:prstGeom prst="rect">
            <a:avLst/>
          </a:prstGeom>
          <a:solidFill>
            <a:srgbClr val="8EB4E3"/>
          </a:solidFill>
          <a:ln>
            <a:noFill/>
          </a:ln>
        </p:spPr>
        <p:txBody>
          <a:bodyPr anchor="ctr"/>
          <a:lstStyle/>
          <a:p>
            <a:pPr algn="ctr">
              <a:lnSpc>
                <a:spcPct val="100000"/>
              </a:lnSpc>
              <a:defRPr/>
            </a:pPr>
            <a:r>
              <a:t/>
            </a:r>
            <a:br/>
            <a:r>
              <a:t/>
            </a:r>
            <a:br/>
            <a:r>
              <a:rPr lang="ru-RU" sz="2400" b="1" strike="noStrike" spc="-1">
                <a:solidFill>
                  <a:srgbClr val="000000"/>
                </a:solidFill>
                <a:latin typeface="Calibri"/>
              </a:rPr>
              <a:t>Заключительные положения</a:t>
            </a:r>
            <a:br>
              <a:rPr lang="ru-RU" sz="2400" b="1" strike="noStrike" spc="-1">
                <a:solidFill>
                  <a:srgbClr val="000000"/>
                </a:solidFill>
                <a:latin typeface="Calibri"/>
              </a:rPr>
            </a:br>
            <a:endParaRPr lang="ru-RU" sz="2400" b="0" strike="noStrike" spc="-1">
              <a:solidFill>
                <a:srgbClr val="000000"/>
              </a:solidFill>
              <a:latin typeface="Calibri"/>
            </a:endParaRPr>
          </a:p>
        </p:txBody>
      </p:sp>
      <p:sp>
        <p:nvSpPr>
          <p:cNvPr id="7" name="TextShape 4"/>
          <p:cNvSpPr/>
          <p:nvPr/>
        </p:nvSpPr>
        <p:spPr bwMode="auto">
          <a:xfrm>
            <a:off x="1835280" y="836640"/>
            <a:ext cx="7092720" cy="487332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8" name="Picture 4"/>
          <p:cNvPicPr/>
          <p:nvPr/>
        </p:nvPicPr>
        <p:blipFill>
          <a:blip r:embed="rId2"/>
          <a:stretch>
            <a:fillRect/>
          </a:stretch>
        </p:blipFill>
        <p:spPr bwMode="auto">
          <a:xfrm>
            <a:off x="467179" y="4941025"/>
            <a:ext cx="858960" cy="844560"/>
          </a:xfrm>
          <a:prstGeom prst="rect">
            <a:avLst/>
          </a:prstGeom>
          <a:ln>
            <a:noFill/>
          </a:ln>
        </p:spPr>
      </p:pic>
      <p:pic>
        <p:nvPicPr>
          <p:cNvPr id="9" name="Picture 2"/>
          <p:cNvPicPr/>
          <p:nvPr/>
        </p:nvPicPr>
        <p:blipFill>
          <a:blip r:embed="rId3"/>
          <a:stretch>
            <a:fillRect/>
          </a:stretch>
        </p:blipFill>
        <p:spPr bwMode="auto">
          <a:xfrm>
            <a:off x="251205" y="2637445"/>
            <a:ext cx="1263240" cy="1014120"/>
          </a:xfrm>
          <a:prstGeom prst="rect">
            <a:avLst/>
          </a:prstGeom>
          <a:ln>
            <a:noFill/>
          </a:ln>
        </p:spPr>
      </p:pic>
      <p:sp>
        <p:nvSpPr>
          <p:cNvPr id="10" name="CustomShape 5"/>
          <p:cNvSpPr/>
          <p:nvPr/>
        </p:nvSpPr>
        <p:spPr bwMode="auto">
          <a:xfrm>
            <a:off x="1888560" y="1054080"/>
            <a:ext cx="6859800" cy="5542920"/>
          </a:xfrm>
          <a:prstGeom prst="roundRect">
            <a:avLst>
              <a:gd name="adj" fmla="val 16667"/>
            </a:avLst>
          </a:prstGeom>
          <a:solidFill>
            <a:schemeClr val="accent5">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just">
              <a:lnSpc>
                <a:spcPct val="80000"/>
              </a:lnSpc>
              <a:defRPr/>
            </a:pPr>
            <a:r>
              <a:rPr lang="x-none" altLang="ru-RU" sz="1800" b="1" strike="noStrike" spc="-1">
                <a:solidFill>
                  <a:srgbClr val="17375E"/>
                </a:solidFill>
                <a:latin typeface="Calibri"/>
              </a:rPr>
              <a:t>	</a:t>
            </a:r>
            <a:r>
              <a:rPr lang="ru-RU" sz="1800" b="1" strike="noStrike" spc="-1">
                <a:solidFill>
                  <a:srgbClr val="17375E"/>
                </a:solidFill>
                <a:latin typeface="Calibri"/>
              </a:rPr>
              <a:t>На территории субъекта РФ организацию обучения и проверки знаний требований охраны труда координируют федеральные органы исполнительной власти и органы исполнительной власти по труду субъектов РФ, которые осуществляют учет и координацию обучающих организаций, аккредитованных Минтрудом РФ.</a:t>
            </a:r>
            <a:endParaRPr lang="ru-RU" sz="1800" b="0" strike="noStrike" spc="-1">
              <a:solidFill>
                <a:srgbClr val="000000"/>
              </a:solidFill>
              <a:latin typeface="Arial" charset="0"/>
            </a:endParaRPr>
          </a:p>
          <a:p>
            <a:pPr algn="just">
              <a:lnSpc>
                <a:spcPct val="80000"/>
              </a:lnSpc>
              <a:defRPr/>
            </a:pPr>
            <a:endParaRPr lang="ru-RU" sz="1800" b="0" strike="noStrike" spc="-1">
              <a:solidFill>
                <a:srgbClr val="000000"/>
              </a:solidFill>
              <a:latin typeface="Arial" charset="0"/>
            </a:endParaRPr>
          </a:p>
          <a:p>
            <a:pPr algn="just">
              <a:lnSpc>
                <a:spcPct val="80000"/>
              </a:lnSpc>
              <a:defRPr/>
            </a:pPr>
            <a:r>
              <a:rPr lang="ru-RU" sz="1800" b="0" strike="noStrike" spc="-1">
                <a:solidFill>
                  <a:srgbClr val="FFFFFF"/>
                </a:solidFill>
                <a:latin typeface="Calibri"/>
              </a:rPr>
              <a:t> </a:t>
            </a:r>
            <a:r>
              <a:rPr lang="x-none" altLang="ru-RU" sz="1800" b="0" strike="noStrike" spc="-1">
                <a:solidFill>
                  <a:srgbClr val="FFFFFF"/>
                </a:solidFill>
                <a:latin typeface="Calibri"/>
              </a:rPr>
              <a:t>	</a:t>
            </a:r>
            <a:r>
              <a:rPr lang="ru-RU" sz="1800" b="1" i="1" strike="noStrike" spc="-1">
                <a:solidFill>
                  <a:srgbClr val="632523"/>
                </a:solidFill>
                <a:latin typeface="Calibri"/>
              </a:rPr>
              <a:t>Ответственность за организацию и своевременность обучения по охране труда и проверки знаний требований охраны труда работников несет работодатель в соответствии с законодательством РФ.</a:t>
            </a:r>
            <a:endParaRPr lang="ru-RU" sz="1800" b="0" strike="noStrike" spc="-1">
              <a:solidFill>
                <a:srgbClr val="000000"/>
              </a:solidFill>
              <a:latin typeface="Arial" charset="0"/>
            </a:endParaRPr>
          </a:p>
          <a:p>
            <a:pPr algn="just">
              <a:lnSpc>
                <a:spcPct val="80000"/>
              </a:lnSpc>
              <a:defRPr/>
            </a:pPr>
            <a:endParaRPr lang="ru-RU" sz="1800" b="0" strike="noStrike" spc="-1">
              <a:solidFill>
                <a:srgbClr val="000000"/>
              </a:solidFill>
              <a:latin typeface="Arial" charset="0"/>
            </a:endParaRPr>
          </a:p>
          <a:p>
            <a:pPr algn="just">
              <a:lnSpc>
                <a:spcPct val="80000"/>
              </a:lnSpc>
              <a:defRPr/>
            </a:pPr>
            <a:r>
              <a:rPr lang="x-none" altLang="ru-RU" sz="1800" b="1" strike="noStrike" spc="-1">
                <a:solidFill>
                  <a:srgbClr val="17375E"/>
                </a:solidFill>
                <a:latin typeface="Calibri"/>
              </a:rPr>
              <a:t>	</a:t>
            </a:r>
            <a:r>
              <a:rPr lang="ru-RU" sz="1800" b="1" strike="noStrike" spc="-1">
                <a:solidFill>
                  <a:srgbClr val="17375E"/>
                </a:solidFill>
                <a:latin typeface="Calibri"/>
              </a:rPr>
              <a:t>Государственный надзор и контроль за соблюдением работодателем настоящего Порядка осуществляется государственными инспекциями труда в субъектах РФ.</a:t>
            </a:r>
            <a:endParaRPr lang="ru-RU" sz="1800" b="0" strike="noStrike" spc="-1">
              <a:solidFill>
                <a:srgbClr val="000000"/>
              </a:solidFill>
              <a:latin typeface="Arial" charset="0"/>
            </a:endParaRPr>
          </a:p>
          <a:p>
            <a:pPr algn="just">
              <a:lnSpc>
                <a:spcPct val="80000"/>
              </a:lnSpc>
              <a:defRPr/>
            </a:pPr>
            <a:endParaRPr lang="ru-RU" sz="1800" b="0" strike="noStrike" spc="-1">
              <a:solidFill>
                <a:srgbClr val="000000"/>
              </a:solidFill>
              <a:latin typeface="Arial" charset="0"/>
            </a:endParaRPr>
          </a:p>
        </p:txBody>
      </p:sp>
      <p:pic>
        <p:nvPicPr>
          <p:cNvPr id="11" name="Picture 10"/>
          <p:cNvPicPr/>
          <p:nvPr/>
        </p:nvPicPr>
        <p:blipFill>
          <a:blip r:embed="rId4"/>
          <a:stretch>
            <a:fillRect/>
          </a:stretch>
        </p:blipFill>
        <p:spPr bwMode="auto">
          <a:xfrm>
            <a:off x="170280" y="332640"/>
            <a:ext cx="1294920" cy="1026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4"/>
          <p:cNvPicPr/>
          <p:nvPr/>
        </p:nvPicPr>
        <p:blipFill>
          <a:blip r:embed="rId2"/>
          <a:stretch>
            <a:fillRect/>
          </a:stretch>
        </p:blipFill>
        <p:spPr bwMode="auto">
          <a:xfrm>
            <a:off x="7413480" y="655920"/>
            <a:ext cx="1215360" cy="1908720"/>
          </a:xfrm>
          <a:prstGeom prst="rect">
            <a:avLst/>
          </a:prstGeom>
          <a:ln>
            <a:noFill/>
          </a:ln>
        </p:spPr>
      </p:pic>
      <p:sp>
        <p:nvSpPr>
          <p:cNvPr id="5"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7" name="TextShape 3"/>
          <p:cNvSpPr/>
          <p:nvPr/>
        </p:nvSpPr>
        <p:spPr bwMode="auto">
          <a:xfrm>
            <a:off x="467995" y="238760"/>
            <a:ext cx="6925945" cy="669290"/>
          </a:xfrm>
          <a:prstGeom prst="rect">
            <a:avLst/>
          </a:prstGeom>
          <a:solidFill>
            <a:srgbClr val="FDEADA"/>
          </a:solidFill>
          <a:ln>
            <a:noFill/>
          </a:ln>
        </p:spPr>
        <p:txBody>
          <a:bodyPr anchor="ctr"/>
          <a:lstStyle/>
          <a:p>
            <a:pPr algn="ctr">
              <a:lnSpc>
                <a:spcPct val="100000"/>
              </a:lnSpc>
              <a:defRPr/>
            </a:pPr>
            <a:r>
              <a:t/>
            </a:r>
            <a:br/>
            <a:r>
              <a:rPr lang="ru-RU" sz="2000" b="1" strike="noStrike" spc="-1">
                <a:solidFill>
                  <a:srgbClr val="984807"/>
                </a:solidFill>
                <a:latin typeface="Calibri"/>
              </a:rPr>
              <a:t>Медицинским осмотрам некоторы</a:t>
            </a:r>
            <a:r>
              <a:rPr lang="x-none" altLang="ru-RU" sz="2000" b="1" strike="noStrike" spc="-1">
                <a:solidFill>
                  <a:srgbClr val="984807"/>
                </a:solidFill>
                <a:latin typeface="Calibri"/>
              </a:rPr>
              <a:t>х</a:t>
            </a:r>
            <a:r>
              <a:rPr lang="ru-RU" sz="2000" b="1" strike="noStrike" spc="-1">
                <a:solidFill>
                  <a:srgbClr val="984807"/>
                </a:solidFill>
                <a:latin typeface="Calibri"/>
              </a:rPr>
              <a:t> категори</a:t>
            </a:r>
            <a:r>
              <a:rPr lang="x-none" altLang="ru-RU" sz="2000" b="1" strike="noStrike" spc="-1">
                <a:solidFill>
                  <a:srgbClr val="984807"/>
                </a:solidFill>
                <a:latin typeface="Calibri"/>
              </a:rPr>
              <a:t>й</a:t>
            </a:r>
            <a:r>
              <a:rPr lang="ru-RU" sz="2000" b="1" strike="noStrike" spc="-1">
                <a:solidFill>
                  <a:srgbClr val="984807"/>
                </a:solidFill>
                <a:latin typeface="Calibri"/>
              </a:rPr>
              <a:t> работников также посвящена ст. 213 ТК РФ</a:t>
            </a:r>
            <a:br>
              <a:rPr lang="ru-RU" sz="2000" b="1" strike="noStrike" spc="-1">
                <a:solidFill>
                  <a:srgbClr val="984807"/>
                </a:solidFill>
                <a:latin typeface="Calibri"/>
              </a:rPr>
            </a:br>
            <a:endParaRPr lang="ru-RU" sz="2000" b="0" strike="noStrike" spc="-1">
              <a:solidFill>
                <a:srgbClr val="000000"/>
              </a:solidFill>
              <a:latin typeface="Calibri"/>
            </a:endParaRPr>
          </a:p>
        </p:txBody>
      </p:sp>
      <p:sp>
        <p:nvSpPr>
          <p:cNvPr id="8" name="TextShape 4"/>
          <p:cNvSpPr/>
          <p:nvPr/>
        </p:nvSpPr>
        <p:spPr bwMode="auto">
          <a:xfrm>
            <a:off x="1371600" y="3886200"/>
            <a:ext cx="6400440" cy="1752120"/>
          </a:xfrm>
          <a:prstGeom prst="rect">
            <a:avLst/>
          </a:prstGeom>
          <a:noFill/>
          <a:ln>
            <a:noFill/>
          </a:ln>
        </p:spPr>
        <p:txBody>
          <a:bodyPr/>
          <a:lstStyle/>
          <a:p>
            <a:pPr algn="ctr">
              <a:defRPr/>
            </a:pPr>
            <a:endParaRPr lang="ru-RU" sz="3200" b="0" strike="noStrike" spc="-1">
              <a:solidFill>
                <a:srgbClr val="000000"/>
              </a:solidFill>
              <a:latin typeface="Arial" charset="0"/>
            </a:endParaRPr>
          </a:p>
        </p:txBody>
      </p:sp>
      <p:sp>
        <p:nvSpPr>
          <p:cNvPr id="9" name="CustomShape 5"/>
          <p:cNvSpPr/>
          <p:nvPr/>
        </p:nvSpPr>
        <p:spPr bwMode="auto">
          <a:xfrm>
            <a:off x="251640" y="1124640"/>
            <a:ext cx="6696360" cy="547236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i="1" strike="noStrike" spc="-1">
                <a:solidFill>
                  <a:srgbClr val="17375E"/>
                </a:solidFill>
                <a:latin typeface="Calibri"/>
              </a:rPr>
              <a:t>Работники, занятые на тяжелых работах и на работах с вредными и (или) опасными условиями труда (в том числе на подземных работах), а также на работах, связанных с движением транспорта, проходят обязательные предварительные (при поступлении на работу) и периодические (для лиц в возрасте до 21 года - ежегодные) медицинские осмотры (обследования) для определения пригодности этих работников для выполнения поручаемой работы и предупреждения профессиональных заболеваний</a:t>
            </a:r>
            <a:r>
              <a:rPr lang="ru-RU" sz="2000" b="1" i="1" strike="noStrike" spc="-1">
                <a:solidFill>
                  <a:srgbClr val="984807"/>
                </a:solidFill>
                <a:latin typeface="Calibri"/>
              </a:rPr>
              <a:t>. </a:t>
            </a:r>
            <a:endParaRPr lang="ru-RU" sz="2000" b="0" strike="noStrike" spc="-1">
              <a:solidFill>
                <a:srgbClr val="000000"/>
              </a:solidFill>
              <a:latin typeface="Arial" charset="0"/>
            </a:endParaRPr>
          </a:p>
        </p:txBody>
      </p:sp>
      <p:pic>
        <p:nvPicPr>
          <p:cNvPr id="10" name="Picture 6"/>
          <p:cNvPicPr/>
          <p:nvPr/>
        </p:nvPicPr>
        <p:blipFill>
          <a:blip r:embed="rId3"/>
          <a:stretch>
            <a:fillRect/>
          </a:stretch>
        </p:blipFill>
        <p:spPr bwMode="auto">
          <a:xfrm>
            <a:off x="7740360" y="3861000"/>
            <a:ext cx="1058400" cy="1785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4"/>
          <p:cNvPicPr/>
          <p:nvPr/>
        </p:nvPicPr>
        <p:blipFill>
          <a:blip r:embed="rId2"/>
          <a:stretch>
            <a:fillRect/>
          </a:stretch>
        </p:blipFill>
        <p:spPr bwMode="auto">
          <a:xfrm>
            <a:off x="313560" y="836640"/>
            <a:ext cx="1411200" cy="863640"/>
          </a:xfrm>
          <a:prstGeom prst="rect">
            <a:avLst/>
          </a:prstGeom>
          <a:ln>
            <a:noFill/>
          </a:ln>
        </p:spPr>
      </p:pic>
      <p:sp>
        <p:nvSpPr>
          <p:cNvPr id="5"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7" name="TextShape 3"/>
          <p:cNvSpPr/>
          <p:nvPr/>
        </p:nvSpPr>
        <p:spPr bwMode="auto">
          <a:xfrm>
            <a:off x="2051640" y="2781000"/>
            <a:ext cx="7092000" cy="1367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8" name="TextShape 4"/>
          <p:cNvSpPr/>
          <p:nvPr/>
        </p:nvSpPr>
        <p:spPr bwMode="auto">
          <a:xfrm>
            <a:off x="1187280" y="1125360"/>
            <a:ext cx="6400440" cy="1752120"/>
          </a:xfrm>
          <a:prstGeom prst="rect">
            <a:avLst/>
          </a:prstGeom>
          <a:noFill/>
          <a:ln>
            <a:noFill/>
          </a:ln>
        </p:spPr>
        <p:txBody>
          <a:bodyPr/>
          <a:lstStyle/>
          <a:p>
            <a:pPr algn="ctr">
              <a:defRPr/>
            </a:pPr>
            <a:endParaRPr lang="ru-RU" sz="3200" b="0" strike="noStrike" spc="-1">
              <a:solidFill>
                <a:srgbClr val="000000"/>
              </a:solidFill>
              <a:latin typeface="Arial" charset="0"/>
            </a:endParaRPr>
          </a:p>
        </p:txBody>
      </p:sp>
      <p:pic>
        <p:nvPicPr>
          <p:cNvPr id="9" name="Picture 6"/>
          <p:cNvPicPr/>
          <p:nvPr/>
        </p:nvPicPr>
        <p:blipFill>
          <a:blip r:embed="rId3"/>
          <a:stretch>
            <a:fillRect/>
          </a:stretch>
        </p:blipFill>
        <p:spPr bwMode="auto">
          <a:xfrm>
            <a:off x="499680" y="5373360"/>
            <a:ext cx="1190160" cy="729720"/>
          </a:xfrm>
          <a:prstGeom prst="rect">
            <a:avLst/>
          </a:prstGeom>
          <a:ln>
            <a:noFill/>
          </a:ln>
        </p:spPr>
      </p:pic>
      <p:sp>
        <p:nvSpPr>
          <p:cNvPr id="10" name="CustomShape 5"/>
          <p:cNvSpPr/>
          <p:nvPr/>
        </p:nvSpPr>
        <p:spPr bwMode="auto">
          <a:xfrm>
            <a:off x="2123640" y="188640"/>
            <a:ext cx="6840360" cy="655236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604A7B"/>
                </a:solidFill>
                <a:latin typeface="Calibri"/>
              </a:rPr>
              <a:t>Работники организаций пищевой промышленности, общественного питания и торговли, водопроводных сооружений, лечебно-профилактических и детских учреждений, а также некоторых других работодателей проходят указанные медицинские осмотры (обследования) в целях охраны здоровья населения, предупреждения возникновения и распространения заболеваний.</a:t>
            </a:r>
            <a:br>
              <a:rPr lang="ru-RU" sz="1600" b="1" strike="noStrike" spc="-1">
                <a:solidFill>
                  <a:srgbClr val="604A7B"/>
                </a:solidFill>
                <a:latin typeface="Calibri"/>
              </a:rPr>
            </a:br>
            <a:r>
              <a:rPr lang="ru-RU" sz="1600" b="1" strike="noStrike" spc="-1">
                <a:solidFill>
                  <a:srgbClr val="604A7B"/>
                </a:solidFill>
                <a:latin typeface="Calibri"/>
              </a:rPr>
              <a:t/>
            </a:r>
            <a:br>
              <a:rPr lang="ru-RU" sz="1600" b="1" strike="noStrike" spc="-1">
                <a:solidFill>
                  <a:srgbClr val="604A7B"/>
                </a:solidFill>
                <a:latin typeface="Calibri"/>
              </a:rPr>
            </a:br>
            <a:r>
              <a:rPr lang="ru-RU" sz="1600" b="1" strike="noStrike" spc="-1">
                <a:solidFill>
                  <a:srgbClr val="984807"/>
                </a:solidFill>
                <a:latin typeface="Calibri"/>
              </a:rPr>
              <a:t>Вредные и (или) опасные производственные факторы и работы, при выполнении которых проводятся обязательные предварительные и периодические медицинские осмотры (обследования), и порядок их проведения определяются нормативными правовыми актами, утверждаемыми в порядке, установленном Правительством РФ.</a:t>
            </a:r>
            <a:br>
              <a:rPr lang="ru-RU" sz="1600" b="1" strike="noStrike" spc="-1">
                <a:solidFill>
                  <a:srgbClr val="984807"/>
                </a:solidFill>
                <a:latin typeface="Calibri"/>
              </a:rPr>
            </a:br>
            <a:r>
              <a:rPr lang="ru-RU" sz="1600" b="1" strike="noStrike" spc="-1">
                <a:solidFill>
                  <a:srgbClr val="984807"/>
                </a:solidFill>
                <a:latin typeface="Calibri"/>
              </a:rPr>
              <a:t/>
            </a:r>
            <a:br>
              <a:rPr lang="ru-RU" sz="1600" b="1" strike="noStrike" spc="-1">
                <a:solidFill>
                  <a:srgbClr val="984807"/>
                </a:solidFill>
                <a:latin typeface="Calibri"/>
              </a:rPr>
            </a:br>
            <a:r>
              <a:rPr lang="ru-RU" sz="1600" b="1" strike="noStrike" spc="-1">
                <a:solidFill>
                  <a:srgbClr val="2828A4"/>
                </a:solidFill>
                <a:latin typeface="Calibri"/>
              </a:rPr>
              <a:t>Работники, осуществляющие отдельные виды деятельности, в том числе связанной с источниками повышенной опасности (с влиянием вредных веществ и неблагоприятных производственных факторов), а также работающие в условиях повышенной опасности, проходят обязательное психиатрическое освидетельствование не реже одного раза в пять лет в порядке, устанавливаемом Правительством РФ.</a:t>
            </a:r>
            <a:endParaRPr lang="ru-RU" sz="1600" b="0" strike="noStrike" spc="-1">
              <a:solidFill>
                <a:srgbClr val="000000"/>
              </a:solidFill>
              <a:latin typeface="Arial" charset="0"/>
            </a:endParaRPr>
          </a:p>
        </p:txBody>
      </p:sp>
      <p:pic>
        <p:nvPicPr>
          <p:cNvPr id="11" name="Picture 4"/>
          <p:cNvPicPr/>
          <p:nvPr/>
        </p:nvPicPr>
        <p:blipFill>
          <a:blip r:embed="rId4"/>
          <a:stretch>
            <a:fillRect/>
          </a:stretch>
        </p:blipFill>
        <p:spPr bwMode="auto">
          <a:xfrm>
            <a:off x="355320" y="2709000"/>
            <a:ext cx="1476000" cy="1282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467640" y="1772640"/>
            <a:ext cx="8136720" cy="489636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400" b="1" strike="noStrike" spc="-1">
                <a:solidFill>
                  <a:srgbClr val="4040FF"/>
                </a:solidFill>
                <a:hlinkClick r:id="rId2"/>
              </a:rPr>
              <a:t>Приказ Минздравсоцразвития России </a:t>
            </a:r>
          </a:p>
          <a:p>
            <a:pPr algn="ctr">
              <a:lnSpc>
                <a:spcPct val="100000"/>
              </a:lnSpc>
              <a:defRPr/>
            </a:pPr>
            <a:r>
              <a:rPr lang="ru-RU" sz="2400" b="1" strike="noStrike" spc="-1">
                <a:solidFill>
                  <a:srgbClr val="4040FF"/>
                </a:solidFill>
                <a:hlinkClick r:id="rId2"/>
              </a:rPr>
              <a:t>№ 302н  от 12 апреля 2011 г.</a:t>
            </a:r>
            <a:endParaRPr lang="ru-RU" sz="2400" b="0" strike="noStrike" spc="-1">
              <a:solidFill>
                <a:srgbClr val="000000"/>
              </a:solidFill>
            </a:endParaRPr>
          </a:p>
          <a:p>
            <a:pPr algn="ctr">
              <a:lnSpc>
                <a:spcPct val="100000"/>
              </a:lnSpc>
              <a:defRPr/>
            </a:pPr>
            <a:r>
              <a:rPr lang="ru-RU" sz="2400" b="1" strike="noStrike" spc="-1">
                <a:solidFill>
                  <a:srgbClr val="4040FF"/>
                </a:solidFill>
                <a:hlinkClick r:id="rId2"/>
              </a:rPr>
              <a:t> «Об утверждении перечней вредных и (или) опасных производственных факторов и работ, при выполнении которых проводятся предварительные и периодические медицинские осмотры (обследования), </a:t>
            </a:r>
            <a:r>
              <a:rPr lang="ru-RU" sz="2400" b="1" strike="noStrike" spc="-1">
                <a:solidFill>
                  <a:srgbClr val="0000BF"/>
                </a:solidFill>
                <a:hlinkClick r:id="rId2"/>
              </a:rPr>
              <a:t>и Порядка проведения предварительных и периодических медицинских осмотров (обследований) работников, занятых на тяжелых работах и на работах с вредными и (или) опасными условиями труда» </a:t>
            </a:r>
            <a:endParaRPr lang="ru-RU" sz="2400" b="0" strike="noStrike" spc="-1">
              <a:solidFill>
                <a:srgbClr val="000000"/>
              </a:solidFill>
            </a:endParaRPr>
          </a:p>
        </p:txBody>
      </p:sp>
      <p:pic>
        <p:nvPicPr>
          <p:cNvPr id="7" name="Picture 4"/>
          <p:cNvPicPr/>
          <p:nvPr/>
        </p:nvPicPr>
        <p:blipFill>
          <a:blip r:embed="rId3"/>
          <a:stretch>
            <a:fillRect/>
          </a:stretch>
        </p:blipFill>
        <p:spPr bwMode="auto">
          <a:xfrm>
            <a:off x="2843640" y="260640"/>
            <a:ext cx="2050560" cy="1257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1043940" y="19050"/>
            <a:ext cx="7848600" cy="434594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b="1" i="1" strike="noStrike" spc="-1">
                <a:solidFill>
                  <a:srgbClr val="17375E"/>
                </a:solidFill>
                <a:latin typeface="Calibri"/>
              </a:rPr>
              <a:t>В представленном Перечне вредные и (или) опасные </a:t>
            </a:r>
            <a:br>
              <a:rPr lang="ru-RU" b="1" i="1" strike="noStrike" spc="-1">
                <a:solidFill>
                  <a:srgbClr val="17375E"/>
                </a:solidFill>
                <a:latin typeface="Calibri"/>
              </a:rPr>
            </a:br>
            <a:r>
              <a:rPr lang="ru-RU" b="1" i="1" strike="noStrike" spc="-1">
                <a:solidFill>
                  <a:srgbClr val="17375E"/>
                </a:solidFill>
                <a:latin typeface="Calibri"/>
              </a:rPr>
              <a:t>производственные факторы делятся на следующие группы:</a:t>
            </a:r>
            <a:br>
              <a:rPr lang="ru-RU" b="1" i="1" strike="noStrike" spc="-1">
                <a:solidFill>
                  <a:srgbClr val="17375E"/>
                </a:solidFill>
                <a:latin typeface="Calibri"/>
              </a:rPr>
            </a:br>
            <a:r>
              <a:rPr lang="ru-RU" b="1" i="1" strike="noStrike" spc="-1">
                <a:solidFill>
                  <a:srgbClr val="A64426"/>
                </a:solidFill>
                <a:latin typeface="Calibri"/>
              </a:rPr>
              <a:t>1) химические факторы (</a:t>
            </a:r>
            <a:r>
              <a:rPr lang="ru-RU" b="1" i="1" strike="noStrike" spc="-1">
                <a:solidFill>
                  <a:srgbClr val="000000"/>
                </a:solidFill>
                <a:latin typeface="Calibri"/>
              </a:rPr>
              <a:t>аллергены, канцерогены, химические вещества, оказывающие вредное воздействие на репродуктивную функцию, аэрозоли преимущественно фиброгенного и смешанного типа действия</a:t>
            </a:r>
            <a:r>
              <a:rPr lang="ru-RU" b="1" i="1" strike="noStrike" spc="-1">
                <a:solidFill>
                  <a:srgbClr val="A64426"/>
                </a:solidFill>
                <a:latin typeface="Calibri"/>
              </a:rPr>
              <a:t>);</a:t>
            </a:r>
            <a:br>
              <a:rPr lang="ru-RU" b="1" i="1" strike="noStrike" spc="-1">
                <a:solidFill>
                  <a:srgbClr val="A64426"/>
                </a:solidFill>
                <a:latin typeface="Calibri"/>
              </a:rPr>
            </a:br>
            <a:r>
              <a:rPr lang="ru-RU" b="1" i="1" strike="noStrike" spc="-1">
                <a:solidFill>
                  <a:srgbClr val="A64426"/>
                </a:solidFill>
                <a:latin typeface="Calibri"/>
              </a:rPr>
              <a:t> 2) биологические факторы </a:t>
            </a:r>
            <a:r>
              <a:rPr lang="ru-RU" b="1" i="1" strike="noStrike" spc="-1">
                <a:solidFill>
                  <a:srgbClr val="000000"/>
                </a:solidFill>
                <a:latin typeface="Calibri"/>
              </a:rPr>
              <a:t>(белково-витаминные препараты, кормовые дрожжи, комбикорма, биостимуляторы, инфицированный материал, биологические токсины);</a:t>
            </a:r>
            <a:br>
              <a:rPr lang="ru-RU" b="1" i="1" strike="noStrike" spc="-1">
                <a:solidFill>
                  <a:srgbClr val="000000"/>
                </a:solidFill>
                <a:latin typeface="Calibri"/>
              </a:rPr>
            </a:br>
            <a:r>
              <a:rPr lang="ru-RU" b="1" i="1" strike="noStrike" spc="-1">
                <a:solidFill>
                  <a:srgbClr val="A64426"/>
                </a:solidFill>
                <a:latin typeface="Calibri"/>
              </a:rPr>
              <a:t>3) физические факторы (</a:t>
            </a:r>
            <a:r>
              <a:rPr lang="ru-RU" b="1" i="1" strike="noStrike" spc="-1">
                <a:solidFill>
                  <a:srgbClr val="000000"/>
                </a:solidFill>
                <a:latin typeface="Calibri"/>
              </a:rPr>
              <a:t>ионизирующие излучения, радиоактивные вещества и другие источники ионизирующих излучений, </a:t>
            </a:r>
            <a:r>
              <a:rPr lang="ru-RU" b="0" i="1" strike="noStrike" spc="-1">
                <a:solidFill>
                  <a:srgbClr val="000000"/>
                </a:solidFill>
                <a:latin typeface="Calibri"/>
              </a:rPr>
              <a:t>неионизирующие </a:t>
            </a:r>
            <a:r>
              <a:rPr lang="ru-RU" b="1" i="1" strike="noStrike" spc="-1">
                <a:solidFill>
                  <a:srgbClr val="000000"/>
                </a:solidFill>
                <a:latin typeface="Calibri"/>
              </a:rPr>
              <a:t>излучения)</a:t>
            </a:r>
            <a:r>
              <a:rPr lang="ru-RU" b="1" i="1" strike="noStrike" spc="-1">
                <a:solidFill>
                  <a:srgbClr val="A64426"/>
                </a:solidFill>
                <a:latin typeface="Calibri"/>
              </a:rPr>
              <a:t>;</a:t>
            </a:r>
            <a:br>
              <a:rPr lang="ru-RU" b="1" i="1" strike="noStrike" spc="-1">
                <a:solidFill>
                  <a:srgbClr val="A64426"/>
                </a:solidFill>
                <a:latin typeface="Calibri"/>
              </a:rPr>
            </a:br>
            <a:r>
              <a:rPr lang="ru-RU" b="1" i="1" strike="noStrike" spc="-1">
                <a:solidFill>
                  <a:srgbClr val="A64426"/>
                </a:solidFill>
                <a:latin typeface="Calibri"/>
              </a:rPr>
              <a:t>4) факторы трудового процесса </a:t>
            </a:r>
            <a:r>
              <a:rPr lang="ru-RU" b="1" i="1" strike="noStrike" spc="-1">
                <a:solidFill>
                  <a:srgbClr val="000000"/>
                </a:solidFill>
                <a:latin typeface="Calibri"/>
              </a:rPr>
              <a:t>(физические перегрузки (физическая динамическая нагрузка)</a:t>
            </a:r>
            <a:r>
              <a:rPr lang="ru-RU" sz="1800" b="1" i="1" strike="noStrike" spc="-1">
                <a:solidFill>
                  <a:srgbClr val="A64426"/>
                </a:solidFill>
                <a:latin typeface="Calibri"/>
              </a:rPr>
              <a:t/>
            </a:r>
            <a:br>
              <a:rPr lang="ru-RU" sz="1800" b="1" i="1" strike="noStrike" spc="-1">
                <a:solidFill>
                  <a:srgbClr val="A64426"/>
                </a:solidFill>
                <a:latin typeface="Calibri"/>
              </a:rPr>
            </a:br>
            <a:endParaRPr lang="ru-RU" sz="1800" b="0" strike="noStrike" spc="-1">
              <a:solidFill>
                <a:srgbClr val="000000"/>
              </a:solidFill>
              <a:latin typeface="Arial" charset="0"/>
            </a:endParaRPr>
          </a:p>
        </p:txBody>
      </p:sp>
      <p:sp>
        <p:nvSpPr>
          <p:cNvPr id="7" name="CustomShape 4"/>
          <p:cNvSpPr/>
          <p:nvPr/>
        </p:nvSpPr>
        <p:spPr bwMode="auto">
          <a:xfrm>
            <a:off x="179640" y="4509000"/>
            <a:ext cx="8856720" cy="234864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700" b="1" strike="noStrike" spc="-1">
                <a:solidFill>
                  <a:srgbClr val="632523"/>
                </a:solidFill>
                <a:latin typeface="Calibri"/>
              </a:rPr>
              <a:t>Министерство здравоохранения и социального развития Приказом от 12.04. 2011 г. № 302н утвердило Перечень работ, при выполнении которых проводятся предварительные и периодические медицинские осмотры (обследования):</a:t>
            </a:r>
            <a:br>
              <a:rPr lang="ru-RU" sz="1700" b="1" strike="noStrike" spc="-1">
                <a:solidFill>
                  <a:srgbClr val="632523"/>
                </a:solidFill>
                <a:latin typeface="Calibri"/>
              </a:rPr>
            </a:br>
            <a:r>
              <a:rPr lang="ru-RU" sz="1700" b="1" i="1" strike="noStrike" spc="-1">
                <a:solidFill>
                  <a:srgbClr val="17375E"/>
                </a:solidFill>
                <a:latin typeface="Calibri"/>
              </a:rPr>
              <a:t>работы на высоте (верхолазные работы); работы в действующих электроустановках; подземные работы; работы по непосредственному управлению транспортными средствами; работы в организациях пищевой промышленности; работы в организациях общественного питания и др.</a:t>
            </a:r>
            <a:endParaRPr lang="ru-RU" sz="1700" b="0" strike="noStrike" spc="-1">
              <a:solidFill>
                <a:srgbClr val="000000"/>
              </a:solidFill>
              <a:latin typeface="Arial" charset="0"/>
            </a:endParaRPr>
          </a:p>
        </p:txBody>
      </p:sp>
      <p:pic>
        <p:nvPicPr>
          <p:cNvPr id="8" name="Picture 23"/>
          <p:cNvPicPr/>
          <p:nvPr/>
        </p:nvPicPr>
        <p:blipFill>
          <a:blip r:embed="rId2"/>
          <a:stretch>
            <a:fillRect/>
          </a:stretch>
        </p:blipFill>
        <p:spPr bwMode="auto">
          <a:xfrm>
            <a:off x="0" y="332640"/>
            <a:ext cx="1150560" cy="945720"/>
          </a:xfrm>
          <a:prstGeom prst="rect">
            <a:avLst/>
          </a:prstGeom>
          <a:ln>
            <a:noFill/>
          </a:ln>
        </p:spPr>
      </p:pic>
      <p:pic>
        <p:nvPicPr>
          <p:cNvPr id="9" name="Picture 3"/>
          <p:cNvPicPr/>
          <p:nvPr/>
        </p:nvPicPr>
        <p:blipFill>
          <a:blip r:embed="rId3"/>
          <a:stretch>
            <a:fillRect/>
          </a:stretch>
        </p:blipFill>
        <p:spPr bwMode="auto">
          <a:xfrm>
            <a:off x="165240" y="3278519"/>
            <a:ext cx="819720" cy="991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5"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3"/>
          <p:cNvSpPr/>
          <p:nvPr/>
        </p:nvSpPr>
        <p:spPr bwMode="auto">
          <a:xfrm>
            <a:off x="1475640" y="206640"/>
            <a:ext cx="7488360" cy="485640"/>
          </a:xfrm>
          <a:prstGeom prst="rect">
            <a:avLst/>
          </a:prstGeom>
          <a:solidFill>
            <a:srgbClr val="F2DCDB"/>
          </a:solidFill>
          <a:ln>
            <a:noFill/>
          </a:ln>
        </p:spPr>
        <p:txBody>
          <a:bodyPr anchor="ctr"/>
          <a:lstStyle/>
          <a:p>
            <a:pPr algn="ctr">
              <a:lnSpc>
                <a:spcPct val="100000"/>
              </a:lnSpc>
              <a:defRPr/>
            </a:pPr>
            <a:r>
              <a:rPr lang="ru-RU" sz="2000" b="1" strike="noStrike" spc="-1">
                <a:solidFill>
                  <a:srgbClr val="953735"/>
                </a:solidFill>
                <a:latin typeface="Calibri"/>
              </a:rPr>
              <a:t>Приказ Минздравсоцразвития России №302н от 12 апреля 2011 г.</a:t>
            </a:r>
            <a:endParaRPr lang="ru-RU" sz="2000" b="0" strike="noStrike" spc="-1">
              <a:solidFill>
                <a:srgbClr val="000000"/>
              </a:solidFill>
              <a:latin typeface="Calibri"/>
            </a:endParaRPr>
          </a:p>
        </p:txBody>
      </p:sp>
      <p:sp>
        <p:nvSpPr>
          <p:cNvPr id="7" name="TextShape 4"/>
          <p:cNvSpPr/>
          <p:nvPr/>
        </p:nvSpPr>
        <p:spPr bwMode="auto">
          <a:xfrm>
            <a:off x="1371600" y="533520"/>
            <a:ext cx="7772039" cy="4114440"/>
          </a:xfrm>
          <a:prstGeom prst="rect">
            <a:avLst/>
          </a:prstGeom>
          <a:noFill/>
          <a:ln>
            <a:noFill/>
          </a:ln>
        </p:spPr>
        <p:txBody>
          <a:bodyPr/>
          <a:lstStyle/>
          <a:p>
            <a:pPr marL="342900" indent="-342900" algn="ctr">
              <a:lnSpc>
                <a:spcPct val="70000"/>
              </a:lnSpc>
              <a:spcBef>
                <a:spcPts val="320"/>
              </a:spcBef>
              <a:defRPr/>
            </a:pPr>
            <a:r>
              <a:rPr lang="ru-RU" sz="800" b="0" strike="noStrike" spc="-1">
                <a:solidFill>
                  <a:srgbClr val="002060"/>
                </a:solidFill>
                <a:latin typeface="Calibri"/>
              </a:rPr>
              <a:t> </a:t>
            </a:r>
            <a:r>
              <a:rPr lang="ru-RU" sz="1600" b="0" i="1" strike="noStrike" spc="-1">
                <a:solidFill>
                  <a:srgbClr val="002060"/>
                </a:solidFill>
                <a:latin typeface="Calibri"/>
              </a:rPr>
              <a:t>  </a:t>
            </a:r>
            <a:r>
              <a:rPr lang="ru-RU" sz="1600" b="1" strike="noStrike" spc="-1">
                <a:solidFill>
                  <a:srgbClr val="984807"/>
                </a:solidFill>
                <a:latin typeface="Calibri"/>
              </a:rPr>
              <a:t>:</a:t>
            </a:r>
            <a:endParaRPr lang="ru-RU" sz="1600" b="0" strike="noStrike" spc="-1">
              <a:solidFill>
                <a:srgbClr val="000000"/>
              </a:solidFill>
              <a:latin typeface="Calibri"/>
            </a:endParaRPr>
          </a:p>
        </p:txBody>
      </p:sp>
      <p:pic>
        <p:nvPicPr>
          <p:cNvPr id="8" name="Picture 4"/>
          <p:cNvPicPr/>
          <p:nvPr/>
        </p:nvPicPr>
        <p:blipFill>
          <a:blip r:embed="rId2"/>
          <a:stretch>
            <a:fillRect/>
          </a:stretch>
        </p:blipFill>
        <p:spPr bwMode="auto">
          <a:xfrm>
            <a:off x="179640" y="4941000"/>
            <a:ext cx="962640" cy="1511640"/>
          </a:xfrm>
          <a:prstGeom prst="rect">
            <a:avLst/>
          </a:prstGeom>
          <a:ln>
            <a:noFill/>
          </a:ln>
        </p:spPr>
      </p:pic>
      <p:pic>
        <p:nvPicPr>
          <p:cNvPr id="9" name="Рисунок 8"/>
          <p:cNvPicPr/>
          <p:nvPr/>
        </p:nvPicPr>
        <p:blipFill>
          <a:blip r:embed="rId3"/>
          <a:stretch>
            <a:fillRect/>
          </a:stretch>
        </p:blipFill>
        <p:spPr bwMode="auto">
          <a:xfrm>
            <a:off x="186120" y="206640"/>
            <a:ext cx="974160" cy="1404000"/>
          </a:xfrm>
          <a:prstGeom prst="rect">
            <a:avLst/>
          </a:prstGeom>
          <a:ln>
            <a:noFill/>
          </a:ln>
        </p:spPr>
      </p:pic>
      <p:pic>
        <p:nvPicPr>
          <p:cNvPr id="10" name="Picture 4"/>
          <p:cNvPicPr/>
          <p:nvPr/>
        </p:nvPicPr>
        <p:blipFill>
          <a:blip r:embed="rId4"/>
          <a:stretch>
            <a:fillRect/>
          </a:stretch>
        </p:blipFill>
        <p:spPr bwMode="auto">
          <a:xfrm>
            <a:off x="186120" y="2925000"/>
            <a:ext cx="1039320" cy="1079280"/>
          </a:xfrm>
          <a:prstGeom prst="rect">
            <a:avLst/>
          </a:prstGeom>
          <a:ln>
            <a:noFill/>
          </a:ln>
        </p:spPr>
      </p:pic>
      <p:sp>
        <p:nvSpPr>
          <p:cNvPr id="11" name="CustomShape 5"/>
          <p:cNvSpPr/>
          <p:nvPr/>
        </p:nvSpPr>
        <p:spPr bwMode="auto">
          <a:xfrm>
            <a:off x="1475640" y="908640"/>
            <a:ext cx="7488360" cy="5760000"/>
          </a:xfrm>
          <a:prstGeom prst="roundRect">
            <a:avLst>
              <a:gd name="adj" fmla="val 16667"/>
            </a:avLst>
          </a:prstGeom>
          <a:solidFill>
            <a:schemeClr val="accent5">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70000"/>
              </a:lnSpc>
              <a:defRPr/>
            </a:pPr>
            <a:r>
              <a:rPr lang="x-none" altLang="ru-RU" sz="1700" b="1" i="1" strike="noStrike" spc="-1">
                <a:solidFill>
                  <a:srgbClr val="A50021"/>
                </a:solidFill>
                <a:latin typeface="Calibri"/>
              </a:rPr>
              <a:t>П</a:t>
            </a:r>
            <a:r>
              <a:rPr lang="ru-RU" sz="1700" b="1" i="1" strike="noStrike" spc="-1">
                <a:solidFill>
                  <a:srgbClr val="A50021"/>
                </a:solidFill>
                <a:latin typeface="Calibri"/>
              </a:rPr>
              <a:t>еречень вредных и (или) опасных производственных факторов, при наличии которых проводятся обязательные предварительные и периодические медицинские осмотры (обследования), согласно приложению № 1</a:t>
            </a:r>
            <a:endParaRPr lang="ru-RU" sz="1700" b="0" strike="noStrike" spc="-1">
              <a:solidFill>
                <a:srgbClr val="000000"/>
              </a:solidFill>
              <a:latin typeface="Arial" charset="0"/>
            </a:endParaRPr>
          </a:p>
          <a:p>
            <a:pPr algn="ctr">
              <a:lnSpc>
                <a:spcPct val="70000"/>
              </a:lnSpc>
              <a:defRPr/>
            </a:pPr>
            <a:r>
              <a:rPr lang="x-none" altLang="ru-RU" sz="1700" b="1" i="1" strike="noStrike" spc="-1">
                <a:solidFill>
                  <a:srgbClr val="660066"/>
                </a:solidFill>
                <a:latin typeface="Calibri"/>
              </a:rPr>
              <a:t>П</a:t>
            </a:r>
            <a:r>
              <a:rPr lang="ru-RU" sz="1700" b="1" i="1" strike="noStrike" spc="-1">
                <a:solidFill>
                  <a:srgbClr val="660066"/>
                </a:solidFill>
                <a:latin typeface="Calibri"/>
              </a:rPr>
              <a:t>еречень работ, при выполнении которых проводятся обязательные предварительные и периодические медицинские осмотры (обследования) работников, согласно приложению № 2</a:t>
            </a:r>
            <a:endParaRPr lang="ru-RU" sz="1700" b="0" strike="noStrike" spc="-1">
              <a:solidFill>
                <a:srgbClr val="000000"/>
              </a:solidFill>
              <a:latin typeface="Arial" charset="0"/>
            </a:endParaRPr>
          </a:p>
          <a:p>
            <a:pPr algn="ctr">
              <a:lnSpc>
                <a:spcPct val="70000"/>
              </a:lnSpc>
              <a:defRPr/>
            </a:pPr>
            <a:r>
              <a:rPr lang="ru-RU" sz="1700" b="1" i="1" strike="noStrike" spc="-1">
                <a:solidFill>
                  <a:srgbClr val="3333CC"/>
                </a:solidFill>
                <a:latin typeface="Calibri"/>
              </a:rPr>
              <a:t>Порядок проведения обязательных предварительных (при поступлении на работу) и периодических медицинских осмотров (обследований) работников, занятых на тяжелых работах и на работах с вредными и (или) опасными условиями труда, согласно приложению № 3</a:t>
            </a:r>
            <a:endParaRPr lang="ru-RU" sz="1700" b="0" strike="noStrike" spc="-1">
              <a:solidFill>
                <a:srgbClr val="000000"/>
              </a:solidFill>
              <a:latin typeface="Arial" charset="0"/>
            </a:endParaRPr>
          </a:p>
          <a:p>
            <a:pPr algn="ctr">
              <a:lnSpc>
                <a:spcPct val="70000"/>
              </a:lnSpc>
              <a:defRPr/>
            </a:pPr>
            <a:r>
              <a:rPr lang="ru-RU" sz="1700" b="1" strike="noStrike" spc="-1">
                <a:solidFill>
                  <a:srgbClr val="984807"/>
                </a:solidFill>
                <a:latin typeface="Calibri"/>
              </a:rPr>
              <a:t> Ввести в действие перечни вредных и (или) опасных производственных факторов и работ, при выполнении которых проводятся предварительные и периодические медицинские осмотры (обследования), и Порядок проведения предварительных и периодических медицинских осмотров (обследований) работников, занятых на тяжелых работах и на работах с вредными и (или) опасными условиями труда, с 1 января 2012 года</a:t>
            </a:r>
            <a:endParaRPr lang="ru-RU" sz="1700" b="0" strike="noStrike" spc="-1">
              <a:solidFill>
                <a:srgbClr val="000000"/>
              </a:solidFill>
              <a:latin typeface="Arial" charset="0"/>
            </a:endParaRPr>
          </a:p>
          <a:p>
            <a:pPr algn="ctr">
              <a:lnSpc>
                <a:spcPct val="70000"/>
              </a:lnSpc>
              <a:defRPr/>
            </a:pPr>
            <a:r>
              <a:rPr lang="ru-RU" sz="1700" b="1" i="1" strike="noStrike" spc="-1">
                <a:solidFill>
                  <a:srgbClr val="632523"/>
                </a:solidFill>
                <a:latin typeface="Calibri"/>
              </a:rPr>
              <a:t>          Признать утратившими силу с 1 января 2012 года:</a:t>
            </a:r>
            <a:endParaRPr lang="ru-RU" sz="1700" b="0" strike="noStrike" spc="-1">
              <a:solidFill>
                <a:srgbClr val="000000"/>
              </a:solidFill>
              <a:latin typeface="Arial" charset="0"/>
            </a:endParaRPr>
          </a:p>
          <a:p>
            <a:pPr algn="ctr">
              <a:lnSpc>
                <a:spcPct val="70000"/>
              </a:lnSpc>
              <a:defRPr/>
            </a:pPr>
            <a:r>
              <a:rPr lang="ru-RU" sz="1700" b="1" i="1" strike="noStrike" spc="-1">
                <a:solidFill>
                  <a:srgbClr val="632523"/>
                </a:solidFill>
                <a:latin typeface="Calibri"/>
              </a:rPr>
              <a:t>приказ Министерства здравоохранения и медицинской промышленности РФ от 14 марта 1996 г. № 90</a:t>
            </a:r>
            <a:endParaRPr lang="ru-RU" sz="1700" b="0" strike="noStrike" spc="-1">
              <a:solidFill>
                <a:srgbClr val="000000"/>
              </a:solidFill>
              <a:latin typeface="Arial" charset="0"/>
            </a:endParaRPr>
          </a:p>
          <a:p>
            <a:pPr algn="ctr">
              <a:lnSpc>
                <a:spcPct val="70000"/>
              </a:lnSpc>
              <a:defRPr/>
            </a:pPr>
            <a:r>
              <a:rPr lang="ru-RU" sz="1700" b="1" i="1" strike="noStrike" spc="-1">
                <a:solidFill>
                  <a:srgbClr val="632523"/>
                </a:solidFill>
                <a:latin typeface="Calibri"/>
              </a:rPr>
              <a:t>приказ Министерства здравоохранения и социального развития Российской Федерации от 16 августа 2004 г. № 83</a:t>
            </a:r>
            <a:endParaRPr lang="ru-RU" sz="1700" b="0" strike="noStrike" spc="-1">
              <a:solidFill>
                <a:srgbClr val="000000"/>
              </a:solidFill>
              <a:latin typeface="Arial" charset="0"/>
            </a:endParaRPr>
          </a:p>
          <a:p>
            <a:pPr algn="ctr">
              <a:lnSpc>
                <a:spcPct val="70000"/>
              </a:lnSpc>
              <a:defRPr/>
            </a:pPr>
            <a:r>
              <a:rPr lang="ru-RU" sz="1700" b="1" i="1" strike="noStrike" spc="-1">
                <a:solidFill>
                  <a:srgbClr val="632523"/>
                </a:solidFill>
                <a:latin typeface="Calibri"/>
              </a:rPr>
              <a:t>приказ Министерства здравоохранения и социального развития Российской Федерации от 16 мая 2005 г. № 338 </a:t>
            </a:r>
            <a:endParaRPr lang="ru-RU" sz="17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201930" y="260350"/>
            <a:ext cx="8828405" cy="3239770"/>
          </a:xfrm>
          <a:prstGeom prst="roundRect">
            <a:avLst>
              <a:gd name="adj" fmla="val 16667"/>
            </a:avLst>
          </a:prstGeom>
          <a:solidFill>
            <a:schemeClr val="bg1">
              <a:lumMod val="9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u="sng" strike="noStrike" spc="-1">
                <a:solidFill>
                  <a:srgbClr val="000080"/>
                </a:solidFill>
                <a:latin typeface="Calibri"/>
                <a:hlinkClick r:id="rId2"/>
              </a:rPr>
              <a:t> </a:t>
            </a:r>
            <a:r>
              <a:rPr lang="ru-RU" sz="2000" b="1" i="1" u="sng" strike="noStrike" spc="-1">
                <a:solidFill>
                  <a:srgbClr val="000080"/>
                </a:solidFill>
                <a:latin typeface="Calibri"/>
                <a:hlinkClick r:id="rId2"/>
              </a:rPr>
              <a:t>Приказ Минздравсоцразвития России от 16.02.2009г. № 45-н </a:t>
            </a:r>
            <a:r>
              <a:rPr lang="ru-RU" sz="2000" b="1" u="sng" strike="noStrike" spc="-1">
                <a:solidFill>
                  <a:srgbClr val="000080"/>
                </a:solidFill>
                <a:latin typeface="Calibri"/>
                <a:hlinkClick r:id="rId2"/>
              </a:rPr>
              <a:t>«Об утверждении норм и условий бесплатной выдачи работникам, занятым на работах с вредными условиями труда, молока или других равноценных пищевых продуктов, Порядка осуществления компенсационной выплаты в размере, эквивалентном стоимости молока или других равноценных пищевых продуктов, и Перечня вредных производственных факторов, при воздействии которых в профилактических целях рекомендуется употребление молока или других равноценных пищевых продуктов» </a:t>
            </a:r>
            <a:endParaRPr lang="ru-RU" sz="2000" b="0" strike="noStrike" spc="-1">
              <a:solidFill>
                <a:srgbClr val="000000"/>
              </a:solidFill>
              <a:latin typeface="Arial" charset="0"/>
            </a:endParaRPr>
          </a:p>
        </p:txBody>
      </p:sp>
      <p:sp>
        <p:nvSpPr>
          <p:cNvPr id="6" name="CustomShape 3"/>
          <p:cNvSpPr/>
          <p:nvPr/>
        </p:nvSpPr>
        <p:spPr bwMode="auto">
          <a:xfrm>
            <a:off x="611640" y="4221000"/>
            <a:ext cx="8352720" cy="244800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u="sng" strike="noStrike" spc="-1">
                <a:solidFill>
                  <a:srgbClr val="0000FF"/>
                </a:solidFill>
                <a:latin typeface="Calibri"/>
                <a:hlinkClick r:id="rId3"/>
              </a:rPr>
              <a:t>Приказ Минздравсоцразвития России от 16.02.2009г. № 46-н «Об утверждении Перечня производств, профессий и должностей, работа в которых дает право на бесплатное получение лечебно-профилактического питания в связи с особо вредными условиями труда, рационов лечебно-профилактического питания, норм бесплатной выдачи витаминных препаратов и Правил бесплатной выдачи лечебно-профилактического питания»</a:t>
            </a:r>
            <a:endParaRPr lang="ru-RU" sz="2000" b="0" strike="noStrike" spc="-1">
              <a:solidFill>
                <a:srgbClr val="000000"/>
              </a:solidFill>
              <a:latin typeface="Arial" charset="0"/>
            </a:endParaRPr>
          </a:p>
        </p:txBody>
      </p:sp>
      <p:pic>
        <p:nvPicPr>
          <p:cNvPr id="7" name="Picture 5"/>
          <p:cNvPicPr/>
          <p:nvPr/>
        </p:nvPicPr>
        <p:blipFill>
          <a:blip r:embed="rId4"/>
          <a:stretch>
            <a:fillRect/>
          </a:stretch>
        </p:blipFill>
        <p:spPr bwMode="auto">
          <a:xfrm>
            <a:off x="395640" y="3501000"/>
            <a:ext cx="1446840" cy="572400"/>
          </a:xfrm>
          <a:prstGeom prst="rect">
            <a:avLst/>
          </a:prstGeom>
          <a:ln>
            <a:noFill/>
          </a:ln>
        </p:spPr>
      </p:pic>
      <p:pic>
        <p:nvPicPr>
          <p:cNvPr id="8" name="Picture 19"/>
          <p:cNvPicPr/>
          <p:nvPr/>
        </p:nvPicPr>
        <p:blipFill>
          <a:blip r:embed="rId5"/>
          <a:stretch>
            <a:fillRect/>
          </a:stretch>
        </p:blipFill>
        <p:spPr bwMode="auto">
          <a:xfrm>
            <a:off x="8172450" y="3429000"/>
            <a:ext cx="744855" cy="831215"/>
          </a:xfrm>
          <a:prstGeom prst="rect">
            <a:avLst/>
          </a:prstGeom>
          <a:ln>
            <a:noFill/>
          </a:ln>
        </p:spPr>
      </p:pic>
      <p:sp>
        <p:nvSpPr>
          <p:cNvPr id="9" name="CustomShape 4"/>
          <p:cNvSpPr/>
          <p:nvPr/>
        </p:nvSpPr>
        <p:spPr bwMode="auto">
          <a:xfrm>
            <a:off x="4140000" y="3501000"/>
            <a:ext cx="484200" cy="718920"/>
          </a:xfrm>
          <a:prstGeom prst="downArrow">
            <a:avLst>
              <a:gd name="adj1" fmla="val 50000"/>
              <a:gd name="adj2" fmla="val 50000"/>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5"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3"/>
          <p:cNvSpPr/>
          <p:nvPr/>
        </p:nvSpPr>
        <p:spPr bwMode="auto">
          <a:xfrm>
            <a:off x="2700360" y="189000"/>
            <a:ext cx="5779800" cy="4247640"/>
          </a:xfrm>
          <a:prstGeom prst="rect">
            <a:avLst/>
          </a:prstGeom>
          <a:noFill/>
          <a:ln>
            <a:noFill/>
          </a:ln>
        </p:spPr>
        <p:txBody>
          <a:bodyPr anchor="ctr"/>
          <a:lstStyle/>
          <a:p>
            <a:pPr>
              <a:defRPr/>
            </a:pPr>
            <a:endParaRPr lang="ru-RU" sz="1800" b="0" strike="noStrike" spc="-1">
              <a:solidFill>
                <a:srgbClr val="000000"/>
              </a:solidFill>
              <a:latin typeface="Calibri"/>
            </a:endParaRPr>
          </a:p>
        </p:txBody>
      </p:sp>
      <p:pic>
        <p:nvPicPr>
          <p:cNvPr id="7" name="Picture 4"/>
          <p:cNvPicPr/>
          <p:nvPr/>
        </p:nvPicPr>
        <p:blipFill>
          <a:blip r:embed="rId2"/>
          <a:stretch>
            <a:fillRect/>
          </a:stretch>
        </p:blipFill>
        <p:spPr bwMode="auto">
          <a:xfrm>
            <a:off x="323640" y="5249160"/>
            <a:ext cx="1223640" cy="1324080"/>
          </a:xfrm>
          <a:prstGeom prst="rect">
            <a:avLst/>
          </a:prstGeom>
          <a:ln>
            <a:noFill/>
          </a:ln>
        </p:spPr>
      </p:pic>
      <p:pic>
        <p:nvPicPr>
          <p:cNvPr id="8" name="Picture 6"/>
          <p:cNvPicPr/>
          <p:nvPr/>
        </p:nvPicPr>
        <p:blipFill>
          <a:blip r:embed="rId3"/>
          <a:stretch>
            <a:fillRect/>
          </a:stretch>
        </p:blipFill>
        <p:spPr bwMode="auto">
          <a:xfrm>
            <a:off x="421920" y="332640"/>
            <a:ext cx="893879" cy="1439640"/>
          </a:xfrm>
          <a:prstGeom prst="rect">
            <a:avLst/>
          </a:prstGeom>
          <a:ln>
            <a:noFill/>
          </a:ln>
        </p:spPr>
      </p:pic>
      <p:sp>
        <p:nvSpPr>
          <p:cNvPr id="9" name="CustomShape 4"/>
          <p:cNvSpPr/>
          <p:nvPr/>
        </p:nvSpPr>
        <p:spPr bwMode="auto">
          <a:xfrm>
            <a:off x="1979930" y="213360"/>
            <a:ext cx="7059930" cy="6360160"/>
          </a:xfrm>
          <a:prstGeom prst="roundRect">
            <a:avLst>
              <a:gd name="adj" fmla="val 16667"/>
            </a:avLst>
          </a:prstGeom>
          <a:solidFill>
            <a:schemeClr val="accent4">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x-none" altLang="ru-RU" sz="2800" b="1" strike="noStrike" spc="-1">
                <a:solidFill>
                  <a:srgbClr val="669900"/>
                </a:solidFill>
                <a:latin typeface="Calibri"/>
              </a:rPr>
              <a:t>Обязанности работодателя</a:t>
            </a:r>
          </a:p>
          <a:p>
            <a:pPr algn="ctr">
              <a:lnSpc>
                <a:spcPct val="100000"/>
              </a:lnSpc>
              <a:defRPr/>
            </a:pPr>
            <a:r>
              <a:rPr lang="x-none" altLang="ru-RU" sz="2800" b="1" strike="noStrike" spc="-1">
                <a:solidFill>
                  <a:srgbClr val="669900"/>
                </a:solidFill>
                <a:latin typeface="Calibri"/>
              </a:rPr>
              <a:t>в соответствии с </a:t>
            </a:r>
          </a:p>
          <a:p>
            <a:pPr algn="ctr">
              <a:lnSpc>
                <a:spcPct val="100000"/>
              </a:lnSpc>
              <a:defRPr/>
            </a:pPr>
            <a:r>
              <a:rPr lang="x-none" altLang="ru-RU" sz="2800" b="1" strike="noStrike" spc="-1">
                <a:solidFill>
                  <a:srgbClr val="669900"/>
                </a:solidFill>
                <a:latin typeface="Calibri"/>
              </a:rPr>
              <a:t>Трудовым кодексом РФ:</a:t>
            </a:r>
          </a:p>
          <a:p>
            <a:pPr algn="ctr">
              <a:lnSpc>
                <a:spcPct val="100000"/>
              </a:lnSpc>
              <a:defRPr/>
            </a:pPr>
            <a:endParaRPr lang="ru-RU" sz="2800" b="1" strike="noStrike" spc="-1">
              <a:solidFill>
                <a:srgbClr val="669900"/>
              </a:solidFill>
              <a:latin typeface="Calibri"/>
            </a:endParaRPr>
          </a:p>
          <a:p>
            <a:pPr algn="ctr">
              <a:lnSpc>
                <a:spcPct val="100000"/>
              </a:lnSpc>
              <a:defRPr/>
            </a:pPr>
            <a:r>
              <a:rPr lang="ru-RU" sz="2800" b="1" strike="noStrike" spc="-1">
                <a:solidFill>
                  <a:srgbClr val="669900"/>
                </a:solidFill>
                <a:latin typeface="Calibri"/>
              </a:rPr>
              <a:t>- </a:t>
            </a:r>
            <a:r>
              <a:rPr lang="ru-RU" sz="2000" b="1" strike="noStrike" spc="-1">
                <a:solidFill>
                  <a:srgbClr val="4A452A"/>
                </a:solidFill>
                <a:latin typeface="Calibri"/>
              </a:rPr>
              <a:t>ознакомление работников с требованиями охраны труда; разработку и утверждение правил и инструкций по охране труда для работников с учетом мнения выборного органа первичной профсоюзной организации или иного уполномоченного работниками органа в порядке, установленном статьей 372 </a:t>
            </a:r>
            <a:r>
              <a:rPr lang="x-none" altLang="ru-RU" sz="2000" b="1" strike="noStrike" spc="-1">
                <a:solidFill>
                  <a:srgbClr val="4A452A"/>
                </a:solidFill>
                <a:latin typeface="Calibri"/>
              </a:rPr>
              <a:t>к</a:t>
            </a:r>
            <a:r>
              <a:rPr lang="ru-RU" sz="2000" b="1" strike="noStrike" spc="-1">
                <a:solidFill>
                  <a:srgbClr val="4A452A"/>
                </a:solidFill>
                <a:latin typeface="Calibri"/>
              </a:rPr>
              <a:t>одекса для принятия локальных нормативных актов</a:t>
            </a:r>
            <a:br>
              <a:rPr lang="ru-RU" sz="2000" b="1" strike="noStrike" spc="-1">
                <a:solidFill>
                  <a:srgbClr val="4A452A"/>
                </a:solidFill>
                <a:latin typeface="Calibri"/>
              </a:rPr>
            </a:br>
            <a:r>
              <a:rPr lang="ru-RU" sz="2000" b="1" strike="noStrike" spc="-1">
                <a:solidFill>
                  <a:srgbClr val="4A452A"/>
                </a:solidFill>
                <a:latin typeface="Calibri"/>
              </a:rPr>
              <a:t/>
            </a:r>
            <a:br>
              <a:rPr lang="ru-RU" sz="2000" b="1" strike="noStrike" spc="-1">
                <a:solidFill>
                  <a:srgbClr val="4A452A"/>
                </a:solidFill>
                <a:latin typeface="Calibri"/>
              </a:rPr>
            </a:br>
            <a:r>
              <a:rPr lang="ru-RU" sz="2000" b="0" i="1" strike="noStrike" spc="-1">
                <a:solidFill>
                  <a:srgbClr val="10243E"/>
                </a:solidFill>
                <a:latin typeface="Calibri"/>
              </a:rPr>
              <a:t> </a:t>
            </a:r>
            <a:r>
              <a:rPr lang="ru-RU" sz="2000" b="1" i="1" strike="noStrike" spc="-1">
                <a:solidFill>
                  <a:srgbClr val="C00000"/>
                </a:solidFill>
                <a:latin typeface="Calibri"/>
              </a:rPr>
              <a:t>- наличие комплекта нормативных правовых актов, содержащих требования охраны труда в соответствии со спецификой своей деятельности</a:t>
            </a:r>
            <a:endParaRPr lang="ru-RU" sz="2000" b="0" strike="noStrike" spc="-1">
              <a:solidFill>
                <a:srgbClr val="000000"/>
              </a:solidFill>
              <a:latin typeface="Arial" charset="0"/>
            </a:endParaRPr>
          </a:p>
        </p:txBody>
      </p:sp>
      <p:pic>
        <p:nvPicPr>
          <p:cNvPr id="10" name="Picture 14"/>
          <p:cNvPicPr/>
          <p:nvPr/>
        </p:nvPicPr>
        <p:blipFill>
          <a:blip r:embed="rId4"/>
          <a:stretch>
            <a:fillRect/>
          </a:stretch>
        </p:blipFill>
        <p:spPr bwMode="auto">
          <a:xfrm>
            <a:off x="452520" y="2968560"/>
            <a:ext cx="965520" cy="971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5"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6" name="TextShape 3"/>
          <p:cNvSpPr/>
          <p:nvPr/>
        </p:nvSpPr>
        <p:spPr bwMode="auto">
          <a:xfrm>
            <a:off x="1655640" y="2516040"/>
            <a:ext cx="7127640" cy="3673080"/>
          </a:xfrm>
          <a:prstGeom prst="rect">
            <a:avLst/>
          </a:prstGeom>
          <a:noFill/>
          <a:ln>
            <a:noFill/>
          </a:ln>
        </p:spPr>
        <p:txBody>
          <a:bodyPr anchor="ctr"/>
          <a:lstStyle/>
          <a:p>
            <a:pPr>
              <a:lnSpc>
                <a:spcPct val="100000"/>
              </a:lnSpc>
              <a:defRPr/>
            </a:pPr>
            <a:r>
              <a:t/>
            </a:r>
            <a:br/>
            <a:r>
              <a:t/>
            </a:r>
            <a:br/>
            <a:r>
              <a:t/>
            </a:r>
            <a:br/>
            <a:endParaRPr lang="ru-RU" sz="1800" b="0" strike="noStrike" spc="-1">
              <a:solidFill>
                <a:srgbClr val="000000"/>
              </a:solidFill>
              <a:latin typeface="Calibri"/>
            </a:endParaRPr>
          </a:p>
        </p:txBody>
      </p:sp>
      <p:sp>
        <p:nvSpPr>
          <p:cNvPr id="7" name="TextShape 4"/>
          <p:cNvSpPr/>
          <p:nvPr/>
        </p:nvSpPr>
        <p:spPr bwMode="auto">
          <a:xfrm>
            <a:off x="1339560" y="3357000"/>
            <a:ext cx="6400440" cy="1752120"/>
          </a:xfrm>
          <a:prstGeom prst="rect">
            <a:avLst/>
          </a:prstGeom>
          <a:noFill/>
          <a:ln>
            <a:noFill/>
          </a:ln>
        </p:spPr>
        <p:txBody>
          <a:bodyPr/>
          <a:lstStyle/>
          <a:p>
            <a:pPr algn="ctr">
              <a:defRPr/>
            </a:pPr>
            <a:endParaRPr lang="ru-RU" sz="3200" b="0" strike="noStrike" spc="-1">
              <a:solidFill>
                <a:srgbClr val="000000"/>
              </a:solidFill>
              <a:latin typeface="Arial" charset="0"/>
            </a:endParaRPr>
          </a:p>
        </p:txBody>
      </p:sp>
      <p:pic>
        <p:nvPicPr>
          <p:cNvPr id="8" name="Picture 6"/>
          <p:cNvPicPr/>
          <p:nvPr/>
        </p:nvPicPr>
        <p:blipFill>
          <a:blip r:embed="rId2"/>
          <a:stretch>
            <a:fillRect/>
          </a:stretch>
        </p:blipFill>
        <p:spPr bwMode="auto">
          <a:xfrm>
            <a:off x="179280" y="189000"/>
            <a:ext cx="1304640" cy="1523520"/>
          </a:xfrm>
          <a:prstGeom prst="rect">
            <a:avLst/>
          </a:prstGeom>
          <a:ln>
            <a:noFill/>
          </a:ln>
        </p:spPr>
      </p:pic>
      <p:pic>
        <p:nvPicPr>
          <p:cNvPr id="9" name="Picture 4"/>
          <p:cNvPicPr/>
          <p:nvPr/>
        </p:nvPicPr>
        <p:blipFill>
          <a:blip r:embed="rId3"/>
          <a:stretch>
            <a:fillRect/>
          </a:stretch>
        </p:blipFill>
        <p:spPr bwMode="auto">
          <a:xfrm>
            <a:off x="179070" y="5516880"/>
            <a:ext cx="1537970" cy="920115"/>
          </a:xfrm>
          <a:prstGeom prst="rect">
            <a:avLst/>
          </a:prstGeom>
          <a:ln>
            <a:noFill/>
          </a:ln>
        </p:spPr>
      </p:pic>
      <p:pic>
        <p:nvPicPr>
          <p:cNvPr id="10" name="Picture 7"/>
          <p:cNvPicPr/>
          <p:nvPr/>
        </p:nvPicPr>
        <p:blipFill>
          <a:blip r:embed="rId4"/>
          <a:stretch>
            <a:fillRect/>
          </a:stretch>
        </p:blipFill>
        <p:spPr bwMode="auto">
          <a:xfrm>
            <a:off x="227160" y="2924280"/>
            <a:ext cx="1428480" cy="1428480"/>
          </a:xfrm>
          <a:prstGeom prst="rect">
            <a:avLst/>
          </a:prstGeom>
          <a:ln>
            <a:noFill/>
          </a:ln>
        </p:spPr>
      </p:pic>
      <p:sp>
        <p:nvSpPr>
          <p:cNvPr id="11" name="CustomShape 5"/>
          <p:cNvSpPr/>
          <p:nvPr/>
        </p:nvSpPr>
        <p:spPr bwMode="auto">
          <a:xfrm>
            <a:off x="1484280" y="0"/>
            <a:ext cx="7047720" cy="623160"/>
          </a:xfrm>
          <a:prstGeom prst="ellipse">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215968"/>
                </a:solidFill>
                <a:latin typeface="Calibri"/>
              </a:rPr>
              <a:t>Статья 214.  </a:t>
            </a:r>
            <a:r>
              <a:rPr lang="x-none" altLang="ru-RU" sz="1800" b="1" i="1" strike="noStrike" spc="-1">
                <a:solidFill>
                  <a:srgbClr val="215968"/>
                </a:solidFill>
                <a:latin typeface="Calibri"/>
              </a:rPr>
              <a:t>Трудового к</a:t>
            </a:r>
            <a:r>
              <a:rPr lang="ru-RU" sz="1800" b="1" i="1" strike="noStrike" spc="-1">
                <a:solidFill>
                  <a:srgbClr val="215968"/>
                </a:solidFill>
                <a:latin typeface="Calibri"/>
              </a:rPr>
              <a:t>одекса РФ обязывает работника:</a:t>
            </a:r>
            <a:endParaRPr lang="ru-RU" sz="1800" b="0" strike="noStrike" spc="-1">
              <a:solidFill>
                <a:srgbClr val="000000"/>
              </a:solidFill>
              <a:latin typeface="Arial" charset="0"/>
            </a:endParaRPr>
          </a:p>
        </p:txBody>
      </p:sp>
      <p:sp>
        <p:nvSpPr>
          <p:cNvPr id="12" name="CustomShape 6"/>
          <p:cNvSpPr/>
          <p:nvPr/>
        </p:nvSpPr>
        <p:spPr bwMode="auto">
          <a:xfrm>
            <a:off x="1882800" y="692640"/>
            <a:ext cx="6433200" cy="43164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4A452A"/>
                </a:solidFill>
                <a:latin typeface="Calibri"/>
              </a:rPr>
              <a:t>соблюдать требования охраны труда</a:t>
            </a:r>
            <a:endParaRPr lang="ru-RU" sz="1800" b="0" strike="noStrike" spc="-1">
              <a:solidFill>
                <a:srgbClr val="000000"/>
              </a:solidFill>
              <a:latin typeface="Arial" charset="0"/>
            </a:endParaRPr>
          </a:p>
        </p:txBody>
      </p:sp>
      <p:sp>
        <p:nvSpPr>
          <p:cNvPr id="13" name="CustomShape 7"/>
          <p:cNvSpPr/>
          <p:nvPr/>
        </p:nvSpPr>
        <p:spPr bwMode="auto">
          <a:xfrm>
            <a:off x="2339640" y="1268640"/>
            <a:ext cx="5400360" cy="64764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1" strike="noStrike" spc="-1">
                <a:solidFill>
                  <a:srgbClr val="BD2C0F"/>
                </a:solidFill>
                <a:latin typeface="Calibri"/>
              </a:rPr>
              <a:t>правильно применять средства индивидуальной и коллективной защиты</a:t>
            </a:r>
            <a:br>
              <a:rPr lang="ru-RU" sz="1800" b="1" strike="noStrike" spc="-1">
                <a:solidFill>
                  <a:srgbClr val="BD2C0F"/>
                </a:solidFill>
                <a:latin typeface="Calibri"/>
              </a:rPr>
            </a:br>
            <a:endParaRPr lang="ru-RU" sz="1800" b="0" strike="noStrike" spc="-1">
              <a:solidFill>
                <a:srgbClr val="000000"/>
              </a:solidFill>
              <a:latin typeface="Arial" charset="0"/>
            </a:endParaRPr>
          </a:p>
        </p:txBody>
      </p:sp>
      <p:sp>
        <p:nvSpPr>
          <p:cNvPr id="14" name="CustomShape 8"/>
          <p:cNvSpPr/>
          <p:nvPr/>
        </p:nvSpPr>
        <p:spPr bwMode="auto">
          <a:xfrm>
            <a:off x="1695450" y="2000250"/>
            <a:ext cx="7430135" cy="135636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1" strike="noStrike" spc="-1">
                <a:solidFill>
                  <a:srgbClr val="2F9D39"/>
                </a:solidFill>
                <a:latin typeface="Calibri"/>
              </a:rPr>
              <a:t>проходить обучение безопасным методам и приемам выполнения работ и оказанию первой помощи пострадавшим на производстве, инструктаж по охране труда, стажировку на рабочем месте, проверку знаний требований охраны труда</a:t>
            </a:r>
            <a:br>
              <a:rPr lang="ru-RU" sz="1800" b="1" strike="noStrike" spc="-1">
                <a:solidFill>
                  <a:srgbClr val="2F9D39"/>
                </a:solidFill>
                <a:latin typeface="Calibri"/>
              </a:rPr>
            </a:br>
            <a:r>
              <a:rPr lang="ru-RU" sz="1800" b="1" strike="noStrike" spc="-1">
                <a:solidFill>
                  <a:srgbClr val="2F9D39"/>
                </a:solidFill>
                <a:latin typeface="Calibri"/>
              </a:rPr>
              <a:t/>
            </a:r>
            <a:br>
              <a:rPr lang="ru-RU" sz="1800" b="1" strike="noStrike" spc="-1">
                <a:solidFill>
                  <a:srgbClr val="2F9D39"/>
                </a:solidFill>
                <a:latin typeface="Calibri"/>
              </a:rPr>
            </a:br>
            <a:endParaRPr lang="ru-RU" sz="1800" b="0" strike="noStrike" spc="-1">
              <a:solidFill>
                <a:srgbClr val="000000"/>
              </a:solidFill>
              <a:latin typeface="Arial" charset="0"/>
            </a:endParaRPr>
          </a:p>
        </p:txBody>
      </p:sp>
      <p:sp>
        <p:nvSpPr>
          <p:cNvPr id="15" name="CustomShape 9"/>
          <p:cNvSpPr/>
          <p:nvPr/>
        </p:nvSpPr>
        <p:spPr bwMode="auto">
          <a:xfrm>
            <a:off x="1882800" y="3501000"/>
            <a:ext cx="7081200" cy="158364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285750" indent="-285750" algn="ctr">
              <a:lnSpc>
                <a:spcPct val="100000"/>
              </a:lnSpc>
              <a:buClr>
                <a:srgbClr val="4A452A"/>
              </a:buClr>
              <a:buFont typeface="StarSymbol"/>
              <a:buChar char="-"/>
              <a:defRPr/>
            </a:pPr>
            <a:r>
              <a:rPr lang="ru-RU" sz="1800" b="1" strike="noStrike" spc="-1">
                <a:solidFill>
                  <a:srgbClr val="4A452A"/>
                </a:solidFill>
                <a:latin typeface="Calibri"/>
              </a:rPr>
              <a:t>- </a:t>
            </a:r>
            <a:endParaRPr lang="ru-RU" sz="1800" b="0" strike="noStrike" spc="-1">
              <a:solidFill>
                <a:srgbClr val="000000"/>
              </a:solidFill>
              <a:latin typeface="Arial" charset="0"/>
            </a:endParaRPr>
          </a:p>
          <a:p>
            <a:pPr algn="ctr">
              <a:lnSpc>
                <a:spcPct val="100000"/>
              </a:lnSpc>
              <a:defRPr/>
            </a:pPr>
            <a:endParaRPr lang="ru-RU" sz="1800" b="0" strike="noStrike" spc="-1">
              <a:solidFill>
                <a:srgbClr val="000000"/>
              </a:solidFill>
              <a:latin typeface="Arial" charset="0"/>
            </a:endParaRPr>
          </a:p>
          <a:p>
            <a:pPr marL="285750" indent="-285750" algn="ctr">
              <a:lnSpc>
                <a:spcPct val="100000"/>
              </a:lnSpc>
              <a:buClr>
                <a:srgbClr val="4A452A"/>
              </a:buClr>
              <a:buFont typeface="StarSymbol"/>
              <a:buChar char="-"/>
              <a:defRPr/>
            </a:pPr>
            <a:r>
              <a:rPr lang="ru-RU" sz="1600" b="1" strike="noStrike" spc="-1">
                <a:solidFill>
                  <a:srgbClr val="4A452A"/>
                </a:solidFill>
                <a:latin typeface="Calibri"/>
              </a:rPr>
              <a:t>немедленно извещать своего непосредственного или вышестоящего руководителя о любой ситуации, угрожающей жизни и здоровью людей, о каждом несчастном случае, происшедшем на производстве, или об ухудшении состояния своего здоровья, в том числе о проявлении признаков острого профессионального заболевания (отравления)</a:t>
            </a:r>
            <a:r>
              <a:rPr lang="ru-RU" sz="1800" b="1" strike="noStrike" spc="-1">
                <a:solidFill>
                  <a:srgbClr val="4A452A"/>
                </a:solidFill>
                <a:latin typeface="Calibri"/>
              </a:rPr>
              <a:t/>
            </a:r>
            <a:br>
              <a:rPr lang="ru-RU" sz="1800" b="1" strike="noStrike" spc="-1">
                <a:solidFill>
                  <a:srgbClr val="4A452A"/>
                </a:solidFill>
                <a:latin typeface="Calibri"/>
              </a:rPr>
            </a:br>
            <a:r>
              <a:rPr lang="ru-RU" sz="1800" b="1" strike="noStrike" spc="-1">
                <a:solidFill>
                  <a:srgbClr val="4A452A"/>
                </a:solidFill>
                <a:latin typeface="Calibri"/>
              </a:rPr>
              <a:t/>
            </a:r>
            <a:br>
              <a:rPr lang="ru-RU" sz="1800" b="1" strike="noStrike" spc="-1">
                <a:solidFill>
                  <a:srgbClr val="4A452A"/>
                </a:solidFill>
                <a:latin typeface="Calibri"/>
              </a:rPr>
            </a:br>
            <a:r>
              <a:rPr lang="ru-RU" sz="1800" b="1" strike="noStrike" spc="-1">
                <a:solidFill>
                  <a:srgbClr val="BD2C0F"/>
                </a:solidFill>
                <a:latin typeface="Calibri"/>
              </a:rPr>
              <a:t> </a:t>
            </a:r>
            <a:endParaRPr lang="ru-RU" sz="1800" b="0" strike="noStrike" spc="-1">
              <a:solidFill>
                <a:srgbClr val="000000"/>
              </a:solidFill>
              <a:latin typeface="Arial" charset="0"/>
            </a:endParaRPr>
          </a:p>
        </p:txBody>
      </p:sp>
      <p:sp>
        <p:nvSpPr>
          <p:cNvPr id="16" name="CustomShape 10"/>
          <p:cNvSpPr/>
          <p:nvPr/>
        </p:nvSpPr>
        <p:spPr bwMode="auto">
          <a:xfrm>
            <a:off x="1882800" y="5229360"/>
            <a:ext cx="7081200" cy="151164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600" b="1" strike="noStrike" spc="-1">
                <a:solidFill>
                  <a:srgbClr val="2F9D39"/>
                </a:solidFill>
                <a:latin typeface="Calibri"/>
              </a:rPr>
              <a:t>- </a:t>
            </a:r>
            <a:r>
              <a:rPr lang="ru-RU" sz="1600" b="1" strike="noStrike" spc="-1">
                <a:solidFill>
                  <a:srgbClr val="B01C31"/>
                </a:solidFill>
                <a:latin typeface="Calibri"/>
              </a:rPr>
              <a:t>проходить обязательные предварительные (при поступлении на работу) и периодические (в течение трудовой деятельности) медицинские осмотры (обследования), а также проходить внеочередные медицинские осмотры (обследования) по направлению работодателя</a:t>
            </a:r>
            <a:endParaRPr lang="ru-RU" sz="16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0" y="116640"/>
            <a:ext cx="8676000" cy="647640"/>
          </a:xfrm>
          <a:prstGeom prst="ellipse">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1" strike="noStrike" spc="-1">
                <a:solidFill>
                  <a:srgbClr val="984807"/>
                </a:solidFill>
                <a:latin typeface="Calibri"/>
              </a:rPr>
              <a:t>Организация служб охраны труда в организации регулируется ст. 217 Трудового кодекса РФ</a:t>
            </a:r>
            <a:br>
              <a:rPr lang="ru-RU" sz="1800" b="1" strike="noStrike" spc="-1">
                <a:solidFill>
                  <a:srgbClr val="984807"/>
                </a:solidFill>
                <a:latin typeface="Calibri"/>
              </a:rPr>
            </a:br>
            <a:endParaRPr lang="ru-RU" sz="1800" b="0" strike="noStrike" spc="-1">
              <a:solidFill>
                <a:srgbClr val="000000"/>
              </a:solidFill>
              <a:latin typeface="Arial" charset="0"/>
            </a:endParaRPr>
          </a:p>
        </p:txBody>
      </p:sp>
      <p:sp>
        <p:nvSpPr>
          <p:cNvPr id="7" name="CustomShape 4"/>
          <p:cNvSpPr/>
          <p:nvPr/>
        </p:nvSpPr>
        <p:spPr bwMode="auto">
          <a:xfrm>
            <a:off x="251640" y="828000"/>
            <a:ext cx="7236360" cy="244800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4A452A"/>
                </a:solidFill>
                <a:latin typeface="Calibri"/>
              </a:rPr>
              <a:t>В целях обеспечения соблюдения требований охраны труда, осуществления контроля за их выполнением у каждого работодателя, осуществляющего производственную деятельность, численность работников которого превышает 50 человек, создается служба охраны труда или вводится должность специалиста по охране труда, имеющего соответствующую подготовку или опыт работы в этой области.</a:t>
            </a:r>
            <a:endParaRPr lang="ru-RU" sz="1800" b="0" strike="noStrike" spc="-1">
              <a:solidFill>
                <a:srgbClr val="000000"/>
              </a:solidFill>
              <a:latin typeface="Arial" charset="0"/>
            </a:endParaRPr>
          </a:p>
        </p:txBody>
      </p:sp>
      <p:pic>
        <p:nvPicPr>
          <p:cNvPr id="8" name="Picture 14"/>
          <p:cNvPicPr/>
          <p:nvPr/>
        </p:nvPicPr>
        <p:blipFill>
          <a:blip r:embed="rId2"/>
          <a:stretch>
            <a:fillRect/>
          </a:stretch>
        </p:blipFill>
        <p:spPr bwMode="auto">
          <a:xfrm>
            <a:off x="7488360" y="1557360"/>
            <a:ext cx="1655280" cy="1471320"/>
          </a:xfrm>
          <a:prstGeom prst="rect">
            <a:avLst/>
          </a:prstGeom>
          <a:ln>
            <a:noFill/>
          </a:ln>
        </p:spPr>
      </p:pic>
      <p:pic>
        <p:nvPicPr>
          <p:cNvPr id="9" name="Picture 19"/>
          <p:cNvPicPr/>
          <p:nvPr/>
        </p:nvPicPr>
        <p:blipFill>
          <a:blip r:embed="rId3"/>
          <a:stretch>
            <a:fillRect/>
          </a:stretch>
        </p:blipFill>
        <p:spPr bwMode="auto">
          <a:xfrm>
            <a:off x="7694280" y="4941720"/>
            <a:ext cx="1425600" cy="1222920"/>
          </a:xfrm>
          <a:prstGeom prst="rect">
            <a:avLst/>
          </a:prstGeom>
          <a:ln>
            <a:noFill/>
          </a:ln>
        </p:spPr>
      </p:pic>
      <p:sp>
        <p:nvSpPr>
          <p:cNvPr id="10" name="CustomShape 5"/>
          <p:cNvSpPr/>
          <p:nvPr/>
        </p:nvSpPr>
        <p:spPr bwMode="auto">
          <a:xfrm>
            <a:off x="323640" y="3461400"/>
            <a:ext cx="7092360" cy="2088000"/>
          </a:xfrm>
          <a:prstGeom prst="roundRect">
            <a:avLst>
              <a:gd name="adj" fmla="val 16667"/>
            </a:avLst>
          </a:prstGeom>
          <a:solidFill>
            <a:schemeClr val="bg1">
              <a:lumMod val="9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984807"/>
                </a:solidFill>
                <a:latin typeface="Calibri"/>
              </a:rPr>
              <a:t>При отсутствии у работодателя службы охраны труда</a:t>
            </a:r>
            <a:br>
              <a:rPr lang="ru-RU" sz="1800" b="1" strike="noStrike" spc="-1">
                <a:solidFill>
                  <a:srgbClr val="984807"/>
                </a:solidFill>
                <a:latin typeface="Calibri"/>
              </a:rPr>
            </a:br>
            <a:r>
              <a:rPr lang="ru-RU" sz="1800" b="1" strike="noStrike" spc="-1">
                <a:solidFill>
                  <a:srgbClr val="984807"/>
                </a:solidFill>
                <a:latin typeface="Calibri"/>
              </a:rPr>
              <a:t> работодатель - индивидуальный предприниматель (лично), руководитель организации, другой уполномоченный работодателем работник либо организация или специалист, оказывающие услуги в области охраны труда, привлекаемые работодателем по гражданско-правовому договору. </a:t>
            </a:r>
            <a:br>
              <a:rPr lang="ru-RU" sz="1800" b="1" strike="noStrike" spc="-1">
                <a:solidFill>
                  <a:srgbClr val="984807"/>
                </a:solidFill>
                <a:latin typeface="Calibri"/>
              </a:rPr>
            </a:br>
            <a:endParaRPr lang="ru-RU" sz="1800" b="0" strike="noStrike" spc="-1">
              <a:solidFill>
                <a:srgbClr val="000000"/>
              </a:solidFill>
              <a:latin typeface="Arial" charset="0"/>
            </a:endParaRPr>
          </a:p>
        </p:txBody>
      </p:sp>
      <p:sp>
        <p:nvSpPr>
          <p:cNvPr id="11" name="CustomShape 6"/>
          <p:cNvSpPr/>
          <p:nvPr/>
        </p:nvSpPr>
        <p:spPr bwMode="auto">
          <a:xfrm>
            <a:off x="251640" y="5697360"/>
            <a:ext cx="7344360" cy="116028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i="1" strike="noStrike" spc="-1">
                <a:solidFill>
                  <a:srgbClr val="262626"/>
                </a:solidFill>
                <a:latin typeface="Calibri"/>
              </a:rPr>
              <a:t>Организации, оказывающие услуги в области охраны труда, подлежат обязательной аккредитации. Перечень услуг, для оказания которых необходима аккредитация, и правила аккредитации устанавливаются Минтрудом РФ.</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612000" y="45000"/>
            <a:ext cx="8280720" cy="172692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2800" b="1" strike="noStrike" spc="-1">
                <a:solidFill>
                  <a:srgbClr val="17375E"/>
                </a:solidFill>
                <a:latin typeface="Calibri"/>
              </a:rPr>
              <a:t>К нормативным правовым актам, содержащим государственные нормативные требования охраны труда, относятся:</a:t>
            </a:r>
            <a:br>
              <a:rPr lang="ru-RU" sz="2800" b="1" strike="noStrike" spc="-1">
                <a:solidFill>
                  <a:srgbClr val="17375E"/>
                </a:solidFill>
                <a:latin typeface="Calibri"/>
              </a:rPr>
            </a:br>
            <a:endParaRPr lang="ru-RU" sz="2800" b="0" strike="noStrike" spc="-1">
              <a:solidFill>
                <a:srgbClr val="000000"/>
              </a:solidFill>
              <a:latin typeface="Arial" charset="0"/>
            </a:endParaRPr>
          </a:p>
        </p:txBody>
      </p:sp>
      <p:sp>
        <p:nvSpPr>
          <p:cNvPr id="5" name="CustomShape 2"/>
          <p:cNvSpPr/>
          <p:nvPr/>
        </p:nvSpPr>
        <p:spPr bwMode="auto">
          <a:xfrm>
            <a:off x="179640" y="1903680"/>
            <a:ext cx="8856720" cy="2984760"/>
          </a:xfrm>
          <a:prstGeom prst="rect">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400" b="1" i="1" strike="noStrike" spc="-1">
                <a:solidFill>
                  <a:srgbClr val="632523"/>
                </a:solidFill>
                <a:latin typeface="Calibri"/>
              </a:rPr>
              <a:t> </a:t>
            </a:r>
            <a:r>
              <a:rPr lang="ru-RU" sz="2400" b="1" strike="noStrike" spc="-1">
                <a:solidFill>
                  <a:srgbClr val="632523"/>
                </a:solidFill>
                <a:latin typeface="Calibri"/>
              </a:rPr>
              <a:t>стандарты безопасности труда, правила и типовые инструкции по охране труда, </a:t>
            </a:r>
            <a:r>
              <a:rPr lang="ru-RU" sz="2400" b="1" i="1" strike="noStrike" spc="-1">
                <a:solidFill>
                  <a:srgbClr val="632523"/>
                </a:solidFill>
                <a:latin typeface="Calibri"/>
              </a:rPr>
              <a:t> </a:t>
            </a:r>
            <a:r>
              <a:rPr lang="ru-RU" sz="2400" b="1" strike="noStrike" spc="-1">
                <a:solidFill>
                  <a:srgbClr val="632523"/>
                </a:solidFill>
                <a:latin typeface="Calibri"/>
              </a:rPr>
              <a:t>государственные санитарно- эпидемиологические правила и нормативы</a:t>
            </a:r>
            <a:endParaRPr lang="ru-RU" sz="2400" b="0" strike="noStrike" spc="-1">
              <a:solidFill>
                <a:srgbClr val="000000"/>
              </a:solidFill>
              <a:latin typeface="Arial" charset="0"/>
            </a:endParaRPr>
          </a:p>
          <a:p>
            <a:pPr algn="ctr">
              <a:lnSpc>
                <a:spcPct val="100000"/>
              </a:lnSpc>
              <a:defRPr/>
            </a:pPr>
            <a:r>
              <a:rPr lang="ru-RU" sz="2400" b="1" strike="noStrike" spc="-1">
                <a:solidFill>
                  <a:srgbClr val="632523"/>
                </a:solidFill>
                <a:latin typeface="Calibri"/>
              </a:rPr>
              <a:t> (санитарные правила и нормы, санитарные нормы, санитарные правила и гигиенические нормативы,</a:t>
            </a:r>
            <a:br>
              <a:rPr lang="ru-RU" sz="2400" b="1" strike="noStrike" spc="-1">
                <a:solidFill>
                  <a:srgbClr val="632523"/>
                </a:solidFill>
                <a:latin typeface="Calibri"/>
              </a:rPr>
            </a:br>
            <a:r>
              <a:rPr lang="ru-RU" sz="2000" b="0" i="1" strike="noStrike" spc="-1">
                <a:solidFill>
                  <a:srgbClr val="C60618"/>
                </a:solidFill>
                <a:latin typeface="Calibri"/>
              </a:rPr>
              <a:t> </a:t>
            </a:r>
            <a:r>
              <a:rPr lang="ru-RU" sz="2000" b="0" i="1" strike="noStrike" spc="-1">
                <a:solidFill>
                  <a:srgbClr val="000000"/>
                </a:solidFill>
                <a:latin typeface="Calibri"/>
              </a:rPr>
              <a:t>устанавливающие требования к факторам рабочей среды и трудового процесса) (далее - акты, содержащие требования охраны труда)</a:t>
            </a:r>
            <a:br>
              <a:rPr lang="ru-RU" sz="2000" b="0" i="1" strike="noStrike" spc="-1">
                <a:solidFill>
                  <a:srgbClr val="000000"/>
                </a:solidFill>
                <a:latin typeface="Calibri"/>
              </a:rPr>
            </a:br>
            <a:endParaRPr lang="ru-RU" sz="2000" b="0" strike="noStrike" spc="-1">
              <a:solidFill>
                <a:srgbClr val="000000"/>
              </a:solidFill>
              <a:latin typeface="Arial" charset="0"/>
            </a:endParaRPr>
          </a:p>
        </p:txBody>
      </p:sp>
      <p:sp>
        <p:nvSpPr>
          <p:cNvPr id="6" name="CustomShape 3"/>
          <p:cNvSpPr/>
          <p:nvPr/>
        </p:nvSpPr>
        <p:spPr bwMode="auto">
          <a:xfrm>
            <a:off x="179640" y="5157360"/>
            <a:ext cx="8856720" cy="141804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403152"/>
                </a:solidFill>
                <a:latin typeface="Calibri"/>
              </a:rPr>
              <a:t>Проекты актов, содержащих требования охраны труда, разрабатываются: организациями, учреждениями, ассоциациями, объединениями, государственными внебюджетными фондами; Минтрудом РФ с участием представителей отраслевых объединений профсоюзов и отраслевых объединений работодателей.</a:t>
            </a:r>
            <a:endParaRPr lang="ru-RU" sz="1800" b="0" strike="noStrike" spc="-1">
              <a:solidFill>
                <a:srgbClr val="000000"/>
              </a:solidFill>
              <a:latin typeface="Arial" charset="0"/>
            </a:endParaRPr>
          </a:p>
        </p:txBody>
      </p:sp>
      <p:pic>
        <p:nvPicPr>
          <p:cNvPr id="7" name="Picture 4"/>
          <p:cNvPicPr/>
          <p:nvPr/>
        </p:nvPicPr>
        <p:blipFill>
          <a:blip r:embed="rId2"/>
          <a:stretch>
            <a:fillRect/>
          </a:stretch>
        </p:blipFill>
        <p:spPr bwMode="auto">
          <a:xfrm>
            <a:off x="35640" y="44640"/>
            <a:ext cx="936360" cy="920520"/>
          </a:xfrm>
          <a:prstGeom prst="rect">
            <a:avLst/>
          </a:prstGeom>
          <a:ln>
            <a:noFill/>
          </a:ln>
        </p:spPr>
      </p:pic>
      <p:pic>
        <p:nvPicPr>
          <p:cNvPr id="8" name="Picture 2"/>
          <p:cNvPicPr/>
          <p:nvPr/>
        </p:nvPicPr>
        <p:blipFill>
          <a:blip r:embed="rId3"/>
          <a:stretch>
            <a:fillRect/>
          </a:stretch>
        </p:blipFill>
        <p:spPr bwMode="auto">
          <a:xfrm>
            <a:off x="7596360" y="4406400"/>
            <a:ext cx="1060200" cy="729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1547640" y="117359"/>
            <a:ext cx="7272360" cy="179892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403152"/>
                </a:solidFill>
                <a:latin typeface="Calibri"/>
              </a:rPr>
              <a:t>Постановление Минтруда России от 08.02.2000 N 14</a:t>
            </a:r>
            <a:br>
              <a:rPr lang="ru-RU" sz="2000" b="1" strike="noStrike" spc="-1">
                <a:solidFill>
                  <a:srgbClr val="403152"/>
                </a:solidFill>
                <a:latin typeface="Calibri"/>
              </a:rPr>
            </a:br>
            <a:r>
              <a:rPr lang="ru-RU" sz="2000" b="1" strike="noStrike" spc="-1">
                <a:solidFill>
                  <a:srgbClr val="006600"/>
                </a:solidFill>
                <a:latin typeface="Calibri"/>
              </a:rPr>
              <a:t>"Об утверждении Рекомендаций по организации работы Службы охраны труда в организации»</a:t>
            </a:r>
            <a:endParaRPr lang="ru-RU" sz="2000" b="0" strike="noStrike" spc="-1">
              <a:solidFill>
                <a:srgbClr val="000000"/>
              </a:solidFill>
              <a:latin typeface="Arial" charset="0"/>
            </a:endParaRPr>
          </a:p>
        </p:txBody>
      </p:sp>
      <p:pic>
        <p:nvPicPr>
          <p:cNvPr id="7" name="Picture 19"/>
          <p:cNvPicPr/>
          <p:nvPr/>
        </p:nvPicPr>
        <p:blipFill>
          <a:blip r:embed="rId2"/>
          <a:stretch>
            <a:fillRect/>
          </a:stretch>
        </p:blipFill>
        <p:spPr bwMode="auto">
          <a:xfrm>
            <a:off x="7175520" y="4941720"/>
            <a:ext cx="1944360" cy="1668240"/>
          </a:xfrm>
          <a:prstGeom prst="rect">
            <a:avLst/>
          </a:prstGeom>
          <a:ln>
            <a:noFill/>
          </a:ln>
        </p:spPr>
      </p:pic>
      <p:pic>
        <p:nvPicPr>
          <p:cNvPr id="8" name="Picture 8"/>
          <p:cNvPicPr/>
          <p:nvPr/>
        </p:nvPicPr>
        <p:blipFill>
          <a:blip r:embed="rId3"/>
          <a:stretch>
            <a:fillRect/>
          </a:stretch>
        </p:blipFill>
        <p:spPr bwMode="auto">
          <a:xfrm>
            <a:off x="251640" y="100080"/>
            <a:ext cx="1098360" cy="1565280"/>
          </a:xfrm>
          <a:prstGeom prst="rect">
            <a:avLst/>
          </a:prstGeom>
          <a:ln>
            <a:noFill/>
          </a:ln>
        </p:spPr>
      </p:pic>
      <p:sp>
        <p:nvSpPr>
          <p:cNvPr id="9" name="CustomShape 4"/>
          <p:cNvSpPr/>
          <p:nvPr/>
        </p:nvSpPr>
        <p:spPr bwMode="auto">
          <a:xfrm>
            <a:off x="251640" y="2115720"/>
            <a:ext cx="8568720" cy="232128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indent="0" algn="ctr">
              <a:lnSpc>
                <a:spcPct val="100000"/>
              </a:lnSpc>
              <a:spcBef>
                <a:spcPts val="400"/>
              </a:spcBef>
              <a:buClr>
                <a:srgbClr val="262626"/>
              </a:buClr>
              <a:buFont typeface="Arial" charset="0"/>
              <a:buNone/>
              <a:defRPr/>
            </a:pPr>
            <a:r>
              <a:rPr lang="ru-RU" sz="2000" b="1" strike="noStrike" spc="-1">
                <a:solidFill>
                  <a:srgbClr val="262626"/>
                </a:solidFill>
                <a:latin typeface="Calibri"/>
              </a:rPr>
              <a:t>Приказ Минздравсоцразвития РФ № 559н от 17 мая 2012г.</a:t>
            </a:r>
            <a:endParaRPr lang="ru-RU" sz="2000" b="0" strike="noStrike" spc="-1">
              <a:solidFill>
                <a:srgbClr val="000000"/>
              </a:solidFill>
              <a:latin typeface="Arial" charset="0"/>
            </a:endParaRPr>
          </a:p>
          <a:p>
            <a:pPr algn="ctr">
              <a:lnSpc>
                <a:spcPct val="100000"/>
              </a:lnSpc>
              <a:spcBef>
                <a:spcPts val="400"/>
              </a:spcBef>
              <a:defRPr/>
            </a:pPr>
            <a:r>
              <a:rPr lang="ru-RU" sz="2000" b="1" strike="noStrike" spc="-1">
                <a:solidFill>
                  <a:srgbClr val="0D0D0D"/>
                </a:solidFill>
                <a:latin typeface="Calibri"/>
              </a:rPr>
              <a:t>Об утверждении Единого квалификационного справочника должностей руководителей, специалистов и служащих,</a:t>
            </a:r>
            <a:endParaRPr lang="ru-RU" sz="2000" b="0" strike="noStrike" spc="-1">
              <a:solidFill>
                <a:srgbClr val="000000"/>
              </a:solidFill>
              <a:latin typeface="Arial" charset="0"/>
            </a:endParaRPr>
          </a:p>
          <a:p>
            <a:pPr algn="ctr">
              <a:lnSpc>
                <a:spcPct val="100000"/>
              </a:lnSpc>
              <a:spcBef>
                <a:spcPts val="400"/>
              </a:spcBef>
              <a:defRPr/>
            </a:pPr>
            <a:r>
              <a:rPr lang="ru-RU" sz="2000" b="1" strike="noStrike" spc="-1">
                <a:solidFill>
                  <a:srgbClr val="0D0D0D"/>
                </a:solidFill>
                <a:latin typeface="Calibri"/>
              </a:rPr>
              <a:t>раздел «Квалификационные характеристики должностей специалистов, осуществляющих работы в области охраны труда»</a:t>
            </a:r>
            <a:endParaRPr lang="ru-RU" sz="2000" b="0" strike="noStrike" spc="-1">
              <a:solidFill>
                <a:srgbClr val="000000"/>
              </a:solidFill>
              <a:latin typeface="Arial" charset="0"/>
            </a:endParaRPr>
          </a:p>
        </p:txBody>
      </p:sp>
      <p:sp>
        <p:nvSpPr>
          <p:cNvPr id="10" name="CustomShape 5"/>
          <p:cNvSpPr/>
          <p:nvPr/>
        </p:nvSpPr>
        <p:spPr bwMode="auto">
          <a:xfrm>
            <a:off x="251640" y="4725000"/>
            <a:ext cx="6624360" cy="201600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i="1" strike="noStrike" spc="-1">
                <a:solidFill>
                  <a:srgbClr val="984807"/>
                </a:solidFill>
                <a:latin typeface="Calibri"/>
              </a:rPr>
              <a:t>Приказ Минтруда России от 04.08.2014 N 524н</a:t>
            </a:r>
            <a:br>
              <a:rPr lang="ru-RU" sz="2000" b="1" i="1" strike="noStrike" spc="-1">
                <a:solidFill>
                  <a:srgbClr val="984807"/>
                </a:solidFill>
                <a:latin typeface="Calibri"/>
              </a:rPr>
            </a:br>
            <a:r>
              <a:rPr lang="ru-RU" sz="2000" b="1" strike="noStrike" spc="-1">
                <a:solidFill>
                  <a:srgbClr val="403152"/>
                </a:solidFill>
                <a:latin typeface="Calibri"/>
              </a:rPr>
              <a:t>"Об утверждении профессионального стандарта</a:t>
            </a:r>
            <a:endParaRPr lang="ru-RU" sz="2000" b="0" strike="noStrike" spc="-1">
              <a:solidFill>
                <a:srgbClr val="000000"/>
              </a:solidFill>
              <a:latin typeface="Arial" charset="0"/>
            </a:endParaRPr>
          </a:p>
          <a:p>
            <a:pPr algn="ctr">
              <a:lnSpc>
                <a:spcPct val="100000"/>
              </a:lnSpc>
              <a:defRPr/>
            </a:pPr>
            <a:r>
              <a:rPr lang="ru-RU" sz="2000" b="1" strike="noStrike" spc="-1">
                <a:solidFill>
                  <a:srgbClr val="403152"/>
                </a:solidFill>
                <a:latin typeface="Calibri"/>
              </a:rPr>
              <a:t> "Специалист в области охраны труда"</a:t>
            </a:r>
            <a:br>
              <a:rPr lang="ru-RU" sz="2000" b="1" strike="noStrike" spc="-1">
                <a:solidFill>
                  <a:srgbClr val="403152"/>
                </a:solidFill>
                <a:latin typeface="Calibri"/>
              </a:rPr>
            </a:br>
            <a:r>
              <a:rPr lang="ru-RU" sz="1400" b="1" strike="noStrike" spc="-1">
                <a:solidFill>
                  <a:srgbClr val="FFFFFF"/>
                </a:solidFill>
                <a:latin typeface="Calibri"/>
              </a:rPr>
              <a:t>(</a:t>
            </a:r>
            <a:r>
              <a:rPr lang="ru-RU" sz="1400" b="1" strike="noStrike" spc="-1">
                <a:solidFill>
                  <a:srgbClr val="262626"/>
                </a:solidFill>
                <a:latin typeface="Calibri"/>
              </a:rPr>
              <a:t>Зарегистрировано в Минюсте России 20.08.2014 N 33671</a:t>
            </a:r>
            <a:endParaRPr lang="ru-RU" sz="14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385200" y="32130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CustomShape 3"/>
          <p:cNvSpPr/>
          <p:nvPr/>
        </p:nvSpPr>
        <p:spPr bwMode="auto">
          <a:xfrm>
            <a:off x="180340" y="28575"/>
            <a:ext cx="8640445" cy="760730"/>
          </a:xfrm>
          <a:prstGeom prst="ellipse">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4A452A"/>
                </a:solidFill>
                <a:latin typeface="Calibri"/>
              </a:rPr>
              <a:t>Документирование и документация по охране труда</a:t>
            </a:r>
            <a:endParaRPr lang="ru-RU" sz="2000" b="0" strike="noStrike" spc="-1">
              <a:solidFill>
                <a:srgbClr val="000000"/>
              </a:solidFill>
              <a:latin typeface="Arial" charset="0"/>
            </a:endParaRPr>
          </a:p>
        </p:txBody>
      </p:sp>
      <p:pic>
        <p:nvPicPr>
          <p:cNvPr id="7" name="Picture 5"/>
          <p:cNvPicPr/>
          <p:nvPr/>
        </p:nvPicPr>
        <p:blipFill>
          <a:blip r:embed="rId2"/>
          <a:stretch>
            <a:fillRect/>
          </a:stretch>
        </p:blipFill>
        <p:spPr bwMode="auto">
          <a:xfrm>
            <a:off x="-3240" y="861120"/>
            <a:ext cx="1295640" cy="1295640"/>
          </a:xfrm>
          <a:prstGeom prst="rect">
            <a:avLst/>
          </a:prstGeom>
          <a:ln>
            <a:noFill/>
          </a:ln>
        </p:spPr>
      </p:pic>
      <p:pic>
        <p:nvPicPr>
          <p:cNvPr id="8" name="Picture 7"/>
          <p:cNvPicPr/>
          <p:nvPr/>
        </p:nvPicPr>
        <p:blipFill>
          <a:blip r:embed="rId3"/>
          <a:stretch>
            <a:fillRect/>
          </a:stretch>
        </p:blipFill>
        <p:spPr bwMode="auto">
          <a:xfrm>
            <a:off x="8168039" y="5939640"/>
            <a:ext cx="954720" cy="785520"/>
          </a:xfrm>
          <a:prstGeom prst="rect">
            <a:avLst/>
          </a:prstGeom>
          <a:ln>
            <a:noFill/>
          </a:ln>
        </p:spPr>
      </p:pic>
      <p:sp>
        <p:nvSpPr>
          <p:cNvPr id="9" name="CustomShape 4"/>
          <p:cNvSpPr/>
          <p:nvPr/>
        </p:nvSpPr>
        <p:spPr bwMode="auto">
          <a:xfrm>
            <a:off x="1296000" y="908640"/>
            <a:ext cx="7684560" cy="132264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indent="0" algn="ctr">
              <a:lnSpc>
                <a:spcPct val="70000"/>
              </a:lnSpc>
              <a:buClr>
                <a:srgbClr val="632523"/>
              </a:buClr>
              <a:buFont typeface="StarSymbol"/>
              <a:buNone/>
              <a:defRPr/>
            </a:pPr>
            <a:r>
              <a:rPr lang="ru-RU" sz="2000" b="1" i="1" strike="noStrike" spc="-1">
                <a:solidFill>
                  <a:srgbClr val="632523"/>
                </a:solidFill>
                <a:latin typeface="Calibri"/>
              </a:rPr>
              <a:t>Устанавливающего и распорядительно-организационного характера (локальные нормативные акты работодателя: приказы, положения, распоряжения, инструкции, порядки, правила, регламенты, программы и т.п.</a:t>
            </a:r>
            <a:endParaRPr lang="ru-RU" sz="2000" b="0" strike="noStrike" spc="-1">
              <a:solidFill>
                <a:srgbClr val="000000"/>
              </a:solidFill>
              <a:latin typeface="Arial" charset="0"/>
            </a:endParaRPr>
          </a:p>
        </p:txBody>
      </p:sp>
      <p:sp>
        <p:nvSpPr>
          <p:cNvPr id="10" name="CustomShape 5"/>
          <p:cNvSpPr/>
          <p:nvPr/>
        </p:nvSpPr>
        <p:spPr bwMode="auto">
          <a:xfrm>
            <a:off x="67945" y="2381885"/>
            <a:ext cx="9036050" cy="127381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70000"/>
              </a:lnSpc>
              <a:spcBef>
                <a:spcPts val="400"/>
              </a:spcBef>
              <a:defRPr/>
            </a:pPr>
            <a:r>
              <a:rPr lang="ru-RU" sz="2000" b="1" strike="noStrike" spc="-1">
                <a:solidFill>
                  <a:srgbClr val="984807"/>
                </a:solidFill>
                <a:latin typeface="Calibri"/>
              </a:rPr>
              <a:t>Фиксирующего и учитывающего характера (записи о мероприятиях, событиях и фактах деятельности по охране труда, а также об инцидентах, несчастных случаях, случаях острых и хронических заболеваний, в том числе требующих квалификации по подозрению на их профессиональный характер) </a:t>
            </a:r>
            <a:endParaRPr lang="ru-RU" sz="2000" b="0" strike="noStrike" spc="-1">
              <a:solidFill>
                <a:srgbClr val="000000"/>
              </a:solidFill>
              <a:latin typeface="Arial" charset="0"/>
            </a:endParaRPr>
          </a:p>
        </p:txBody>
      </p:sp>
      <p:sp>
        <p:nvSpPr>
          <p:cNvPr id="11" name="CustomShape 6"/>
          <p:cNvSpPr/>
          <p:nvPr/>
        </p:nvSpPr>
        <p:spPr bwMode="auto">
          <a:xfrm>
            <a:off x="866520" y="3861000"/>
            <a:ext cx="7632360" cy="813600"/>
          </a:xfrm>
          <a:prstGeom prst="roundRect">
            <a:avLst>
              <a:gd name="adj" fmla="val 16667"/>
            </a:avLst>
          </a:prstGeom>
          <a:solidFill>
            <a:schemeClr val="accent6">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70000"/>
              </a:lnSpc>
              <a:spcBef>
                <a:spcPts val="360"/>
              </a:spcBef>
              <a:defRPr/>
            </a:pPr>
            <a:r>
              <a:rPr lang="x-none" altLang="ru-RU" sz="1800" b="1" strike="noStrike" spc="-1">
                <a:solidFill>
                  <a:srgbClr val="3333CC"/>
                </a:solidFill>
                <a:latin typeface="Calibri"/>
              </a:rPr>
              <a:t>        </a:t>
            </a:r>
            <a:r>
              <a:rPr lang="ru-RU" sz="1800" b="1" strike="noStrike" spc="-1">
                <a:solidFill>
                  <a:srgbClr val="3333CC"/>
                </a:solidFill>
                <a:latin typeface="Calibri"/>
              </a:rPr>
              <a:t>Информационно-коммуникационного характера (информирование, переписка, предписания органов контроля и надзора, отчетность)</a:t>
            </a:r>
            <a:endParaRPr lang="ru-RU" sz="1800" b="0" strike="noStrike" spc="-1">
              <a:solidFill>
                <a:srgbClr val="000000"/>
              </a:solidFill>
              <a:latin typeface="Arial" charset="0"/>
            </a:endParaRPr>
          </a:p>
        </p:txBody>
      </p:sp>
      <p:sp>
        <p:nvSpPr>
          <p:cNvPr id="12" name="CustomShape 7"/>
          <p:cNvSpPr/>
          <p:nvPr/>
        </p:nvSpPr>
        <p:spPr bwMode="auto">
          <a:xfrm>
            <a:off x="157680" y="4789080"/>
            <a:ext cx="7992360" cy="1439640"/>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70000"/>
              </a:lnSpc>
              <a:defRPr/>
            </a:pPr>
            <a:r>
              <a:rPr lang="ru-RU" sz="1600" b="1" i="1" strike="noStrike" spc="-1">
                <a:solidFill>
                  <a:srgbClr val="953735"/>
                </a:solidFill>
                <a:latin typeface="Calibri"/>
              </a:rPr>
              <a:t>Докуме</a:t>
            </a:r>
            <a:r>
              <a:rPr lang="ru-RU" sz="1600" b="1" i="1" u="sng" strike="noStrike" spc="-1">
                <a:solidFill>
                  <a:srgbClr val="953735"/>
                </a:solidFill>
                <a:latin typeface="Calibri"/>
              </a:rPr>
              <a:t>нтальна</a:t>
            </a:r>
            <a:r>
              <a:rPr lang="ru-RU" sz="1600" b="1" i="1" strike="noStrike" spc="-1">
                <a:solidFill>
                  <a:srgbClr val="953735"/>
                </a:solidFill>
                <a:latin typeface="Calibri"/>
              </a:rPr>
              <a:t>я  фиксация проведения инструктажей, обучения по охране труда, медосмотров, выдачи средств индивидуальной защиты </a:t>
            </a:r>
            <a:endParaRPr lang="ru-RU" sz="1600" b="0" strike="noStrike" spc="-1">
              <a:solidFill>
                <a:srgbClr val="000000"/>
              </a:solidFill>
              <a:latin typeface="Arial" charset="0"/>
            </a:endParaRPr>
          </a:p>
          <a:p>
            <a:pPr>
              <a:lnSpc>
                <a:spcPct val="70000"/>
              </a:lnSpc>
              <a:defRPr/>
            </a:pPr>
            <a:endParaRPr lang="ru-RU" sz="1600" b="0" strike="noStrike" spc="-1">
              <a:solidFill>
                <a:srgbClr val="000000"/>
              </a:solidFill>
              <a:latin typeface="Arial" charset="0"/>
            </a:endParaRPr>
          </a:p>
          <a:p>
            <a:pPr>
              <a:lnSpc>
                <a:spcPct val="70000"/>
              </a:lnSpc>
              <a:defRPr/>
            </a:pPr>
            <a:r>
              <a:rPr lang="ru-RU" sz="1600" b="1" i="1" strike="noStrike" spc="-1">
                <a:solidFill>
                  <a:srgbClr val="17375E"/>
                </a:solidFill>
                <a:latin typeface="Calibri"/>
              </a:rPr>
              <a:t>Документирование расследования несчастных случаев на производстве и профессиональных заболеваний</a:t>
            </a:r>
            <a:endParaRPr lang="ru-RU" sz="1600" b="0" strike="noStrike" spc="-1">
              <a:solidFill>
                <a:srgbClr val="000000"/>
              </a:solidFill>
              <a:latin typeface="Arial" charset="0"/>
            </a:endParaRPr>
          </a:p>
          <a:p>
            <a:pPr>
              <a:lnSpc>
                <a:spcPct val="70000"/>
              </a:lnSpc>
              <a:defRPr/>
            </a:pPr>
            <a:r>
              <a:rPr lang="ru-RU" sz="1600" b="1" i="1" strike="noStrike" spc="-1">
                <a:solidFill>
                  <a:srgbClr val="953735"/>
                </a:solidFill>
                <a:latin typeface="Calibri"/>
              </a:rPr>
              <a:t> </a:t>
            </a:r>
            <a:endParaRPr lang="ru-RU" sz="1600" b="0" strike="noStrike" spc="-1">
              <a:solidFill>
                <a:srgbClr val="000000"/>
              </a:solidFill>
              <a:latin typeface="Arial" charset="0"/>
            </a:endParaRPr>
          </a:p>
          <a:p>
            <a:pPr>
              <a:lnSpc>
                <a:spcPct val="70000"/>
              </a:lnSpc>
              <a:defRPr/>
            </a:pPr>
            <a:r>
              <a:rPr lang="ru-RU" sz="1600" b="1" i="1" strike="noStrike" spc="-1">
                <a:solidFill>
                  <a:srgbClr val="4F6228"/>
                </a:solidFill>
                <a:latin typeface="Calibri"/>
              </a:rPr>
              <a:t>Документирование результатов специальной оценки условий труда</a:t>
            </a:r>
            <a:endParaRPr lang="ru-RU" sz="1600" b="0" strike="noStrike" spc="-1">
              <a:solidFill>
                <a:srgbClr val="000000"/>
              </a:solidFill>
              <a:latin typeface="Arial" charset="0"/>
            </a:endParaRPr>
          </a:p>
        </p:txBody>
      </p:sp>
      <p:sp>
        <p:nvSpPr>
          <p:cNvPr id="13" name="CustomShape 8"/>
          <p:cNvSpPr/>
          <p:nvPr/>
        </p:nvSpPr>
        <p:spPr bwMode="auto">
          <a:xfrm>
            <a:off x="297000" y="6381360"/>
            <a:ext cx="7443000" cy="343439"/>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indent="0">
              <a:lnSpc>
                <a:spcPct val="70000"/>
              </a:lnSpc>
              <a:spcBef>
                <a:spcPts val="360"/>
              </a:spcBef>
              <a:buClr>
                <a:srgbClr val="000000"/>
              </a:buClr>
              <a:buFont typeface="Arial" charset="0"/>
              <a:buNone/>
              <a:defRPr/>
            </a:pPr>
            <a:r>
              <a:rPr lang="ru-RU" sz="1800" b="1" strike="noStrike" spc="-1">
                <a:solidFill>
                  <a:srgbClr val="000000"/>
                </a:solidFill>
                <a:latin typeface="Calibri"/>
              </a:rPr>
              <a:t>Отчетность и формы отчетных документов по охране труда.</a:t>
            </a: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611280" y="-100080"/>
            <a:ext cx="8079840" cy="1142640"/>
          </a:xfrm>
          <a:prstGeom prst="rect">
            <a:avLst/>
          </a:prstGeom>
          <a:noFill/>
          <a:ln>
            <a:noFill/>
          </a:ln>
        </p:spPr>
        <p:txBody>
          <a:bodyPr anchor="ctr"/>
          <a:lstStyle/>
          <a:p>
            <a:pPr algn="ctr">
              <a:lnSpc>
                <a:spcPct val="100000"/>
              </a:lnSpc>
              <a:defRPr/>
            </a:pPr>
            <a:r>
              <a:rPr lang="ru-RU" sz="1600" b="1" strike="noStrike" spc="-1">
                <a:solidFill>
                  <a:srgbClr val="C00000"/>
                </a:solidFill>
                <a:latin typeface="Calibri"/>
              </a:rPr>
              <a:t>Перечень </a:t>
            </a:r>
            <a:br>
              <a:rPr lang="ru-RU" sz="1600" b="1" strike="noStrike" spc="-1">
                <a:solidFill>
                  <a:srgbClr val="C00000"/>
                </a:solidFill>
                <a:latin typeface="Calibri"/>
              </a:rPr>
            </a:br>
            <a:r>
              <a:rPr lang="ru-RU" sz="1600" b="1" strike="noStrike" spc="-1">
                <a:solidFill>
                  <a:srgbClr val="C00000"/>
                </a:solidFill>
                <a:latin typeface="Calibri"/>
              </a:rPr>
              <a:t>локальных правовых актов</a:t>
            </a:r>
            <a:r>
              <a:rPr lang="ru-RU" sz="1600" b="0" strike="noStrike" spc="-1">
                <a:solidFill>
                  <a:srgbClr val="C00000"/>
                </a:solidFill>
                <a:latin typeface="Calibri"/>
              </a:rPr>
              <a:t>, содержащих требования охраны   труда:</a:t>
            </a:r>
            <a:br>
              <a:rPr lang="ru-RU" sz="1600" b="0" strike="noStrike" spc="-1">
                <a:solidFill>
                  <a:srgbClr val="C00000"/>
                </a:solidFill>
                <a:latin typeface="Calibri"/>
              </a:rPr>
            </a:br>
            <a:endParaRPr lang="ru-RU" sz="1600" b="0" strike="noStrike" spc="-1">
              <a:solidFill>
                <a:srgbClr val="000000"/>
              </a:solidFill>
              <a:latin typeface="Calibri"/>
            </a:endParaRPr>
          </a:p>
        </p:txBody>
      </p:sp>
      <p:graphicFrame>
        <p:nvGraphicFramePr>
          <p:cNvPr id="5" name="Table 2"/>
          <p:cNvGraphicFramePr/>
          <p:nvPr/>
        </p:nvGraphicFramePr>
        <p:xfrm>
          <a:off x="468360" y="765000"/>
          <a:ext cx="8496000" cy="5760720"/>
        </p:xfrm>
        <a:graphic>
          <a:graphicData uri="http://schemas.openxmlformats.org/drawingml/2006/table">
            <a:tbl>
              <a:tblPr/>
              <a:tblGrid>
                <a:gridCol w="438120"/>
                <a:gridCol w="3377880"/>
                <a:gridCol w="4680000"/>
              </a:tblGrid>
              <a:tr h="640080">
                <a:tc>
                  <a:txBody>
                    <a:bodyPr/>
                    <a:lstStyle/>
                    <a:p>
                      <a:pPr algn="just">
                        <a:lnSpc>
                          <a:spcPct val="100000"/>
                        </a:lnSpc>
                        <a:defRPr/>
                      </a:pPr>
                      <a:r>
                        <a:rPr lang="ru-RU" sz="1200" b="0" strike="noStrike" spc="-1">
                          <a:solidFill>
                            <a:srgbClr val="000000"/>
                          </a:solidFill>
                          <a:latin typeface="+mn-lt"/>
                        </a:rPr>
                        <a:t>N</a:t>
                      </a:r>
                    </a:p>
                    <a:p>
                      <a:pPr algn="just">
                        <a:lnSpc>
                          <a:spcPct val="100000"/>
                        </a:lnSpc>
                        <a:defRPr/>
                      </a:pPr>
                      <a:r>
                        <a:rPr lang="ru-RU" sz="1200" b="0" strike="noStrike" spc="-1">
                          <a:solidFill>
                            <a:srgbClr val="000000"/>
                          </a:solidFill>
                          <a:latin typeface="+mn-lt"/>
                        </a:rPr>
                        <a:t>п/п</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ctr">
                        <a:lnSpc>
                          <a:spcPct val="100000"/>
                        </a:lnSpc>
                        <a:defRPr/>
                      </a:pPr>
                      <a:r>
                        <a:rPr lang="ru-RU" sz="1200" b="0" strike="noStrike" spc="-1">
                          <a:solidFill>
                            <a:srgbClr val="000000"/>
                          </a:solidFill>
                          <a:latin typeface="+mn-lt"/>
                        </a:rPr>
                        <a:t>Перечень  локальных правовых</a:t>
                      </a:r>
                    </a:p>
                    <a:p>
                      <a:pPr algn="ctr">
                        <a:lnSpc>
                          <a:spcPct val="100000"/>
                        </a:lnSpc>
                        <a:defRPr/>
                      </a:pPr>
                      <a:r>
                        <a:rPr lang="ru-RU" sz="1200" b="0" strike="noStrike" spc="-1">
                          <a:solidFill>
                            <a:srgbClr val="000000"/>
                          </a:solidFill>
                          <a:latin typeface="+mn-lt"/>
                        </a:rPr>
                        <a:t>актов по охране труда</a:t>
                      </a:r>
                    </a:p>
                    <a:p>
                      <a:pPr algn="ctr">
                        <a:lnSpc>
                          <a:spcPct val="100000"/>
                        </a:lnSpc>
                        <a:defRPr/>
                      </a:pPr>
                      <a:r>
                        <a:rPr lang="ru-RU" sz="1200" b="0" strike="noStrike" spc="-1">
                          <a:solidFill>
                            <a:srgbClr val="000000"/>
                          </a:solidFill>
                          <a:latin typeface="+mn-lt"/>
                        </a:rPr>
                        <a:t>в организации</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200" b="0" strike="noStrike" spc="-1">
                          <a:solidFill>
                            <a:srgbClr val="000000"/>
                          </a:solidFill>
                          <a:latin typeface="+mn-lt"/>
                        </a:rPr>
                        <a:t>Законодательные, нормативные правовые акты и другие документы по охране труда, регламентирующие  деятельность работодателя в вопросах охраны труда</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r>
              <a:tr h="1066680">
                <a:tc>
                  <a:txBody>
                    <a:bodyPr/>
                    <a:lstStyle/>
                    <a:p>
                      <a:pPr algn="ctr">
                        <a:lnSpc>
                          <a:spcPct val="100000"/>
                        </a:lnSpc>
                        <a:defRPr/>
                      </a:pPr>
                      <a:r>
                        <a:rPr lang="ru-RU" sz="1200" b="0" strike="noStrike" spc="-1">
                          <a:solidFill>
                            <a:srgbClr val="000000"/>
                          </a:solidFill>
                          <a:latin typeface="+mn-lt"/>
                        </a:rPr>
                        <a:t>1.</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200" b="1" strike="noStrike" spc="-1">
                          <a:solidFill>
                            <a:srgbClr val="000000"/>
                          </a:solidFill>
                          <a:latin typeface="+mn-lt"/>
                        </a:rPr>
                        <a:t>Приказ</a:t>
                      </a:r>
                      <a:r>
                        <a:rPr lang="ru-RU" sz="1200" b="0" strike="noStrike" spc="-1">
                          <a:solidFill>
                            <a:srgbClr val="000000"/>
                          </a:solidFill>
                          <a:latin typeface="+mn-lt"/>
                        </a:rPr>
                        <a:t> о возложении ответственности за состояние охраны труда в организации - на работодателя (руководителя),  в структурных подразделениях - на         руководителей   подразделений</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r>
                        <a:rPr lang="ru-RU" sz="1200" b="0" strike="noStrike" spc="-1">
                          <a:solidFill>
                            <a:srgbClr val="000000"/>
                          </a:solidFill>
                          <a:latin typeface="+mn-lt"/>
                        </a:rPr>
                        <a:t>Статья 212  Трудового кодекса Российской Федерации  от   30.12.2001 г. № 197-ФЗ  </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2DCDB"/>
                    </a:solidFill>
                  </a:tcPr>
                </a:tc>
              </a:tr>
              <a:tr h="1066680">
                <a:tc>
                  <a:txBody>
                    <a:bodyPr/>
                    <a:lstStyle/>
                    <a:p>
                      <a:pPr algn="ctr">
                        <a:lnSpc>
                          <a:spcPct val="100000"/>
                        </a:lnSpc>
                        <a:defRPr/>
                      </a:pPr>
                      <a:r>
                        <a:rPr lang="ru-RU" sz="1200" b="0" strike="noStrike" spc="-1">
                          <a:solidFill>
                            <a:srgbClr val="000000"/>
                          </a:solidFill>
                          <a:latin typeface="+mn-lt"/>
                        </a:rPr>
                        <a:t>2.</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200" b="1" strike="noStrike" spc="-1">
                          <a:solidFill>
                            <a:srgbClr val="000000"/>
                          </a:solidFill>
                          <a:latin typeface="+mn-lt"/>
                        </a:rPr>
                        <a:t>Положение об организации работы по охране труда в организации.</a:t>
                      </a:r>
                      <a:endParaRPr lang="ru-RU" sz="1200" b="0" strike="noStrike" spc="-1">
                        <a:solidFill>
                          <a:srgbClr val="000000"/>
                        </a:solidFill>
                        <a:latin typeface="+mn-lt"/>
                      </a:endParaRPr>
                    </a:p>
                    <a:p>
                      <a:pPr algn="just">
                        <a:lnSpc>
                          <a:spcPct val="100000"/>
                        </a:lnSpc>
                        <a:defRPr/>
                      </a:pPr>
                      <a:r>
                        <a:rPr lang="ru-RU" sz="1200" b="1" strike="noStrike" spc="-1">
                          <a:solidFill>
                            <a:srgbClr val="000000"/>
                          </a:solidFill>
                          <a:latin typeface="+mn-lt"/>
                        </a:rPr>
                        <a:t>Положение о системе управления охраной труда на предприятии</a:t>
                      </a:r>
                      <a:endParaRPr lang="ru-RU" sz="1200" b="0" strike="noStrike" spc="-1">
                        <a:solidFill>
                          <a:srgbClr val="000000"/>
                        </a:solidFill>
                        <a:latin typeface="+mn-lt"/>
                      </a:endParaRP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r>
                        <a:rPr lang="ru-RU" sz="1200" b="0" strike="noStrike" spc="-1">
                          <a:solidFill>
                            <a:srgbClr val="000000"/>
                          </a:solidFill>
                          <a:latin typeface="+mn-lt"/>
                        </a:rPr>
                        <a:t>Статья 212  Трудового кодекса Российской Федерации  от  30.12.2001 г. № 197-ФЗ,  ГОСТ 12.0.230-2007</a:t>
                      </a:r>
                    </a:p>
                    <a:p>
                      <a:pPr>
                        <a:lnSpc>
                          <a:spcPct val="100000"/>
                        </a:lnSpc>
                        <a:defRPr/>
                      </a:pPr>
                      <a:r>
                        <a:rPr lang="ru-RU" sz="1200" b="0" strike="noStrike" spc="-1">
                          <a:solidFill>
                            <a:srgbClr val="000000"/>
                          </a:solidFill>
                          <a:latin typeface="+mn-lt"/>
                        </a:rPr>
                        <a:t> ССБТ «Система управления охраной труда на предприятии.</a:t>
                      </a:r>
                    </a:p>
                    <a:p>
                      <a:pPr algn="just">
                        <a:lnSpc>
                          <a:spcPct val="100000"/>
                        </a:lnSpc>
                        <a:defRPr/>
                      </a:pPr>
                      <a:r>
                        <a:rPr lang="ru-RU" sz="1200" b="0" strike="noStrike" spc="-1">
                          <a:solidFill>
                            <a:srgbClr val="000000"/>
                          </a:solidFill>
                          <a:latin typeface="+mn-lt"/>
                        </a:rPr>
                        <a:t>Системы управления охраной труда. Общие требования».</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2DCDB"/>
                    </a:solidFill>
                  </a:tcPr>
                </a:tc>
              </a:tr>
              <a:tr h="2987280">
                <a:tc>
                  <a:txBody>
                    <a:bodyPr/>
                    <a:lstStyle/>
                    <a:p>
                      <a:pPr algn="ctr">
                        <a:lnSpc>
                          <a:spcPct val="100000"/>
                        </a:lnSpc>
                        <a:defRPr/>
                      </a:pPr>
                      <a:r>
                        <a:rPr lang="ru-RU" sz="1200" b="0" strike="noStrike" spc="-1">
                          <a:solidFill>
                            <a:srgbClr val="000000"/>
                          </a:solidFill>
                          <a:latin typeface="+mn-lt"/>
                        </a:rPr>
                        <a:t>3.</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r>
                        <a:rPr lang="ru-RU" sz="1200" b="1" strike="noStrike" spc="-1">
                          <a:solidFill>
                            <a:srgbClr val="000000"/>
                          </a:solidFill>
                          <a:latin typeface="+mn-lt"/>
                        </a:rPr>
                        <a:t>Приказ </a:t>
                      </a:r>
                      <a:r>
                        <a:rPr lang="ru-RU" sz="1200" b="0" strike="noStrike" spc="-1">
                          <a:solidFill>
                            <a:srgbClr val="000000"/>
                          </a:solidFill>
                          <a:latin typeface="+mn-lt"/>
                        </a:rPr>
                        <a:t> о создании службы охраны труда </a:t>
                      </a:r>
                      <a:r>
                        <a:rPr lang="ru-RU" sz="1200" b="1" strike="noStrike" spc="-1">
                          <a:solidFill>
                            <a:srgbClr val="000000"/>
                          </a:solidFill>
                          <a:latin typeface="+mn-lt"/>
                        </a:rPr>
                        <a:t>или </a:t>
                      </a:r>
                      <a:r>
                        <a:rPr lang="ru-RU" sz="1200" b="0" strike="noStrike" spc="-1">
                          <a:solidFill>
                            <a:srgbClr val="000000"/>
                          </a:solidFill>
                          <a:latin typeface="+mn-lt"/>
                        </a:rPr>
                        <a:t> назначении специалиста по охране труда (при   числе работников </a:t>
                      </a:r>
                      <a:r>
                        <a:rPr lang="ru-RU" sz="1200" b="1" strike="noStrike" spc="-1">
                          <a:solidFill>
                            <a:srgbClr val="000000"/>
                          </a:solidFill>
                          <a:latin typeface="+mn-lt"/>
                        </a:rPr>
                        <a:t>50</a:t>
                      </a:r>
                      <a:r>
                        <a:rPr lang="ru-RU" sz="1200" b="0" strike="noStrike" spc="-1">
                          <a:solidFill>
                            <a:srgbClr val="000000"/>
                          </a:solidFill>
                          <a:latin typeface="+mn-lt"/>
                        </a:rPr>
                        <a:t> и более чел.); </a:t>
                      </a:r>
                    </a:p>
                    <a:p>
                      <a:pPr algn="just">
                        <a:lnSpc>
                          <a:spcPct val="100000"/>
                        </a:lnSpc>
                        <a:defRPr/>
                      </a:pPr>
                      <a:r>
                        <a:rPr lang="ru-RU" sz="1200" b="0" strike="noStrike" spc="-1">
                          <a:solidFill>
                            <a:srgbClr val="000000"/>
                          </a:solidFill>
                          <a:latin typeface="+mn-lt"/>
                        </a:rPr>
                        <a:t>При   численности работников </a:t>
                      </a:r>
                      <a:r>
                        <a:rPr lang="ru-RU" sz="1200" b="1" strike="noStrike" spc="-1">
                          <a:solidFill>
                            <a:srgbClr val="000000"/>
                          </a:solidFill>
                          <a:latin typeface="+mn-lt"/>
                        </a:rPr>
                        <a:t>50 </a:t>
                      </a:r>
                      <a:r>
                        <a:rPr lang="ru-RU" sz="1200" b="0" strike="noStrike" spc="-1">
                          <a:solidFill>
                            <a:srgbClr val="000000"/>
                          </a:solidFill>
                          <a:latin typeface="+mn-lt"/>
                        </a:rPr>
                        <a:t>и менее чел. издается приказ  о назначении специалиста по охране труда;  </a:t>
                      </a:r>
                      <a:r>
                        <a:rPr lang="ru-RU" sz="1200" b="1" strike="noStrike" spc="-1">
                          <a:solidFill>
                            <a:srgbClr val="000000"/>
                          </a:solidFill>
                          <a:latin typeface="+mn-lt"/>
                        </a:rPr>
                        <a:t>или </a:t>
                      </a:r>
                      <a:r>
                        <a:rPr lang="ru-RU" sz="1200" b="0" strike="noStrike" spc="-1">
                          <a:solidFill>
                            <a:srgbClr val="000000"/>
                          </a:solidFill>
                          <a:latin typeface="+mn-lt"/>
                        </a:rPr>
                        <a:t> о возложение  его обязанностей  на другого специалиста, прошедшего обучение и проверку знаний по охране труда;  </a:t>
                      </a:r>
                      <a:r>
                        <a:rPr lang="ru-RU" sz="1200" b="1" strike="noStrike" spc="-1">
                          <a:solidFill>
                            <a:srgbClr val="000000"/>
                          </a:solidFill>
                          <a:latin typeface="+mn-lt"/>
                        </a:rPr>
                        <a:t>или</a:t>
                      </a:r>
                      <a:r>
                        <a:rPr lang="ru-RU" sz="1200" b="0" strike="noStrike" spc="-1">
                          <a:solidFill>
                            <a:srgbClr val="000000"/>
                          </a:solidFill>
                          <a:latin typeface="+mn-lt"/>
                        </a:rPr>
                        <a:t>   заключается договор на проведение работ по охране труда со специалистами   или  организациями, оказывающими услуги по охране труда</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r>
                        <a:rPr lang="ru-RU" sz="1200" b="0" strike="noStrike" spc="-1">
                          <a:solidFill>
                            <a:srgbClr val="000000"/>
                          </a:solidFill>
                          <a:latin typeface="+mn-lt"/>
                        </a:rPr>
                        <a:t>Статья 212  Трудового кодекса Российской Федерации  от  30.12.2001 г. № 197-ФЗ.</a:t>
                      </a:r>
                    </a:p>
                    <a:p>
                      <a:pPr>
                        <a:lnSpc>
                          <a:spcPct val="100000"/>
                        </a:lnSpc>
                        <a:defRPr/>
                      </a:pPr>
                      <a:r>
                        <a:rPr lang="ru-RU" sz="1200" b="0" strike="noStrike" spc="-1">
                          <a:solidFill>
                            <a:srgbClr val="000000"/>
                          </a:solidFill>
                          <a:latin typeface="+mn-lt"/>
                        </a:rPr>
                        <a:t> Постановление Минтруда России от 08.02.2000 N 14  </a:t>
                      </a:r>
                      <a:r>
                        <a:rPr lang="ru-RU" sz="1200" b="1" i="1" strike="noStrike" spc="-1">
                          <a:solidFill>
                            <a:srgbClr val="006600"/>
                          </a:solidFill>
                          <a:latin typeface="+mn-lt"/>
                        </a:rPr>
                        <a:t>"Об утверждении Рекомендаций по организации работы Службы охраны труда в организации"</a:t>
                      </a:r>
                      <a:endParaRPr lang="ru-RU" sz="1200" b="0" strike="noStrike" spc="-1">
                        <a:solidFill>
                          <a:srgbClr val="000000"/>
                        </a:solidFill>
                        <a:latin typeface="+mn-lt"/>
                      </a:endParaRPr>
                    </a:p>
                    <a:p>
                      <a:pPr>
                        <a:lnSpc>
                          <a:spcPct val="100000"/>
                        </a:lnSpc>
                        <a:defRPr/>
                      </a:pPr>
                      <a:r>
                        <a:rPr lang="ru-RU" sz="1200" b="0" strike="noStrike" spc="-1">
                          <a:solidFill>
                            <a:srgbClr val="000000"/>
                          </a:solidFill>
                          <a:latin typeface="+mn-lt"/>
                        </a:rPr>
                        <a:t> Постановление Минтруда РФ от 22.01.2001 г. № 10 «Об утверждении Межотраслевых нормативов численности работников службы охраны труда  в организациях».</a:t>
                      </a:r>
                    </a:p>
                    <a:p>
                      <a:pPr>
                        <a:lnSpc>
                          <a:spcPct val="100000"/>
                        </a:lnSpc>
                        <a:defRPr/>
                      </a:pPr>
                      <a:r>
                        <a:rPr lang="ru-RU" sz="1200" b="0" strike="noStrike" spc="-1">
                          <a:solidFill>
                            <a:srgbClr val="000000"/>
                          </a:solidFill>
                          <a:latin typeface="+mn-lt"/>
                        </a:rPr>
                        <a:t> Письмо Минтруда РФ от 16.11.94г. № 2207-КВ </a:t>
                      </a:r>
                    </a:p>
                    <a:p>
                      <a:pPr algn="just">
                        <a:lnSpc>
                          <a:spcPct val="100000"/>
                        </a:lnSpc>
                        <a:defRPr/>
                      </a:pPr>
                      <a:r>
                        <a:rPr lang="ru-RU" sz="1200" b="0" strike="noStrike" spc="-1">
                          <a:solidFill>
                            <a:srgbClr val="000000"/>
                          </a:solidFill>
                          <a:latin typeface="+mn-lt"/>
                        </a:rPr>
                        <a:t>«О примерном договоре на проведение работ по охране труда».</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2DCDB"/>
                    </a:solidFill>
                  </a:tcPr>
                </a:tc>
              </a:tr>
            </a:tbl>
          </a:graphicData>
        </a:graphic>
      </p:graphicFrame>
      <p:sp>
        <p:nvSpPr>
          <p:cNvPr id="6" name="TextShape 3"/>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7" name="TextShape 4"/>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611280" y="333360"/>
            <a:ext cx="80798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graphicFrame>
        <p:nvGraphicFramePr>
          <p:cNvPr id="5" name="Table 2"/>
          <p:cNvGraphicFramePr/>
          <p:nvPr/>
        </p:nvGraphicFramePr>
        <p:xfrm>
          <a:off x="179280" y="115920"/>
          <a:ext cx="8856360" cy="1098360"/>
        </p:xfrm>
        <a:graphic>
          <a:graphicData uri="http://schemas.openxmlformats.org/drawingml/2006/table">
            <a:tbl>
              <a:tblPr/>
              <a:tblGrid>
                <a:gridCol w="375840"/>
                <a:gridCol w="3576600"/>
                <a:gridCol w="4903920"/>
              </a:tblGrid>
              <a:tr h="732240">
                <a:tc>
                  <a:txBody>
                    <a:bodyPr/>
                    <a:lstStyle/>
                    <a:p>
                      <a:pPr algn="ctr">
                        <a:lnSpc>
                          <a:spcPct val="100000"/>
                        </a:lnSpc>
                        <a:defRPr/>
                      </a:pPr>
                      <a:r>
                        <a:rPr lang="ru-RU" sz="900" b="0" strike="noStrike" spc="-1">
                          <a:solidFill>
                            <a:srgbClr val="000000"/>
                          </a:solidFill>
                          <a:latin typeface="+mn-lt"/>
                        </a:rPr>
                        <a:t>4.</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200" b="1" strike="noStrike" spc="-1">
                          <a:solidFill>
                            <a:srgbClr val="000000"/>
                          </a:solidFill>
                          <a:latin typeface="+mn-lt"/>
                        </a:rPr>
                        <a:t>Положение о службе  охраны труда в организации</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200" b="0" strike="noStrike" spc="-1">
                          <a:solidFill>
                            <a:srgbClr val="000000"/>
                          </a:solidFill>
                          <a:latin typeface="+mn-lt"/>
                        </a:rPr>
                        <a:t> Постановление Минтруда России от 08.02.2000 N 14 (ред. от 12.02.2014) </a:t>
                      </a:r>
                      <a:r>
                        <a:rPr lang="ru-RU" sz="1200" b="1" i="1" strike="noStrike" spc="-1">
                          <a:solidFill>
                            <a:srgbClr val="006600"/>
                          </a:solidFill>
                          <a:latin typeface="+mn-lt"/>
                        </a:rPr>
                        <a:t>"Об утверждении Рекомендаций по организации работы Службы охраны труда в организации"</a:t>
                      </a:r>
                      <a:endParaRPr lang="ru-RU" sz="1200" b="0" strike="noStrike" spc="-1">
                        <a:solidFill>
                          <a:srgbClr val="000000"/>
                        </a:solidFill>
                        <a:latin typeface="+mn-lt"/>
                      </a:endParaRPr>
                    </a:p>
                    <a:p>
                      <a:pPr algn="just">
                        <a:lnSpc>
                          <a:spcPct val="100000"/>
                        </a:lnSpc>
                        <a:defRPr/>
                      </a:pPr>
                      <a:endParaRPr lang="ru-RU" sz="1200" b="0" strike="noStrike" spc="-1">
                        <a:solidFill>
                          <a:srgbClr val="000000"/>
                        </a:solidFill>
                        <a:latin typeface="+mn-lt"/>
                      </a:endParaRP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2DCDB"/>
                    </a:solidFill>
                  </a:tcPr>
                </a:tc>
              </a:tr>
              <a:tr h="366120">
                <a:tc>
                  <a:txBody>
                    <a:bodyPr/>
                    <a:lstStyle/>
                    <a:p>
                      <a:pPr algn="ctr">
                        <a:lnSpc>
                          <a:spcPct val="100000"/>
                        </a:lnSpc>
                        <a:defRPr/>
                      </a:pPr>
                      <a:r>
                        <a:rPr lang="ru-RU" sz="900" b="0" strike="noStrike" spc="-1">
                          <a:solidFill>
                            <a:srgbClr val="000000"/>
                          </a:solidFill>
                          <a:latin typeface="+mn-lt"/>
                        </a:rPr>
                        <a:t>5.</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200" b="1" strike="noStrike" spc="-1">
                          <a:solidFill>
                            <a:srgbClr val="000000"/>
                          </a:solidFill>
                          <a:latin typeface="+mn-lt"/>
                        </a:rPr>
                        <a:t>Приказ</a:t>
                      </a:r>
                      <a:r>
                        <a:rPr lang="ru-RU" sz="1200" b="0" strike="noStrike" spc="-1">
                          <a:solidFill>
                            <a:srgbClr val="000000"/>
                          </a:solidFill>
                          <a:latin typeface="+mn-lt"/>
                        </a:rPr>
                        <a:t> о создании в организации совместного комитета (комиссии) по охране труда</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r>
                        <a:rPr lang="ru-RU" sz="1200" b="0" strike="noStrike" spc="-1">
                          <a:solidFill>
                            <a:srgbClr val="000000"/>
                          </a:solidFill>
                          <a:latin typeface="+mn-lt"/>
                        </a:rPr>
                        <a:t>Статья 218  Трудового кодекса Российской Федерации  от   30.12.2001 г. № 197-ФЗ  </a:t>
                      </a:r>
                    </a:p>
                  </a:txBody>
                  <a:tcPr marL="63720" marR="6372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2DCDB"/>
                    </a:solidFill>
                  </a:tcPr>
                </a:tc>
              </a:tr>
            </a:tbl>
          </a:graphicData>
        </a:graphic>
      </p:graphicFrame>
      <p:sp>
        <p:nvSpPr>
          <p:cNvPr id="6" name="TextShape 3"/>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7" name="TextShape 4"/>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graphicFrame>
        <p:nvGraphicFramePr>
          <p:cNvPr id="8" name="Table 5"/>
          <p:cNvGraphicFramePr/>
          <p:nvPr/>
        </p:nvGraphicFramePr>
        <p:xfrm>
          <a:off x="174085" y="1244520"/>
          <a:ext cx="8867520" cy="5568315"/>
        </p:xfrm>
        <a:graphic>
          <a:graphicData uri="http://schemas.openxmlformats.org/drawingml/2006/table">
            <a:tbl>
              <a:tblPr/>
              <a:tblGrid>
                <a:gridCol w="368935"/>
                <a:gridCol w="3595385"/>
                <a:gridCol w="4903200"/>
              </a:tblGrid>
              <a:tr h="1084580">
                <a:tc>
                  <a:txBody>
                    <a:bodyPr/>
                    <a:lstStyle/>
                    <a:p>
                      <a:pPr algn="just">
                        <a:lnSpc>
                          <a:spcPct val="100000"/>
                        </a:lnSpc>
                        <a:defRPr/>
                      </a:pPr>
                      <a:r>
                        <a:rPr lang="ru-RU" sz="1000" b="0" strike="noStrike" spc="-1">
                          <a:solidFill>
                            <a:srgbClr val="000000"/>
                          </a:solidFill>
                          <a:latin typeface="+mn-lt"/>
                        </a:rPr>
                        <a:t>6.</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200" b="0" strike="noStrike" spc="-1">
                          <a:solidFill>
                            <a:srgbClr val="000000"/>
                          </a:solidFill>
                          <a:latin typeface="+mn-lt"/>
                        </a:rPr>
                        <a:t>Положение о совместном комитете (комиссии) по охране труда</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ctr">
                        <a:lnSpc>
                          <a:spcPct val="100000"/>
                        </a:lnSpc>
                        <a:defRPr/>
                      </a:pPr>
                      <a:r>
                        <a:rPr lang="ru-RU" sz="1200" b="1" i="1" strike="noStrike" spc="-1">
                          <a:solidFill>
                            <a:srgbClr val="000000"/>
                          </a:solidFill>
                          <a:latin typeface="+mn-lt"/>
                        </a:rPr>
                        <a:t>Приказ Министерства труда и социальной защиты Российской Федерации от 24 июня 2014 г. N 412н </a:t>
                      </a:r>
                    </a:p>
                    <a:p>
                      <a:pPr algn="ctr">
                        <a:lnSpc>
                          <a:spcPct val="100000"/>
                        </a:lnSpc>
                        <a:defRPr/>
                      </a:pPr>
                      <a:r>
                        <a:rPr lang="ru-RU" sz="1200" b="1" i="1" strike="noStrike" spc="-1">
                          <a:solidFill>
                            <a:srgbClr val="376092"/>
                          </a:solidFill>
                          <a:latin typeface="+mn-lt"/>
                        </a:rPr>
                        <a:t>"Об утверждении Типового положения о комитете (комиссии) по охране труда»</a:t>
                      </a:r>
                      <a:endParaRPr lang="ru-RU" sz="1200" b="0" strike="noStrike" spc="-1">
                        <a:solidFill>
                          <a:srgbClr val="000000"/>
                        </a:solidFill>
                        <a:latin typeface="+mn-lt"/>
                      </a:endParaRPr>
                    </a:p>
                    <a:p>
                      <a:pPr algn="ctr">
                        <a:lnSpc>
                          <a:spcPct val="100000"/>
                        </a:lnSpc>
                        <a:defRPr/>
                      </a:pPr>
                      <a:r>
                        <a:rPr lang="ru-RU" sz="1100" b="1" strike="noStrike" spc="-1">
                          <a:solidFill>
                            <a:srgbClr val="CC0099"/>
                          </a:solidFill>
                          <a:latin typeface="+mn-lt"/>
                        </a:rPr>
                        <a:t>Зарегистрирован в Минюсте РФ 28 июля 2014 г.</a:t>
                      </a:r>
                      <a:endParaRPr lang="ru-RU" sz="1100" b="0" strike="noStrike" spc="-1">
                        <a:solidFill>
                          <a:srgbClr val="000000"/>
                        </a:solidFill>
                        <a:latin typeface="+mn-lt"/>
                      </a:endParaRPr>
                    </a:p>
                    <a:p>
                      <a:pPr algn="ctr">
                        <a:lnSpc>
                          <a:spcPct val="100000"/>
                        </a:lnSpc>
                        <a:defRPr/>
                      </a:pPr>
                      <a:r>
                        <a:rPr lang="ru-RU" sz="1100" b="1" strike="noStrike" spc="-1">
                          <a:solidFill>
                            <a:srgbClr val="CC0099"/>
                          </a:solidFill>
                          <a:latin typeface="+mn-lt"/>
                        </a:rPr>
                        <a:t>Регистрационный N 33294</a:t>
                      </a:r>
                      <a:r>
                        <a:rPr lang="ru-RU" sz="1200" b="0" strike="noStrike" spc="-1">
                          <a:solidFill>
                            <a:srgbClr val="000000"/>
                          </a:solidFill>
                          <a:latin typeface="+mn-lt"/>
                        </a:rPr>
                        <a:t>  </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r h="4483735">
                <a:tc>
                  <a:txBody>
                    <a:bodyPr/>
                    <a:lstStyle/>
                    <a:p>
                      <a:pPr algn="ctr">
                        <a:lnSpc>
                          <a:spcPct val="100000"/>
                        </a:lnSpc>
                        <a:defRPr/>
                      </a:pPr>
                      <a:r>
                        <a:rPr lang="ru-RU" sz="1000" b="0" strike="noStrike" spc="-1">
                          <a:solidFill>
                            <a:srgbClr val="000000"/>
                          </a:solidFill>
                          <a:latin typeface="+mn-lt"/>
                        </a:rPr>
                        <a:t>7.</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200" b="0" strike="noStrike" spc="-1">
                          <a:solidFill>
                            <a:srgbClr val="000000"/>
                          </a:solidFill>
                          <a:latin typeface="+mn-lt"/>
                        </a:rPr>
                        <a:t>П</a:t>
                      </a:r>
                      <a:r>
                        <a:rPr lang="ru-RU" sz="1200" b="1" strike="noStrike" spc="-1">
                          <a:solidFill>
                            <a:srgbClr val="000000"/>
                          </a:solidFill>
                          <a:latin typeface="+mn-lt"/>
                        </a:rPr>
                        <a:t>риказы</a:t>
                      </a:r>
                      <a:r>
                        <a:rPr lang="ru-RU" sz="1200" b="0" strike="noStrike" spc="-1">
                          <a:solidFill>
                            <a:srgbClr val="000000"/>
                          </a:solidFill>
                          <a:latin typeface="+mn-lt"/>
                        </a:rPr>
                        <a:t> о назначении лиц, ответственных за эксплуатацию объектов и производство работ повышенной опасности:</a:t>
                      </a:r>
                    </a:p>
                    <a:p>
                      <a:pPr algn="just">
                        <a:lnSpc>
                          <a:spcPct val="100000"/>
                        </a:lnSpc>
                        <a:defRPr/>
                      </a:pPr>
                      <a:r>
                        <a:rPr lang="ru-RU" sz="1200" b="0" strike="noStrike" spc="-1">
                          <a:solidFill>
                            <a:srgbClr val="000000"/>
                          </a:solidFill>
                          <a:latin typeface="+mn-lt"/>
                        </a:rPr>
                        <a:t> - электроустановки</a:t>
                      </a:r>
                    </a:p>
                    <a:p>
                      <a:pPr algn="just">
                        <a:lnSpc>
                          <a:spcPct val="100000"/>
                        </a:lnSpc>
                        <a:defRPr/>
                      </a:pPr>
                      <a:r>
                        <a:rPr lang="ru-RU" sz="1200" b="0" strike="noStrike" spc="-1">
                          <a:solidFill>
                            <a:srgbClr val="000000"/>
                          </a:solidFill>
                          <a:latin typeface="+mn-lt"/>
                        </a:rPr>
                        <a:t>- сосуды, работающие  под  давлением</a:t>
                      </a:r>
                    </a:p>
                    <a:p>
                      <a:pPr algn="just">
                        <a:lnSpc>
                          <a:spcPct val="100000"/>
                        </a:lnSpc>
                        <a:defRPr/>
                      </a:pPr>
                      <a:r>
                        <a:rPr lang="ru-RU" sz="1200" b="0" strike="noStrike" spc="-1">
                          <a:solidFill>
                            <a:srgbClr val="000000"/>
                          </a:solidFill>
                          <a:latin typeface="+mn-lt"/>
                        </a:rPr>
                        <a:t>-  грузоподъемные механизмы</a:t>
                      </a:r>
                    </a:p>
                    <a:p>
                      <a:pPr algn="just">
                        <a:lnSpc>
                          <a:spcPct val="100000"/>
                        </a:lnSpc>
                        <a:defRPr/>
                      </a:pPr>
                      <a:r>
                        <a:rPr lang="ru-RU" sz="1200" b="0" strike="noStrike" spc="-1">
                          <a:solidFill>
                            <a:srgbClr val="000000"/>
                          </a:solidFill>
                          <a:latin typeface="+mn-lt"/>
                        </a:rPr>
                        <a:t>- газовое хозяйство</a:t>
                      </a:r>
                    </a:p>
                    <a:p>
                      <a:pPr algn="just">
                        <a:lnSpc>
                          <a:spcPct val="100000"/>
                        </a:lnSpc>
                        <a:defRPr/>
                      </a:pPr>
                      <a:r>
                        <a:rPr lang="ru-RU" sz="1200" b="0" strike="noStrike" spc="-1">
                          <a:solidFill>
                            <a:srgbClr val="000000"/>
                          </a:solidFill>
                          <a:latin typeface="+mn-lt"/>
                        </a:rPr>
                        <a:t>- паровые и водогрейные котлы </a:t>
                      </a:r>
                    </a:p>
                    <a:p>
                      <a:pPr algn="just">
                        <a:lnSpc>
                          <a:spcPct val="100000"/>
                        </a:lnSpc>
                        <a:defRPr/>
                      </a:pPr>
                      <a:r>
                        <a:rPr lang="ru-RU" sz="1200" b="0" strike="noStrike" spc="-1">
                          <a:solidFill>
                            <a:srgbClr val="000000"/>
                          </a:solidFill>
                          <a:latin typeface="+mn-lt"/>
                        </a:rPr>
                        <a:t>- автоклавы   для медицинских целей</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endParaRPr lang="ru-RU" sz="1200" b="0" strike="noStrike" spc="-1">
                        <a:solidFill>
                          <a:srgbClr val="000000"/>
                        </a:solidFill>
                        <a:latin typeface="+mn-lt"/>
                      </a:endParaRPr>
                    </a:p>
                    <a:p>
                      <a:pPr>
                        <a:lnSpc>
                          <a:spcPct val="100000"/>
                        </a:lnSpc>
                        <a:defRPr/>
                      </a:pPr>
                      <a:r>
                        <a:rPr lang="ru-RU" sz="1200" b="0" strike="noStrike" spc="-1">
                          <a:solidFill>
                            <a:srgbClr val="000000"/>
                          </a:solidFill>
                          <a:latin typeface="+mn-lt"/>
                        </a:rPr>
                        <a:t>Статья 212  Трудового кодекса Российской Федерации  от   30.12.2001 г. № 197-ФЗ.  </a:t>
                      </a:r>
                    </a:p>
                    <a:p>
                      <a:pPr>
                        <a:lnSpc>
                          <a:spcPct val="100000"/>
                        </a:lnSpc>
                        <a:defRPr/>
                      </a:pPr>
                      <a:endParaRPr lang="ru-RU" sz="1200" b="0" strike="noStrike" spc="-1">
                        <a:solidFill>
                          <a:srgbClr val="000000"/>
                        </a:solidFill>
                        <a:latin typeface="+mn-lt"/>
                      </a:endParaRPr>
                    </a:p>
                    <a:p>
                      <a:pPr>
                        <a:lnSpc>
                          <a:spcPct val="100000"/>
                        </a:lnSpc>
                        <a:defRPr/>
                      </a:pPr>
                      <a:r>
                        <a:rPr lang="ru-RU" sz="1200" b="0" strike="noStrike" spc="-1">
                          <a:solidFill>
                            <a:srgbClr val="000000"/>
                          </a:solidFill>
                          <a:latin typeface="+mn-lt"/>
                        </a:rPr>
                        <a:t>Статья 9 Федерального закона «О промышленной безопасности опасных производственных объектов» от 21.07.97 г № 116-ФЗ.</a:t>
                      </a:r>
                    </a:p>
                    <a:p>
                      <a:pPr>
                        <a:lnSpc>
                          <a:spcPct val="100000"/>
                        </a:lnSpc>
                        <a:defRPr/>
                      </a:pPr>
                      <a:endParaRPr lang="ru-RU" sz="1200" b="0" strike="noStrike" spc="-1">
                        <a:solidFill>
                          <a:srgbClr val="000000"/>
                        </a:solidFill>
                        <a:latin typeface="+mn-lt"/>
                      </a:endParaRPr>
                    </a:p>
                    <a:p>
                      <a:pPr>
                        <a:lnSpc>
                          <a:spcPct val="100000"/>
                        </a:lnSpc>
                        <a:defRPr/>
                      </a:pPr>
                      <a:r>
                        <a:rPr lang="ru-RU" sz="1200" b="0" strike="noStrike" spc="-1">
                          <a:solidFill>
                            <a:srgbClr val="000000"/>
                          </a:solidFill>
                          <a:latin typeface="+mn-lt"/>
                        </a:rPr>
                        <a:t>Приказ Министерства труда и социальной защиты Российской Федерации №328н от 24 июля 2013г. зарегистрирован Минюстом России 12 декабря 2013г. </a:t>
                      </a:r>
                      <a:r>
                        <a:rPr lang="ru-RU" sz="1200" b="0" i="1" strike="noStrike" spc="-1">
                          <a:solidFill>
                            <a:srgbClr val="953735"/>
                          </a:solidFill>
                          <a:latin typeface="+mn-lt"/>
                        </a:rPr>
                        <a:t>регистрационный №30593</a:t>
                      </a:r>
                      <a:br>
                        <a:rPr lang="ru-RU" sz="1200" b="0" i="1" strike="noStrike" spc="-1">
                          <a:solidFill>
                            <a:srgbClr val="953735"/>
                          </a:solidFill>
                          <a:latin typeface="+mn-lt"/>
                        </a:rPr>
                      </a:br>
                      <a:r>
                        <a:rPr lang="ru-RU" sz="1200" b="0" strike="noStrike" spc="-1">
                          <a:solidFill>
                            <a:srgbClr val="BC2D10"/>
                          </a:solidFill>
                          <a:latin typeface="+mn-lt"/>
                        </a:rPr>
                        <a:t>Правила по охране труда при эксплуатации электроустановок, которые введены в действие  с 4 августа 2014г.</a:t>
                      </a:r>
                      <a:endParaRPr lang="ru-RU" sz="1200" b="0" strike="noStrike" spc="-1">
                        <a:solidFill>
                          <a:srgbClr val="000000"/>
                        </a:solidFill>
                        <a:latin typeface="+mn-lt"/>
                      </a:endParaRPr>
                    </a:p>
                    <a:p>
                      <a:pPr>
                        <a:lnSpc>
                          <a:spcPct val="100000"/>
                        </a:lnSpc>
                        <a:defRPr/>
                      </a:pPr>
                      <a:endParaRPr lang="ru-RU" sz="1200" b="0" strike="noStrike" spc="-1">
                        <a:solidFill>
                          <a:srgbClr val="000000"/>
                        </a:solidFill>
                        <a:latin typeface="+mn-lt"/>
                      </a:endParaRPr>
                    </a:p>
                    <a:p>
                      <a:pPr>
                        <a:lnSpc>
                          <a:spcPct val="100000"/>
                        </a:lnSpc>
                        <a:defRPr/>
                      </a:pPr>
                      <a:endParaRPr lang="ru-RU" sz="1200" b="0" strike="noStrike" spc="-1">
                        <a:solidFill>
                          <a:srgbClr val="000000"/>
                        </a:solidFill>
                        <a:latin typeface="+mn-lt"/>
                      </a:endParaRPr>
                    </a:p>
                    <a:p>
                      <a:pPr algn="just">
                        <a:lnSpc>
                          <a:spcPct val="100000"/>
                        </a:lnSpc>
                        <a:defRPr/>
                      </a:pPr>
                      <a:r>
                        <a:rPr lang="ru-RU" sz="1200" b="0" strike="noStrike" spc="-1">
                          <a:solidFill>
                            <a:srgbClr val="000000"/>
                          </a:solidFill>
                          <a:latin typeface="+mn-lt"/>
                        </a:rPr>
                        <a:t>Отраслевые методические  указания ОМУ 42-21-35-91 «Стерилизаторы медицинские паровые. Правила эксплуатации  и  требования безопасности при работе на паровых стерилизаторах». </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bl>
          </a:graphicData>
        </a:graphic>
      </p:graphicFrame>
      <p:pic>
        <p:nvPicPr>
          <p:cNvPr id="9" name="Picture 7"/>
          <p:cNvPicPr/>
          <p:nvPr/>
        </p:nvPicPr>
        <p:blipFill>
          <a:blip r:embed="rId2"/>
          <a:stretch>
            <a:fillRect/>
          </a:stretch>
        </p:blipFill>
        <p:spPr bwMode="auto">
          <a:xfrm>
            <a:off x="1332000" y="4437000"/>
            <a:ext cx="2101320" cy="1728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graphicFrame>
        <p:nvGraphicFramePr>
          <p:cNvPr id="5" name="Table 2"/>
          <p:cNvGraphicFramePr/>
          <p:nvPr/>
        </p:nvGraphicFramePr>
        <p:xfrm>
          <a:off x="179280" y="244440"/>
          <a:ext cx="8784720" cy="6613200"/>
        </p:xfrm>
        <a:graphic>
          <a:graphicData uri="http://schemas.openxmlformats.org/drawingml/2006/table">
            <a:tbl>
              <a:tblPr/>
              <a:tblGrid>
                <a:gridCol w="349920"/>
                <a:gridCol w="3176640"/>
                <a:gridCol w="5258160"/>
              </a:tblGrid>
              <a:tr h="1173240">
                <a:tc>
                  <a:txBody>
                    <a:bodyPr/>
                    <a:lstStyle/>
                    <a:p>
                      <a:pPr algn="ctr">
                        <a:lnSpc>
                          <a:spcPct val="100000"/>
                        </a:lnSpc>
                        <a:defRPr/>
                      </a:pPr>
                      <a:r>
                        <a:rPr lang="ru-RU" sz="1000" b="0" strike="noStrike" spc="-1">
                          <a:solidFill>
                            <a:srgbClr val="000000"/>
                          </a:solidFill>
                          <a:latin typeface="+mn-lt"/>
                        </a:rPr>
                        <a:t>8.</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000" b="1" strike="noStrike" spc="-1">
                          <a:solidFill>
                            <a:srgbClr val="000000"/>
                          </a:solidFill>
                          <a:latin typeface="+mn-lt"/>
                        </a:rPr>
                        <a:t>Протоколы (удостоверения)</a:t>
                      </a:r>
                      <a:r>
                        <a:rPr lang="ru-RU" sz="1000" b="0" strike="noStrike" spc="-1">
                          <a:solidFill>
                            <a:srgbClr val="000000"/>
                          </a:solidFill>
                          <a:latin typeface="+mn-lt"/>
                        </a:rPr>
                        <a:t> о прохождении обучения и  проверке знаний руководителя, его заместителей, главных специалистов, специалистов и работников организации по общим вопросам охраны труда и специальным (при эксплуатации объектов и производстве работ повышенной опасности)</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endParaRPr lang="ru-RU" sz="1000" b="0" strike="noStrike" spc="-1">
                        <a:solidFill>
                          <a:srgbClr val="000000"/>
                        </a:solidFill>
                        <a:latin typeface="+mn-lt"/>
                      </a:endParaRPr>
                    </a:p>
                    <a:p>
                      <a:pPr>
                        <a:lnSpc>
                          <a:spcPct val="100000"/>
                        </a:lnSpc>
                        <a:defRPr/>
                      </a:pPr>
                      <a:r>
                        <a:rPr lang="ru-RU" sz="1000" b="0" strike="noStrike" spc="-1">
                          <a:solidFill>
                            <a:srgbClr val="000000"/>
                          </a:solidFill>
                          <a:latin typeface="+mn-lt"/>
                        </a:rPr>
                        <a:t>Статья 225  Трудового кодекса Российской Федерации  от  30.12.2001 г. № 197-ФЗ.  </a:t>
                      </a:r>
                    </a:p>
                    <a:p>
                      <a:pPr>
                        <a:lnSpc>
                          <a:spcPct val="100000"/>
                        </a:lnSpc>
                        <a:defRPr/>
                      </a:pPr>
                      <a:r>
                        <a:rPr lang="ru-RU" sz="1000" b="0" strike="noStrike" spc="-1">
                          <a:solidFill>
                            <a:srgbClr val="000000"/>
                          </a:solidFill>
                          <a:latin typeface="+mn-lt"/>
                        </a:rPr>
                        <a:t>Порядок обучения по охране труда и проверки знаний требований охраны труда работников организаций  (Постановление Минтруда РФ и Минобразования  РФ от 13 января . № 1/29.</a:t>
                      </a:r>
                    </a:p>
                    <a:p>
                      <a:pPr algn="just">
                        <a:lnSpc>
                          <a:spcPct val="100000"/>
                        </a:lnSpc>
                        <a:defRPr/>
                      </a:pPr>
                      <a:r>
                        <a:rPr lang="ru-RU" sz="1000" b="0" strike="noStrike" spc="-1">
                          <a:solidFill>
                            <a:srgbClr val="000000"/>
                          </a:solidFill>
                          <a:latin typeface="+mn-lt"/>
                        </a:rPr>
                        <a:t>Организация обучения по охране труда. ГОСТ 12.0.004-</a:t>
                      </a:r>
                      <a:r>
                        <a:rPr lang="x-none" altLang="ru-RU" sz="1000" b="0" strike="noStrike" spc="-1">
                          <a:solidFill>
                            <a:srgbClr val="000000"/>
                          </a:solidFill>
                          <a:latin typeface="+mn-lt"/>
                        </a:rPr>
                        <a:t>2015</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r h="502920">
                <a:tc>
                  <a:txBody>
                    <a:bodyPr/>
                    <a:lstStyle/>
                    <a:p>
                      <a:pPr algn="ctr">
                        <a:lnSpc>
                          <a:spcPct val="100000"/>
                        </a:lnSpc>
                        <a:defRPr/>
                      </a:pPr>
                      <a:r>
                        <a:rPr lang="ru-RU" sz="1000" b="0" strike="noStrike" spc="-1">
                          <a:solidFill>
                            <a:srgbClr val="000000"/>
                          </a:solidFill>
                          <a:latin typeface="+mn-lt"/>
                        </a:rPr>
                        <a:t>9.</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000" b="1" strike="noStrike" spc="-1">
                          <a:solidFill>
                            <a:srgbClr val="000000"/>
                          </a:solidFill>
                          <a:latin typeface="+mn-lt"/>
                        </a:rPr>
                        <a:t>Трудовые договоры</a:t>
                      </a:r>
                      <a:r>
                        <a:rPr lang="ru-RU" sz="1000" b="0" strike="noStrike" spc="-1">
                          <a:solidFill>
                            <a:srgbClr val="000000"/>
                          </a:solidFill>
                          <a:latin typeface="+mn-lt"/>
                        </a:rPr>
                        <a:t> с работниками организации, отражающие обязательства работодателя по соблюдению их гарантий и прав на охрану труда</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endParaRPr lang="ru-RU" sz="1000" b="0" strike="noStrike" spc="-1">
                        <a:solidFill>
                          <a:srgbClr val="000000"/>
                        </a:solidFill>
                        <a:latin typeface="+mn-lt"/>
                      </a:endParaRPr>
                    </a:p>
                    <a:p>
                      <a:pPr>
                        <a:lnSpc>
                          <a:spcPct val="100000"/>
                        </a:lnSpc>
                        <a:defRPr/>
                      </a:pPr>
                      <a:r>
                        <a:rPr lang="ru-RU" sz="1000" b="0" strike="noStrike" spc="-1">
                          <a:solidFill>
                            <a:srgbClr val="000000"/>
                          </a:solidFill>
                          <a:latin typeface="+mn-lt"/>
                        </a:rPr>
                        <a:t>Статья  68  Трудового кодекса Российской Федерации  от  30.12.2001 г. № 197-ФЗ  </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r h="1341000">
                <a:tc>
                  <a:txBody>
                    <a:bodyPr/>
                    <a:lstStyle/>
                    <a:p>
                      <a:pPr algn="just">
                        <a:lnSpc>
                          <a:spcPct val="100000"/>
                        </a:lnSpc>
                        <a:defRPr/>
                      </a:pPr>
                      <a:r>
                        <a:rPr lang="ru-RU" sz="1000" b="0" strike="noStrike" spc="-1">
                          <a:solidFill>
                            <a:srgbClr val="000000"/>
                          </a:solidFill>
                          <a:latin typeface="+mn-lt"/>
                        </a:rPr>
                        <a:t>10.</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000" b="1" strike="noStrike" spc="-1">
                          <a:solidFill>
                            <a:srgbClr val="000000"/>
                          </a:solidFill>
                          <a:latin typeface="+mn-lt"/>
                        </a:rPr>
                        <a:t>Перечень </a:t>
                      </a:r>
                      <a:r>
                        <a:rPr lang="ru-RU" sz="1000" b="0" strike="noStrike" spc="-1">
                          <a:solidFill>
                            <a:srgbClr val="000000"/>
                          </a:solidFill>
                          <a:latin typeface="+mn-lt"/>
                        </a:rPr>
                        <a:t>профессий и работ, для выполнения которых обязательны предварительные при поступлении на работу и периодические медицинские осмотры работников в целях обеспечения безопасности их труда, предупреждения заболеваний и несчастных случаев, согласованный с органами Госкомсанэпиднадзора РФ</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r>
                        <a:rPr lang="ru-RU" sz="1000" b="0" strike="noStrike" spc="-1">
                          <a:solidFill>
                            <a:srgbClr val="000000"/>
                          </a:solidFill>
                          <a:latin typeface="+mn-lt"/>
                        </a:rPr>
                        <a:t>Статья 213  Трудового кодекса Российской Федерации  от   30.12.2001 г. № 197-ФЗ.  </a:t>
                      </a:r>
                    </a:p>
                    <a:p>
                      <a:pPr algn="just">
                        <a:lnSpc>
                          <a:spcPct val="100000"/>
                        </a:lnSpc>
                        <a:defRPr/>
                      </a:pPr>
                      <a:r>
                        <a:rPr lang="ru-RU" sz="1000" b="0" strike="noStrike" spc="-1">
                          <a:solidFill>
                            <a:schemeClr val="tx1"/>
                          </a:solidFill>
                          <a:latin typeface="+mn-lt"/>
                        </a:rPr>
                        <a:t>Приказ Минздравсоцразвития России № 302н  от 12 апреля 2011 г. «Об утверждении перечней вредных и (или) опасных производственных факторов и работ, при выполнении которых проводятся предварительные и периодические медицинские осмотры (обследования), и Порядка проведения предварительных и периодических медицинских осмотров (обследований) работников, занятых на тяжелых работах и на работах с вредными и (или) опасными условиями труда» </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r h="323640">
                <a:tc>
                  <a:txBody>
                    <a:bodyPr/>
                    <a:lstStyle/>
                    <a:p>
                      <a:pPr algn="just">
                        <a:lnSpc>
                          <a:spcPct val="100000"/>
                        </a:lnSpc>
                        <a:defRPr/>
                      </a:pPr>
                      <a:r>
                        <a:rPr lang="ru-RU" sz="1000" b="0" strike="noStrike" spc="-1">
                          <a:solidFill>
                            <a:srgbClr val="000000"/>
                          </a:solidFill>
                          <a:latin typeface="+mn-lt"/>
                        </a:rPr>
                        <a:t>11.</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r>
                        <a:rPr lang="ru-RU" sz="1000" b="1" strike="noStrike" spc="-1">
                          <a:solidFill>
                            <a:srgbClr val="000000"/>
                          </a:solidFill>
                          <a:latin typeface="+mn-lt"/>
                        </a:rPr>
                        <a:t>Журнал </a:t>
                      </a:r>
                      <a:r>
                        <a:rPr lang="ru-RU" sz="1000" b="0" strike="noStrike" spc="-1">
                          <a:solidFill>
                            <a:srgbClr val="000000"/>
                          </a:solidFill>
                          <a:latin typeface="+mn-lt"/>
                        </a:rPr>
                        <a:t>регистрации вводного инструктажа</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000" b="0" strike="noStrike" spc="-1">
                          <a:solidFill>
                            <a:srgbClr val="000000"/>
                          </a:solidFill>
                          <a:latin typeface="+mn-lt"/>
                        </a:rPr>
                        <a:t>ГОСТ 12.0.004-</a:t>
                      </a:r>
                      <a:r>
                        <a:rPr lang="x-none" altLang="ru-RU" sz="1000" b="0" strike="noStrike" spc="-1">
                          <a:solidFill>
                            <a:srgbClr val="000000"/>
                          </a:solidFill>
                          <a:latin typeface="+mn-lt"/>
                        </a:rPr>
                        <a:t>2015</a:t>
                      </a:r>
                      <a:endParaRPr lang="ru-RU" sz="1000" b="0" strike="noStrike" spc="-1">
                        <a:solidFill>
                          <a:srgbClr val="000000"/>
                        </a:solidFill>
                        <a:latin typeface="+mn-lt"/>
                      </a:endParaRP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r h="335160">
                <a:tc>
                  <a:txBody>
                    <a:bodyPr/>
                    <a:lstStyle/>
                    <a:p>
                      <a:pPr algn="just">
                        <a:lnSpc>
                          <a:spcPct val="100000"/>
                        </a:lnSpc>
                        <a:defRPr/>
                      </a:pPr>
                      <a:r>
                        <a:rPr lang="ru-RU" sz="1000" b="0" strike="noStrike" spc="-1">
                          <a:solidFill>
                            <a:srgbClr val="000000"/>
                          </a:solidFill>
                          <a:latin typeface="+mn-lt"/>
                        </a:rPr>
                        <a:t>12.</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r>
                        <a:rPr lang="ru-RU" sz="1000" b="1" strike="noStrike" spc="-1">
                          <a:solidFill>
                            <a:srgbClr val="000000"/>
                          </a:solidFill>
                          <a:latin typeface="+mn-lt"/>
                        </a:rPr>
                        <a:t>Журнал </a:t>
                      </a:r>
                      <a:r>
                        <a:rPr lang="ru-RU" sz="1000" b="0" strike="noStrike" spc="-1">
                          <a:solidFill>
                            <a:srgbClr val="000000"/>
                          </a:solidFill>
                          <a:latin typeface="+mn-lt"/>
                        </a:rPr>
                        <a:t>регистрации инструктажа по охране труда на рабочем месте</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000" b="0" strike="noStrike" spc="-1">
                          <a:solidFill>
                            <a:srgbClr val="000000"/>
                          </a:solidFill>
                          <a:latin typeface="+mn-lt"/>
                        </a:rPr>
                        <a:t>ГОСТ 12.0.004-</a:t>
                      </a:r>
                      <a:r>
                        <a:rPr lang="x-none" altLang="ru-RU" sz="1000" b="0" strike="noStrike" spc="-1">
                          <a:solidFill>
                            <a:srgbClr val="000000"/>
                          </a:solidFill>
                          <a:latin typeface="+mn-lt"/>
                        </a:rPr>
                        <a:t>2015</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r h="502920">
                <a:tc>
                  <a:txBody>
                    <a:bodyPr/>
                    <a:lstStyle/>
                    <a:p>
                      <a:pPr algn="just">
                        <a:lnSpc>
                          <a:spcPct val="100000"/>
                        </a:lnSpc>
                        <a:defRPr/>
                      </a:pPr>
                      <a:endParaRPr lang="ru-RU" sz="1000" b="0" strike="noStrike" spc="-1">
                        <a:solidFill>
                          <a:srgbClr val="000000"/>
                        </a:solidFill>
                        <a:latin typeface="+mn-lt"/>
                      </a:endParaRPr>
                    </a:p>
                    <a:p>
                      <a:pPr algn="just">
                        <a:lnSpc>
                          <a:spcPct val="100000"/>
                        </a:lnSpc>
                        <a:defRPr/>
                      </a:pPr>
                      <a:r>
                        <a:rPr lang="ru-RU" sz="1000" b="0" strike="noStrike" spc="-1">
                          <a:solidFill>
                            <a:srgbClr val="000000"/>
                          </a:solidFill>
                          <a:latin typeface="+mn-lt"/>
                        </a:rPr>
                        <a:t>13</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endParaRPr lang="ru-RU" sz="1000" b="0" strike="noStrike" spc="-1">
                        <a:solidFill>
                          <a:srgbClr val="000000"/>
                        </a:solidFill>
                        <a:latin typeface="+mn-lt"/>
                      </a:endParaRPr>
                    </a:p>
                    <a:p>
                      <a:pPr>
                        <a:lnSpc>
                          <a:spcPct val="100000"/>
                        </a:lnSpc>
                        <a:defRPr/>
                      </a:pPr>
                      <a:r>
                        <a:rPr lang="ru-RU" sz="1000" b="1" strike="noStrike" spc="-1">
                          <a:solidFill>
                            <a:srgbClr val="000000"/>
                          </a:solidFill>
                          <a:latin typeface="+mn-lt"/>
                        </a:rPr>
                        <a:t>Журналы</a:t>
                      </a:r>
                      <a:r>
                        <a:rPr lang="ru-RU" sz="1000" b="0" strike="noStrike" spc="-1">
                          <a:solidFill>
                            <a:srgbClr val="000000"/>
                          </a:solidFill>
                          <a:latin typeface="+mn-lt"/>
                        </a:rPr>
                        <a:t> учета и выдачи инструкций по охране труда</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000" b="0" strike="noStrike" spc="-1">
                          <a:solidFill>
                            <a:srgbClr val="000000"/>
                          </a:solidFill>
                          <a:latin typeface="+mn-lt"/>
                        </a:rPr>
                        <a:t>Постановление Минтруда РФ от 17.12.2002г. № 80 «Об утверждении методических рекомендаций по разработке государственных нормативных требований охраны труда»</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r h="649080">
                <a:tc>
                  <a:txBody>
                    <a:bodyPr/>
                    <a:lstStyle/>
                    <a:p>
                      <a:pPr algn="just">
                        <a:lnSpc>
                          <a:spcPct val="100000"/>
                        </a:lnSpc>
                        <a:defRPr/>
                      </a:pPr>
                      <a:endParaRPr lang="ru-RU" sz="1000" b="0" strike="noStrike" spc="-1">
                        <a:solidFill>
                          <a:srgbClr val="000000"/>
                        </a:solidFill>
                        <a:latin typeface="+mn-lt"/>
                      </a:endParaRPr>
                    </a:p>
                    <a:p>
                      <a:pPr algn="just">
                        <a:lnSpc>
                          <a:spcPct val="100000"/>
                        </a:lnSpc>
                        <a:defRPr/>
                      </a:pPr>
                      <a:r>
                        <a:rPr lang="ru-RU" sz="1000" b="0" strike="noStrike" spc="-1">
                          <a:solidFill>
                            <a:srgbClr val="000000"/>
                          </a:solidFill>
                          <a:latin typeface="+mn-lt"/>
                        </a:rPr>
                        <a:t>14.</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endParaRPr lang="ru-RU" sz="1000" b="0" strike="noStrike" spc="-1">
                        <a:solidFill>
                          <a:srgbClr val="000000"/>
                        </a:solidFill>
                        <a:latin typeface="+mn-lt"/>
                      </a:endParaRPr>
                    </a:p>
                    <a:p>
                      <a:pPr algn="just">
                        <a:lnSpc>
                          <a:spcPct val="100000"/>
                        </a:lnSpc>
                        <a:defRPr/>
                      </a:pPr>
                      <a:r>
                        <a:rPr lang="ru-RU" sz="1000" b="1" strike="noStrike" spc="-1">
                          <a:solidFill>
                            <a:srgbClr val="000000"/>
                          </a:solidFill>
                          <a:latin typeface="+mn-lt"/>
                        </a:rPr>
                        <a:t>Журнал</a:t>
                      </a:r>
                      <a:r>
                        <a:rPr lang="ru-RU" sz="1000" b="0" strike="noStrike" spc="-1">
                          <a:solidFill>
                            <a:srgbClr val="000000"/>
                          </a:solidFill>
                          <a:latin typeface="+mn-lt"/>
                        </a:rPr>
                        <a:t> регистрации несчастных случаев на производстве</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000" b="0" strike="noStrike" spc="-1">
                          <a:solidFill>
                            <a:srgbClr val="000000"/>
                          </a:solidFill>
                          <a:latin typeface="+mn-lt"/>
                        </a:rPr>
                        <a:t>Постановление Минтруда и социального развития РФ от 2002г.. № 73 «Об утверждении форм документов, необходимых для расследования и учета несчастных случаев на производстве», приложение № 2</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r h="487080">
                <a:tc>
                  <a:txBody>
                    <a:bodyPr/>
                    <a:lstStyle/>
                    <a:p>
                      <a:pPr algn="just">
                        <a:lnSpc>
                          <a:spcPct val="100000"/>
                        </a:lnSpc>
                        <a:defRPr/>
                      </a:pPr>
                      <a:r>
                        <a:rPr lang="ru-RU" sz="1000" b="0" strike="noStrike" spc="-1">
                          <a:solidFill>
                            <a:srgbClr val="000000"/>
                          </a:solidFill>
                          <a:latin typeface="+mn-lt"/>
                        </a:rPr>
                        <a:t>15.</a:t>
                      </a:r>
                    </a:p>
                  </a:txBody>
                  <a:tcPr marL="48600" marR="48600" marT="0" marB="0">
                    <a:lnL w="12240" algn="ctr">
                      <a:solidFill>
                        <a:srgbClr val="000000"/>
                      </a:solidFill>
                    </a:lnL>
                    <a:lnR w="12240" algn="ctr">
                      <a:solidFill>
                        <a:srgbClr val="000000"/>
                      </a:solidFill>
                    </a:lnR>
                    <a:lnT w="12240" algn="ctr">
                      <a:solidFill>
                        <a:srgbClr val="000000"/>
                      </a:solidFill>
                      <a:round/>
                    </a:lnT>
                    <a:lnB w="12240" algn="ctr">
                      <a:solidFill>
                        <a:srgbClr val="000000"/>
                      </a:solidFill>
                    </a:lnB>
                    <a:noFill/>
                  </a:tcPr>
                </a:tc>
                <a:tc>
                  <a:txBody>
                    <a:bodyPr/>
                    <a:lstStyle/>
                    <a:p>
                      <a:pPr>
                        <a:lnSpc>
                          <a:spcPct val="100000"/>
                        </a:lnSpc>
                        <a:defRPr/>
                      </a:pPr>
                      <a:r>
                        <a:rPr lang="ru-RU" sz="1000" b="1" strike="noStrike" spc="-1">
                          <a:solidFill>
                            <a:srgbClr val="000000"/>
                          </a:solidFill>
                          <a:latin typeface="+mn-lt"/>
                        </a:rPr>
                        <a:t>Программа</a:t>
                      </a:r>
                      <a:r>
                        <a:rPr lang="ru-RU" sz="1000" b="0" strike="noStrike" spc="-1">
                          <a:solidFill>
                            <a:srgbClr val="000000"/>
                          </a:solidFill>
                          <a:latin typeface="+mn-lt"/>
                        </a:rPr>
                        <a:t> проведения вводного инструктажа, утвержденная руководителем  организации</a:t>
                      </a:r>
                    </a:p>
                  </a:txBody>
                  <a:tcPr marL="48600" marR="48600" marT="0" marB="0">
                    <a:lnL w="12240" algn="ctr">
                      <a:solidFill>
                        <a:srgbClr val="000000"/>
                      </a:solidFill>
                    </a:lnL>
                    <a:lnR w="12240" algn="ctr">
                      <a:solidFill>
                        <a:srgbClr val="000000"/>
                      </a:solidFill>
                    </a:lnR>
                    <a:lnT w="12240" algn="ctr">
                      <a:solidFill>
                        <a:srgbClr val="000000"/>
                      </a:solidFill>
                      <a:round/>
                    </a:lnT>
                    <a:lnB w="12240" algn="ctr">
                      <a:solidFill>
                        <a:srgbClr val="000000"/>
                      </a:solidFill>
                    </a:lnB>
                    <a:noFill/>
                  </a:tcPr>
                </a:tc>
                <a:tc>
                  <a:txBody>
                    <a:bodyPr/>
                    <a:lstStyle/>
                    <a:p>
                      <a:pPr algn="just">
                        <a:lnSpc>
                          <a:spcPct val="100000"/>
                        </a:lnSpc>
                        <a:defRPr/>
                      </a:pPr>
                      <a:r>
                        <a:rPr lang="ru-RU" sz="1000" b="0" strike="noStrike" spc="-1">
                          <a:solidFill>
                            <a:srgbClr val="000000"/>
                          </a:solidFill>
                          <a:latin typeface="+mn-lt"/>
                        </a:rPr>
                        <a:t>ГОСТ 12.0.004-</a:t>
                      </a:r>
                      <a:r>
                        <a:rPr lang="x-none" altLang="ru-RU" sz="1000" b="0" strike="noStrike" spc="-1">
                          <a:solidFill>
                            <a:srgbClr val="000000"/>
                          </a:solidFill>
                          <a:latin typeface="+mn-lt"/>
                        </a:rPr>
                        <a:t>2015</a:t>
                      </a:r>
                    </a:p>
                  </a:txBody>
                  <a:tcPr marL="48600" marR="48600" marT="0" marB="0">
                    <a:lnL w="12240" algn="ctr">
                      <a:solidFill>
                        <a:srgbClr val="000000"/>
                      </a:solidFill>
                    </a:lnL>
                    <a:lnR w="12240" algn="ctr">
                      <a:solidFill>
                        <a:srgbClr val="000000"/>
                      </a:solidFill>
                    </a:lnR>
                    <a:lnT w="12240" algn="ctr">
                      <a:solidFill>
                        <a:srgbClr val="000000"/>
                      </a:solidFill>
                      <a:round/>
                    </a:lnT>
                    <a:lnB w="12240" algn="ctr">
                      <a:solidFill>
                        <a:srgbClr val="000000"/>
                      </a:solidFill>
                    </a:lnB>
                    <a:solidFill>
                      <a:srgbClr val="FDEADA"/>
                    </a:solidFill>
                  </a:tcPr>
                </a:tc>
              </a:tr>
              <a:tr h="1298160">
                <a:tc>
                  <a:txBody>
                    <a:bodyPr/>
                    <a:lstStyle/>
                    <a:p>
                      <a:pPr algn="just">
                        <a:lnSpc>
                          <a:spcPct val="100000"/>
                        </a:lnSpc>
                        <a:defRPr/>
                      </a:pPr>
                      <a:endParaRPr lang="ru-RU" sz="1000" b="0" strike="noStrike" spc="-1">
                        <a:solidFill>
                          <a:srgbClr val="000000"/>
                        </a:solidFill>
                        <a:latin typeface="+mn-lt"/>
                      </a:endParaRPr>
                    </a:p>
                    <a:p>
                      <a:pPr algn="just">
                        <a:lnSpc>
                          <a:spcPct val="100000"/>
                        </a:lnSpc>
                        <a:defRPr/>
                      </a:pPr>
                      <a:r>
                        <a:rPr lang="ru-RU" sz="1000" b="0" strike="noStrike" spc="-1">
                          <a:solidFill>
                            <a:srgbClr val="000000"/>
                          </a:solidFill>
                          <a:latin typeface="+mn-lt"/>
                        </a:rPr>
                        <a:t>16.</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endParaRPr lang="ru-RU" sz="1000" b="0" strike="noStrike" spc="-1">
                        <a:solidFill>
                          <a:srgbClr val="000000"/>
                        </a:solidFill>
                        <a:latin typeface="+mn-lt"/>
                      </a:endParaRPr>
                    </a:p>
                    <a:p>
                      <a:pPr algn="just">
                        <a:lnSpc>
                          <a:spcPct val="100000"/>
                        </a:lnSpc>
                        <a:defRPr/>
                      </a:pPr>
                      <a:r>
                        <a:rPr lang="ru-RU" sz="1000" b="1" strike="noStrike" spc="-1">
                          <a:solidFill>
                            <a:srgbClr val="000000"/>
                          </a:solidFill>
                          <a:latin typeface="+mn-lt"/>
                        </a:rPr>
                        <a:t>Инструкции по охране труда</a:t>
                      </a:r>
                      <a:r>
                        <a:rPr lang="ru-RU" sz="1000" b="0" strike="noStrike" spc="-1">
                          <a:solidFill>
                            <a:srgbClr val="000000"/>
                          </a:solidFill>
                          <a:latin typeface="+mn-lt"/>
                        </a:rPr>
                        <a:t> для отдельных профессий и видов работ, инструкция проведения вводного инструктажа, утвержденные руководителем организации</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r>
                        <a:rPr lang="ru-RU" sz="1000" b="0" strike="noStrike" spc="-1">
                          <a:solidFill>
                            <a:srgbClr val="000000"/>
                          </a:solidFill>
                          <a:latin typeface="+mn-lt"/>
                        </a:rPr>
                        <a:t>Статья 212  Трудового кодекса Российской Федерации  от  30.12.2001 г. № 197-ФЗ.  </a:t>
                      </a:r>
                    </a:p>
                    <a:p>
                      <a:pPr>
                        <a:lnSpc>
                          <a:spcPct val="100000"/>
                        </a:lnSpc>
                        <a:defRPr/>
                      </a:pPr>
                      <a:r>
                        <a:rPr lang="ru-RU" sz="1000" b="0" strike="noStrike" spc="-1">
                          <a:solidFill>
                            <a:srgbClr val="000000"/>
                          </a:solidFill>
                          <a:latin typeface="+mn-lt"/>
                        </a:rPr>
                        <a:t>Постановление Минтруда РФ от 17.12.2002 г. № 80    « Об утверждении методических рекомендаций по разработке государственных нормативных требований охраны труда».</a:t>
                      </a:r>
                    </a:p>
                    <a:p>
                      <a:pPr>
                        <a:lnSpc>
                          <a:spcPct val="100000"/>
                        </a:lnSpc>
                        <a:defRPr/>
                      </a:pPr>
                      <a:r>
                        <a:rPr lang="ru-RU" sz="1000" b="0" strike="noStrike" spc="-1">
                          <a:solidFill>
                            <a:srgbClr val="000000"/>
                          </a:solidFill>
                          <a:latin typeface="+mn-lt"/>
                        </a:rPr>
                        <a:t>Методические рекомендации по разработке инструкций по охране труда (Утв. Первым заместителем Министра Минтруда РФ 13 мая </a:t>
                      </a:r>
                      <a:r>
                        <a:rPr lang="x-none" altLang="ru-RU" sz="1000" b="0" strike="noStrike" spc="-1">
                          <a:solidFill>
                            <a:srgbClr val="000000"/>
                          </a:solidFill>
                          <a:latin typeface="+mn-lt"/>
                        </a:rPr>
                        <a:t>2004 года</a:t>
                      </a:r>
                      <a:r>
                        <a:rPr lang="ru-RU" sz="1000" b="0" strike="noStrike" spc="-1">
                          <a:solidFill>
                            <a:srgbClr val="000000"/>
                          </a:solidFill>
                          <a:latin typeface="+mn-lt"/>
                        </a:rPr>
                        <a:t> )</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bl>
          </a:graphicData>
        </a:graphic>
      </p:graphicFrame>
      <p:sp>
        <p:nvSpPr>
          <p:cNvPr id="6" name="TextShape 3"/>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7" name="TextShape 4"/>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graphicFrame>
        <p:nvGraphicFramePr>
          <p:cNvPr id="5" name="Table 2"/>
          <p:cNvGraphicFramePr/>
          <p:nvPr/>
        </p:nvGraphicFramePr>
        <p:xfrm>
          <a:off x="394335" y="2421890"/>
          <a:ext cx="8354695" cy="4443120"/>
        </p:xfrm>
        <a:graphic>
          <a:graphicData uri="http://schemas.openxmlformats.org/drawingml/2006/table">
            <a:tbl>
              <a:tblPr/>
              <a:tblGrid>
                <a:gridCol w="341630"/>
                <a:gridCol w="3289935"/>
                <a:gridCol w="4723130"/>
              </a:tblGrid>
              <a:tr h="682560">
                <a:tc>
                  <a:txBody>
                    <a:bodyPr/>
                    <a:lstStyle/>
                    <a:p>
                      <a:pPr algn="just">
                        <a:lnSpc>
                          <a:spcPct val="100000"/>
                        </a:lnSpc>
                        <a:defRPr/>
                      </a:pPr>
                      <a:r>
                        <a:rPr lang="ru-RU" sz="1000" b="0" strike="noStrike" spc="-1">
                          <a:solidFill>
                            <a:srgbClr val="000000"/>
                          </a:solidFill>
                          <a:latin typeface="+mn-lt"/>
                        </a:rPr>
                        <a:t>17.</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000" b="0" strike="noStrike" spc="-1">
                          <a:solidFill>
                            <a:srgbClr val="000000"/>
                          </a:solidFill>
                          <a:latin typeface="+mn-lt"/>
                        </a:rPr>
                        <a:t>Соглашение по охране труда</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000" b="0" strike="noStrike" spc="-1">
                          <a:solidFill>
                            <a:srgbClr val="000000"/>
                          </a:solidFill>
                          <a:latin typeface="+mn-lt"/>
                        </a:rPr>
                        <a:t>Статья 45  Трудового кодекса Российской Федерации  от  30.12.2001 г. № 197-ФЗ  </a:t>
                      </a:r>
                    </a:p>
                    <a:p>
                      <a:pPr algn="just">
                        <a:lnSpc>
                          <a:spcPct val="100000"/>
                        </a:lnSpc>
                        <a:defRPr/>
                      </a:pPr>
                      <a:r>
                        <a:rPr lang="ru-RU" sz="1000" b="0" strike="noStrike" spc="-1">
                          <a:solidFill>
                            <a:srgbClr val="000000"/>
                          </a:solidFill>
                          <a:latin typeface="+mn-lt"/>
                        </a:rPr>
                        <a:t> </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r>
              <a:tr h="2388960">
                <a:tc>
                  <a:txBody>
                    <a:bodyPr/>
                    <a:lstStyle/>
                    <a:p>
                      <a:pPr algn="just">
                        <a:lnSpc>
                          <a:spcPct val="100000"/>
                        </a:lnSpc>
                        <a:defRPr/>
                      </a:pPr>
                      <a:r>
                        <a:rPr lang="ru-RU" sz="1000" b="0" strike="noStrike" spc="-1">
                          <a:solidFill>
                            <a:srgbClr val="000000"/>
                          </a:solidFill>
                          <a:latin typeface="+mn-lt"/>
                        </a:rPr>
                        <a:t>18.</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r>
                        <a:rPr lang="ru-RU" sz="1000" b="1" strike="noStrike" spc="-1">
                          <a:solidFill>
                            <a:srgbClr val="000000"/>
                          </a:solidFill>
                          <a:latin typeface="+mn-lt"/>
                        </a:rPr>
                        <a:t>Коллективный договор</a:t>
                      </a:r>
                      <a:r>
                        <a:rPr lang="ru-RU" sz="1000" b="0" strike="noStrike" spc="-1">
                          <a:solidFill>
                            <a:srgbClr val="000000"/>
                          </a:solidFill>
                          <a:latin typeface="+mn-lt"/>
                        </a:rPr>
                        <a:t> с приложением перечней производств, работ, профессий и должностей, на которых по условиям труда установлены:</a:t>
                      </a:r>
                    </a:p>
                    <a:p>
                      <a:pPr>
                        <a:lnSpc>
                          <a:spcPct val="100000"/>
                        </a:lnSpc>
                        <a:defRPr/>
                      </a:pPr>
                      <a:r>
                        <a:rPr lang="ru-RU" sz="1000" b="0" strike="noStrike" spc="-1">
                          <a:solidFill>
                            <a:srgbClr val="000000"/>
                          </a:solidFill>
                          <a:latin typeface="+mn-lt"/>
                        </a:rPr>
                        <a:t>- льготное пенсионное обеспечение и дополнительный отпуск;</a:t>
                      </a:r>
                    </a:p>
                    <a:p>
                      <a:pPr>
                        <a:lnSpc>
                          <a:spcPct val="100000"/>
                        </a:lnSpc>
                        <a:defRPr/>
                      </a:pPr>
                      <a:r>
                        <a:rPr lang="ru-RU" sz="1000" b="0" strike="noStrike" spc="-1">
                          <a:solidFill>
                            <a:srgbClr val="000000"/>
                          </a:solidFill>
                          <a:latin typeface="+mn-lt"/>
                        </a:rPr>
                        <a:t>- доплаты за условия труда;</a:t>
                      </a:r>
                    </a:p>
                    <a:p>
                      <a:pPr>
                        <a:lnSpc>
                          <a:spcPct val="100000"/>
                        </a:lnSpc>
                        <a:defRPr/>
                      </a:pPr>
                      <a:r>
                        <a:rPr lang="ru-RU" sz="1000" b="0" strike="noStrike" spc="-1">
                          <a:solidFill>
                            <a:srgbClr val="000000"/>
                          </a:solidFill>
                          <a:latin typeface="+mn-lt"/>
                        </a:rPr>
                        <a:t>- бесплатная выдача молока или других равноценных пищевых продуктов;</a:t>
                      </a:r>
                    </a:p>
                    <a:p>
                      <a:pPr>
                        <a:lnSpc>
                          <a:spcPct val="100000"/>
                        </a:lnSpc>
                        <a:defRPr/>
                      </a:pPr>
                      <a:r>
                        <a:rPr lang="ru-RU" sz="1000" b="0" strike="noStrike" spc="-1">
                          <a:solidFill>
                            <a:srgbClr val="000000"/>
                          </a:solidFill>
                          <a:latin typeface="+mn-lt"/>
                        </a:rPr>
                        <a:t>- бесплатная выдача мыла и других очистителей кожи;</a:t>
                      </a:r>
                    </a:p>
                    <a:p>
                      <a:pPr algn="just">
                        <a:lnSpc>
                          <a:spcPct val="100000"/>
                        </a:lnSpc>
                        <a:defRPr/>
                      </a:pPr>
                      <a:r>
                        <a:rPr lang="ru-RU" sz="1000" b="0" strike="noStrike" spc="-1">
                          <a:solidFill>
                            <a:srgbClr val="000000"/>
                          </a:solidFill>
                          <a:latin typeface="+mn-lt"/>
                        </a:rPr>
                        <a:t>- бесплатная выдача по действующим нормам спецодежды, спецобуви и других средств индивидуальной защиты.</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000" b="0" strike="noStrike" spc="-1">
                          <a:solidFill>
                            <a:srgbClr val="000000"/>
                          </a:solidFill>
                          <a:latin typeface="+mn-lt"/>
                        </a:rPr>
                        <a:t>Статья  41,212, 219,221,222</a:t>
                      </a:r>
                    </a:p>
                    <a:p>
                      <a:pPr algn="just">
                        <a:lnSpc>
                          <a:spcPct val="100000"/>
                        </a:lnSpc>
                        <a:defRPr/>
                      </a:pPr>
                      <a:r>
                        <a:rPr lang="ru-RU" sz="1000" b="0" strike="noStrike" spc="-1">
                          <a:solidFill>
                            <a:srgbClr val="000000"/>
                          </a:solidFill>
                          <a:latin typeface="+mn-lt"/>
                        </a:rPr>
                        <a:t>Трудового кодекса Российской Федерации  от 30.12.2001 г. № 197-ФЗ</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r h="1365120">
                <a:tc>
                  <a:txBody>
                    <a:bodyPr/>
                    <a:lstStyle/>
                    <a:p>
                      <a:pPr algn="just">
                        <a:lnSpc>
                          <a:spcPct val="100000"/>
                        </a:lnSpc>
                        <a:defRPr/>
                      </a:pPr>
                      <a:r>
                        <a:rPr lang="ru-RU" sz="1000" b="0" strike="noStrike" spc="-1">
                          <a:solidFill>
                            <a:srgbClr val="000000"/>
                          </a:solidFill>
                          <a:latin typeface="+mn-lt"/>
                        </a:rPr>
                        <a:t>19.</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000" b="0" strike="noStrike" spc="-1">
                          <a:solidFill>
                            <a:srgbClr val="000000"/>
                          </a:solidFill>
                          <a:latin typeface="+mn-lt"/>
                        </a:rPr>
                        <a:t>Документы, подтверждающие проведение специальной оценки условий труда в организации</a:t>
                      </a: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ctr">
                        <a:lnSpc>
                          <a:spcPct val="100000"/>
                        </a:lnSpc>
                        <a:defRPr/>
                      </a:pPr>
                      <a:r>
                        <a:rPr lang="ru-RU" sz="1000" b="0" strike="noStrike" spc="-1">
                          <a:solidFill>
                            <a:schemeClr val="tx1"/>
                          </a:solidFill>
                          <a:latin typeface="+mn-lt"/>
                        </a:rPr>
                        <a:t>Статья  147,212  </a:t>
                      </a:r>
                    </a:p>
                    <a:p>
                      <a:pPr algn="ctr">
                        <a:lnSpc>
                          <a:spcPct val="100000"/>
                        </a:lnSpc>
                        <a:defRPr/>
                      </a:pPr>
                      <a:r>
                        <a:rPr lang="ru-RU" sz="1000" b="0" strike="noStrike" spc="-1">
                          <a:solidFill>
                            <a:schemeClr val="tx1"/>
                          </a:solidFill>
                          <a:latin typeface="+mn-lt"/>
                        </a:rPr>
                        <a:t>Трудового кодекса Российской Федерации  от  30.12.2001 г. № 197-ФЗ </a:t>
                      </a:r>
                    </a:p>
                    <a:p>
                      <a:pPr algn="ctr">
                        <a:lnSpc>
                          <a:spcPct val="100000"/>
                        </a:lnSpc>
                        <a:defRPr/>
                      </a:pPr>
                      <a:r>
                        <a:rPr lang="ru-RU" sz="1000" b="1" strike="noStrike" spc="-1">
                          <a:solidFill>
                            <a:schemeClr val="tx1"/>
                          </a:solidFill>
                          <a:latin typeface="+mn-lt"/>
                        </a:rPr>
                        <a:t>Федеральный закон от 28 декабря 2013 г.</a:t>
                      </a:r>
                    </a:p>
                    <a:p>
                      <a:pPr algn="ctr">
                        <a:lnSpc>
                          <a:spcPct val="100000"/>
                        </a:lnSpc>
                        <a:defRPr/>
                      </a:pPr>
                      <a:r>
                        <a:rPr lang="ru-RU" sz="1000" b="1" strike="noStrike" spc="-1">
                          <a:solidFill>
                            <a:schemeClr val="tx1"/>
                          </a:solidFill>
                          <a:latin typeface="+mn-lt"/>
                        </a:rPr>
                        <a:t> № 426-ФЗ «О специальной оценке условий труда» </a:t>
                      </a:r>
                    </a:p>
                    <a:p>
                      <a:pPr algn="ctr">
                        <a:lnSpc>
                          <a:spcPct val="100000"/>
                        </a:lnSpc>
                        <a:defRPr/>
                      </a:pPr>
                      <a:r>
                        <a:rPr lang="ru-RU" sz="1000" b="1" strike="noStrike" spc="-1">
                          <a:solidFill>
                            <a:schemeClr val="tx1"/>
                          </a:solidFill>
                          <a:latin typeface="+mn-lt"/>
                        </a:rPr>
                        <a:t>Приказ Минтруда РФ </a:t>
                      </a:r>
                      <a:r>
                        <a:rPr lang="x-none" altLang="ru-RU" sz="1000" b="1" strike="noStrike" spc="-1">
                          <a:solidFill>
                            <a:schemeClr val="tx1"/>
                          </a:solidFill>
                          <a:latin typeface="+mn-lt"/>
                        </a:rPr>
                        <a:t>о</a:t>
                      </a:r>
                      <a:r>
                        <a:rPr lang="ru-RU" sz="1000" b="1" strike="noStrike" spc="-1">
                          <a:solidFill>
                            <a:schemeClr val="tx1"/>
                          </a:solidFill>
                          <a:latin typeface="+mn-lt"/>
                        </a:rPr>
                        <a:t>т 24 января 2014 г. № 33н  «</a:t>
                      </a:r>
                      <a:r>
                        <a:rPr lang="ru-RU" sz="1000" b="0" strike="noStrike" spc="-1">
                          <a:solidFill>
                            <a:schemeClr val="tx1"/>
                          </a:solidFill>
                          <a:latin typeface="+mn-lt"/>
                        </a:rPr>
                        <a:t>Об утверждении </a:t>
                      </a:r>
                      <a:r>
                        <a:rPr lang="ru-RU" sz="1000" b="1" strike="noStrike" spc="-1">
                          <a:solidFill>
                            <a:schemeClr val="tx1"/>
                          </a:solidFill>
                          <a:latin typeface="+mn-lt"/>
                        </a:rPr>
                        <a:t>Методики проведения специальной оценки условий труда</a:t>
                      </a:r>
                      <a:r>
                        <a:rPr lang="ru-RU" sz="1000" b="0" strike="noStrike" spc="-1">
                          <a:solidFill>
                            <a:schemeClr val="tx1"/>
                          </a:solidFill>
                          <a:latin typeface="+mn-lt"/>
                        </a:rPr>
                        <a:t>.</a:t>
                      </a:r>
                    </a:p>
                    <a:p>
                      <a:pPr>
                        <a:lnSpc>
                          <a:spcPct val="100000"/>
                        </a:lnSpc>
                        <a:defRPr/>
                      </a:pPr>
                      <a:endParaRPr lang="ru-RU" sz="1000" b="0" strike="noStrike" spc="-1">
                        <a:solidFill>
                          <a:srgbClr val="000000"/>
                        </a:solidFill>
                        <a:latin typeface="+mn-lt"/>
                      </a:endParaRPr>
                    </a:p>
                    <a:p>
                      <a:pPr>
                        <a:lnSpc>
                          <a:spcPct val="100000"/>
                        </a:lnSpc>
                        <a:defRPr/>
                      </a:pPr>
                      <a:r>
                        <a:rPr lang="ru-RU" sz="1000" b="0" strike="noStrike" spc="-1">
                          <a:solidFill>
                            <a:srgbClr val="000000"/>
                          </a:solidFill>
                          <a:latin typeface="+mn-lt"/>
                        </a:rPr>
                        <a:t>  </a:t>
                      </a:r>
                    </a:p>
                    <a:p>
                      <a:pPr algn="just">
                        <a:lnSpc>
                          <a:spcPct val="100000"/>
                        </a:lnSpc>
                        <a:defRPr/>
                      </a:pPr>
                      <a:endParaRPr lang="ru-RU" sz="1000" b="0" strike="noStrike" spc="-1">
                        <a:solidFill>
                          <a:srgbClr val="000000"/>
                        </a:solidFill>
                        <a:latin typeface="+mn-lt"/>
                      </a:endParaRPr>
                    </a:p>
                  </a:txBody>
                  <a:tcPr marL="68400" marR="684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bl>
          </a:graphicData>
        </a:graphic>
      </p:graphicFrame>
      <p:sp>
        <p:nvSpPr>
          <p:cNvPr id="6" name="TextShape 3"/>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7" name="TextShape 4"/>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graphicFrame>
        <p:nvGraphicFramePr>
          <p:cNvPr id="8" name="Table 5"/>
          <p:cNvGraphicFramePr/>
          <p:nvPr/>
        </p:nvGraphicFramePr>
        <p:xfrm>
          <a:off x="395280" y="44280"/>
          <a:ext cx="8353080" cy="2355480"/>
        </p:xfrm>
        <a:graphic>
          <a:graphicData uri="http://schemas.openxmlformats.org/drawingml/2006/table">
            <a:tbl>
              <a:tblPr/>
              <a:tblGrid>
                <a:gridCol w="349920"/>
                <a:gridCol w="3322440"/>
                <a:gridCol w="4680720"/>
              </a:tblGrid>
              <a:tr h="648000">
                <a:tc>
                  <a:txBody>
                    <a:bodyPr/>
                    <a:lstStyle/>
                    <a:p>
                      <a:pPr algn="just">
                        <a:lnSpc>
                          <a:spcPct val="100000"/>
                        </a:lnSpc>
                        <a:defRPr/>
                      </a:pPr>
                      <a:r>
                        <a:rPr lang="ru-RU" sz="1200" b="0" strike="noStrike" spc="-1">
                          <a:solidFill>
                            <a:srgbClr val="000000"/>
                          </a:solidFill>
                          <a:latin typeface="+mn-lt"/>
                        </a:rPr>
                        <a:t>15.</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r>
                        <a:rPr lang="ru-RU" sz="1200" b="1" strike="noStrike" spc="-1">
                          <a:solidFill>
                            <a:srgbClr val="000000"/>
                          </a:solidFill>
                          <a:latin typeface="+mn-lt"/>
                        </a:rPr>
                        <a:t>Программа</a:t>
                      </a:r>
                      <a:r>
                        <a:rPr lang="ru-RU" sz="1200" b="0" strike="noStrike" spc="-1">
                          <a:solidFill>
                            <a:srgbClr val="000000"/>
                          </a:solidFill>
                          <a:latin typeface="+mn-lt"/>
                        </a:rPr>
                        <a:t> проведения вводного инструктажа, утвержденная руководителем  организации</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r>
                        <a:rPr lang="ru-RU" sz="1200" b="0" strike="noStrike" spc="-1">
                          <a:solidFill>
                            <a:srgbClr val="000000"/>
                          </a:solidFill>
                          <a:latin typeface="+mn-lt"/>
                        </a:rPr>
                        <a:t>ГОСТ 12.0.004-</a:t>
                      </a:r>
                      <a:r>
                        <a:rPr lang="x-none" altLang="ru-RU" sz="1200" b="0" strike="noStrike" spc="-1">
                          <a:solidFill>
                            <a:srgbClr val="000000"/>
                          </a:solidFill>
                          <a:latin typeface="+mn-lt"/>
                        </a:rPr>
                        <a:t>2015</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r h="1707480">
                <a:tc>
                  <a:txBody>
                    <a:bodyPr/>
                    <a:lstStyle/>
                    <a:p>
                      <a:pPr algn="just">
                        <a:lnSpc>
                          <a:spcPct val="100000"/>
                        </a:lnSpc>
                        <a:defRPr/>
                      </a:pPr>
                      <a:endParaRPr lang="ru-RU" sz="1200" b="0" strike="noStrike" spc="-1">
                        <a:solidFill>
                          <a:srgbClr val="000000"/>
                        </a:solidFill>
                        <a:latin typeface="+mn-lt"/>
                      </a:endParaRPr>
                    </a:p>
                    <a:p>
                      <a:pPr algn="just">
                        <a:lnSpc>
                          <a:spcPct val="100000"/>
                        </a:lnSpc>
                        <a:defRPr/>
                      </a:pPr>
                      <a:r>
                        <a:rPr lang="ru-RU" sz="1200" b="0" strike="noStrike" spc="-1">
                          <a:solidFill>
                            <a:srgbClr val="000000"/>
                          </a:solidFill>
                          <a:latin typeface="+mn-lt"/>
                        </a:rPr>
                        <a:t>16.</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gn="just">
                        <a:lnSpc>
                          <a:spcPct val="100000"/>
                        </a:lnSpc>
                        <a:defRPr/>
                      </a:pPr>
                      <a:endParaRPr lang="ru-RU" sz="1200" b="0" strike="noStrike" spc="-1">
                        <a:solidFill>
                          <a:srgbClr val="000000"/>
                        </a:solidFill>
                        <a:latin typeface="+mn-lt"/>
                      </a:endParaRPr>
                    </a:p>
                    <a:p>
                      <a:pPr algn="just">
                        <a:lnSpc>
                          <a:spcPct val="100000"/>
                        </a:lnSpc>
                        <a:defRPr/>
                      </a:pPr>
                      <a:r>
                        <a:rPr lang="ru-RU" sz="1200" b="1" strike="noStrike" spc="-1">
                          <a:solidFill>
                            <a:srgbClr val="000000"/>
                          </a:solidFill>
                          <a:latin typeface="+mn-lt"/>
                        </a:rPr>
                        <a:t>Инструкции по охране труда</a:t>
                      </a:r>
                      <a:r>
                        <a:rPr lang="ru-RU" sz="1200" b="0" strike="noStrike" spc="-1">
                          <a:solidFill>
                            <a:srgbClr val="000000"/>
                          </a:solidFill>
                          <a:latin typeface="+mn-lt"/>
                        </a:rPr>
                        <a:t> для отдельных профессий и видов работ, инструкция проведения вводного инструктажа, утвержденные руководителем организации</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noFill/>
                  </a:tcPr>
                </a:tc>
                <a:tc>
                  <a:txBody>
                    <a:bodyPr/>
                    <a:lstStyle/>
                    <a:p>
                      <a:pPr>
                        <a:lnSpc>
                          <a:spcPct val="100000"/>
                        </a:lnSpc>
                        <a:defRPr/>
                      </a:pPr>
                      <a:r>
                        <a:rPr lang="ru-RU" sz="1200" b="0" strike="noStrike" spc="-1">
                          <a:solidFill>
                            <a:srgbClr val="000000"/>
                          </a:solidFill>
                          <a:latin typeface="+mn-lt"/>
                        </a:rPr>
                        <a:t>Статья 212  Трудового кодекса Российской Федерации  от  30.12.2001 г. № 197-ФЗ.  </a:t>
                      </a:r>
                    </a:p>
                    <a:p>
                      <a:pPr>
                        <a:lnSpc>
                          <a:spcPct val="100000"/>
                        </a:lnSpc>
                        <a:defRPr/>
                      </a:pPr>
                      <a:r>
                        <a:rPr lang="ru-RU" sz="1200" b="0" strike="noStrike" spc="-1">
                          <a:solidFill>
                            <a:srgbClr val="000000"/>
                          </a:solidFill>
                          <a:latin typeface="+mn-lt"/>
                        </a:rPr>
                        <a:t>Постановление Минтруда РФ от 17.12.2002 г. № 80    « Об утверждении методических рекомендаций по разработке государственных нормативных требований охраны труда».</a:t>
                      </a:r>
                    </a:p>
                    <a:p>
                      <a:pPr>
                        <a:lnSpc>
                          <a:spcPct val="100000"/>
                        </a:lnSpc>
                        <a:defRPr/>
                      </a:pPr>
                      <a:r>
                        <a:rPr lang="ru-RU" sz="1200" b="0" strike="noStrike" spc="-1">
                          <a:solidFill>
                            <a:srgbClr val="000000"/>
                          </a:solidFill>
                          <a:latin typeface="+mn-lt"/>
                        </a:rPr>
                        <a:t>Методические рекомендации по разработке инструкций по охране труда (Утв. Первым заместителем Министра Минтруда РФ 13 мая </a:t>
                      </a:r>
                      <a:r>
                        <a:rPr lang="x-none" altLang="ru-RU" sz="1200" b="0" strike="noStrike" spc="-1">
                          <a:solidFill>
                            <a:srgbClr val="000000"/>
                          </a:solidFill>
                          <a:latin typeface="+mn-lt"/>
                        </a:rPr>
                        <a:t>2004 года</a:t>
                      </a:r>
                      <a:r>
                        <a:rPr lang="ru-RU" sz="1200" b="0" strike="noStrike" spc="-1">
                          <a:solidFill>
                            <a:srgbClr val="000000"/>
                          </a:solidFill>
                          <a:latin typeface="+mn-lt"/>
                        </a:rPr>
                        <a:t>)</a:t>
                      </a:r>
                    </a:p>
                  </a:txBody>
                  <a:tcPr marL="48600" marR="48600" marT="0" marB="0">
                    <a:lnL w="12240" algn="ctr">
                      <a:solidFill>
                        <a:srgbClr val="000000"/>
                      </a:solidFill>
                    </a:lnL>
                    <a:lnR w="12240" algn="ctr">
                      <a:solidFill>
                        <a:srgbClr val="000000"/>
                      </a:solidFill>
                    </a:lnR>
                    <a:lnT w="12240" algn="ctr">
                      <a:solidFill>
                        <a:srgbClr val="000000"/>
                      </a:solidFill>
                    </a:lnT>
                    <a:lnB w="12240" algn="ctr">
                      <a:solidFill>
                        <a:srgbClr val="000000"/>
                      </a:solidFill>
                    </a:lnB>
                    <a:solidFill>
                      <a:srgbClr val="FDEADA"/>
                    </a:solidFill>
                  </a:tcPr>
                </a:tc>
              </a:tr>
            </a:tbl>
          </a:graphicData>
        </a:graphic>
      </p:graphicFrame>
      <p:pic>
        <p:nvPicPr>
          <p:cNvPr id="9" name="Picture 37"/>
          <p:cNvPicPr/>
          <p:nvPr/>
        </p:nvPicPr>
        <p:blipFill>
          <a:blip r:embed="rId2"/>
          <a:stretch>
            <a:fillRect/>
          </a:stretch>
        </p:blipFill>
        <p:spPr bwMode="auto">
          <a:xfrm>
            <a:off x="5939665" y="3501015"/>
            <a:ext cx="1765080" cy="1719000"/>
          </a:xfrm>
          <a:prstGeom prst="rect">
            <a:avLst/>
          </a:prstGeom>
          <a:ln>
            <a:noFill/>
          </a:ln>
        </p:spPr>
      </p:pic>
      <p:pic>
        <p:nvPicPr>
          <p:cNvPr id="10" name="Picture 4"/>
          <p:cNvPicPr/>
          <p:nvPr/>
        </p:nvPicPr>
        <p:blipFill>
          <a:blip r:embed="rId3"/>
          <a:stretch>
            <a:fillRect/>
          </a:stretch>
        </p:blipFill>
        <p:spPr bwMode="auto">
          <a:xfrm>
            <a:off x="4212215" y="3428895"/>
            <a:ext cx="991800" cy="1591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53"/>
          <p:cNvPicPr/>
          <p:nvPr/>
        </p:nvPicPr>
        <p:blipFill>
          <a:blip r:embed="rId2"/>
          <a:stretch>
            <a:fillRect/>
          </a:stretch>
        </p:blipFill>
        <p:spPr bwMode="auto">
          <a:xfrm>
            <a:off x="179640" y="5157360"/>
            <a:ext cx="1150560" cy="945720"/>
          </a:xfrm>
          <a:prstGeom prst="rect">
            <a:avLst/>
          </a:prstGeom>
          <a:ln>
            <a:noFill/>
          </a:ln>
        </p:spPr>
      </p:pic>
      <p:pic>
        <p:nvPicPr>
          <p:cNvPr id="5" name="Picture 7"/>
          <p:cNvPicPr/>
          <p:nvPr/>
        </p:nvPicPr>
        <p:blipFill>
          <a:blip r:embed="rId3"/>
          <a:stretch>
            <a:fillRect/>
          </a:stretch>
        </p:blipFill>
        <p:spPr bwMode="auto">
          <a:xfrm>
            <a:off x="0" y="189000"/>
            <a:ext cx="2160360" cy="2722320"/>
          </a:xfrm>
          <a:prstGeom prst="rect">
            <a:avLst/>
          </a:prstGeom>
          <a:ln>
            <a:noFill/>
          </a:ln>
        </p:spPr>
      </p:pic>
      <p:sp>
        <p:nvSpPr>
          <p:cNvPr id="6" name="TextShape 1"/>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7" name="TextShape 2"/>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8" name="TextShape 3"/>
          <p:cNvSpPr/>
          <p:nvPr/>
        </p:nvSpPr>
        <p:spPr bwMode="auto">
          <a:xfrm>
            <a:off x="2052720" y="2565360"/>
            <a:ext cx="6633720" cy="1368000"/>
          </a:xfrm>
          <a:prstGeom prst="rect">
            <a:avLst/>
          </a:prstGeom>
          <a:noFill/>
          <a:ln>
            <a:noFill/>
          </a:ln>
        </p:spPr>
        <p:txBody>
          <a:bodyPr anchor="ctr"/>
          <a:lstStyle/>
          <a:p>
            <a:pPr algn="ctr">
              <a:lnSpc>
                <a:spcPct val="100000"/>
              </a:lnSpc>
              <a:defRPr/>
            </a:pPr>
            <a:r>
              <a:t/>
            </a:r>
            <a:br/>
            <a:r>
              <a:t/>
            </a:r>
            <a:br/>
            <a:r>
              <a:t/>
            </a:r>
            <a:br/>
            <a:r>
              <a:t/>
            </a:r>
            <a:br/>
            <a:r>
              <a:t/>
            </a:r>
            <a:br/>
            <a:r>
              <a:t/>
            </a:r>
            <a:br/>
            <a:r>
              <a:t/>
            </a:r>
            <a:br/>
            <a:r>
              <a:t/>
            </a:r>
            <a:br/>
            <a:r>
              <a:t/>
            </a:r>
            <a:br/>
            <a:r>
              <a:t/>
            </a:r>
            <a:br/>
            <a:r>
              <a:t/>
            </a:r>
            <a:br/>
            <a:r>
              <a:t/>
            </a:r>
            <a:br/>
            <a:r>
              <a:t/>
            </a:r>
            <a:br/>
            <a:endParaRPr lang="ru-RU" sz="1800" b="0" strike="noStrike" spc="-1">
              <a:solidFill>
                <a:srgbClr val="000000"/>
              </a:solidFill>
              <a:latin typeface="Calibri"/>
            </a:endParaRPr>
          </a:p>
        </p:txBody>
      </p:sp>
      <p:sp>
        <p:nvSpPr>
          <p:cNvPr id="9" name="TextShape 4"/>
          <p:cNvSpPr/>
          <p:nvPr/>
        </p:nvSpPr>
        <p:spPr bwMode="auto">
          <a:xfrm>
            <a:off x="1310400" y="5013000"/>
            <a:ext cx="8218080" cy="442080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10" name="CustomShape 5"/>
          <p:cNvSpPr/>
          <p:nvPr/>
        </p:nvSpPr>
        <p:spPr bwMode="auto">
          <a:xfrm>
            <a:off x="2339640" y="1052640"/>
            <a:ext cx="6624360" cy="250632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600" b="1" i="1" strike="noStrike" spc="-1">
                <a:solidFill>
                  <a:srgbClr val="003300"/>
                </a:solidFill>
                <a:latin typeface="Calibri"/>
              </a:rPr>
              <a:t>По инициативе работодателя и (или) по инициативе работников либо их представительного органа создаются комитеты (комиссии) по охране труда.</a:t>
            </a:r>
            <a:br>
              <a:rPr lang="ru-RU" sz="1600" b="1" i="1" strike="noStrike" spc="-1">
                <a:solidFill>
                  <a:srgbClr val="003300"/>
                </a:solidFill>
                <a:latin typeface="Calibri"/>
              </a:rPr>
            </a:br>
            <a:r>
              <a:rPr lang="ru-RU" sz="1600" b="1" i="1" strike="noStrike" spc="-1">
                <a:solidFill>
                  <a:srgbClr val="003300"/>
                </a:solidFill>
                <a:latin typeface="Calibri"/>
              </a:rPr>
              <a:t> В их состав на паритетной основе входят представители работодателя и представители выборного органа первичной профсоюзной организации или иного представительного органа работников.</a:t>
            </a:r>
            <a:br>
              <a:rPr lang="ru-RU" sz="1600" b="1" i="1" strike="noStrike" spc="-1">
                <a:solidFill>
                  <a:srgbClr val="003300"/>
                </a:solidFill>
                <a:latin typeface="Calibri"/>
              </a:rPr>
            </a:br>
            <a:r>
              <a:rPr lang="ru-RU" sz="1600" b="1" i="1" strike="noStrike" spc="-1">
                <a:solidFill>
                  <a:srgbClr val="003300"/>
                </a:solidFill>
                <a:latin typeface="Calibri"/>
              </a:rPr>
              <a:t> Типовое положение о комитете (комиссии) по охране труда утверждается Минтрудом РФ</a:t>
            </a:r>
            <a:br>
              <a:rPr lang="ru-RU" sz="1600" b="1" i="1" strike="noStrike" spc="-1">
                <a:solidFill>
                  <a:srgbClr val="003300"/>
                </a:solidFill>
                <a:latin typeface="Calibri"/>
              </a:rPr>
            </a:br>
            <a:endParaRPr lang="ru-RU" sz="1600" b="1" i="1" strike="noStrike" spc="-1">
              <a:solidFill>
                <a:srgbClr val="003300"/>
              </a:solidFill>
              <a:latin typeface="Calibri"/>
            </a:endParaRPr>
          </a:p>
        </p:txBody>
      </p:sp>
      <p:sp>
        <p:nvSpPr>
          <p:cNvPr id="11" name="CustomShape 6"/>
          <p:cNvSpPr/>
          <p:nvPr/>
        </p:nvSpPr>
        <p:spPr bwMode="auto">
          <a:xfrm>
            <a:off x="1547495" y="3715385"/>
            <a:ext cx="7344410" cy="3066415"/>
          </a:xfrm>
          <a:prstGeom prst="roundRect">
            <a:avLst>
              <a:gd name="adj" fmla="val 16667"/>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2000" b="1" strike="noStrike" spc="-1">
                <a:solidFill>
                  <a:srgbClr val="4A452A"/>
                </a:solidFill>
                <a:latin typeface="Calibri"/>
              </a:rPr>
              <a:t>Комитет (комиссия) по охране труда организует совместные действия работодателя и работников по обеспечению требований охраны труда, предупреждению производственного травматизма и профессиональных заболеваний, а также организует проведение проверок условий и охраны труда на рабочих местах и информирование работников о результатах указанных проверок, сбор предложений к разделу коллективного договора (соглашения) об охране труда.</a:t>
            </a:r>
            <a:endParaRPr lang="ru-RU" sz="2000" b="0" strike="noStrike" spc="-1">
              <a:solidFill>
                <a:srgbClr val="000000"/>
              </a:solidFill>
              <a:latin typeface="Arial" charset="0"/>
            </a:endParaRPr>
          </a:p>
        </p:txBody>
      </p:sp>
      <p:sp>
        <p:nvSpPr>
          <p:cNvPr id="12" name="CustomShape 7"/>
          <p:cNvSpPr/>
          <p:nvPr/>
        </p:nvSpPr>
        <p:spPr bwMode="auto">
          <a:xfrm>
            <a:off x="2267640" y="0"/>
            <a:ext cx="6624360" cy="908280"/>
          </a:xfrm>
          <a:prstGeom prst="ellipse">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endParaRPr lang="ru-RU" sz="1800" b="0" strike="noStrike" spc="-1">
              <a:solidFill>
                <a:srgbClr val="000000"/>
              </a:solidFill>
              <a:latin typeface="Arial" charset="0"/>
            </a:endParaRPr>
          </a:p>
          <a:p>
            <a:pPr algn="ctr">
              <a:lnSpc>
                <a:spcPct val="100000"/>
              </a:lnSpc>
              <a:defRPr/>
            </a:pPr>
            <a:r>
              <a:rPr lang="ru-RU" sz="1800" b="1" strike="noStrike" spc="-1">
                <a:solidFill>
                  <a:srgbClr val="0033CC"/>
                </a:solidFill>
                <a:latin typeface="Calibri"/>
              </a:rPr>
              <a:t>Комитеты (комиссии) по охране труда формируются в соответствии ст.218 ТК РФ:</a:t>
            </a:r>
            <a:br>
              <a:rPr lang="ru-RU" sz="1800" b="1" strike="noStrike" spc="-1">
                <a:solidFill>
                  <a:srgbClr val="0033CC"/>
                </a:solidFill>
                <a:latin typeface="Calibri"/>
              </a:rPr>
            </a:b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971640" y="1197000"/>
            <a:ext cx="7556039" cy="4679640"/>
          </a:xfrm>
          <a:prstGeom prst="rect">
            <a:avLst/>
          </a:prstGeom>
          <a:noFill/>
          <a:ln>
            <a:noFill/>
          </a:ln>
        </p:spPr>
        <p:txBody>
          <a:bodyPr/>
          <a:lstStyle/>
          <a:p>
            <a:pPr>
              <a:defRPr/>
            </a:pPr>
            <a:endParaRPr lang="ru-RU" sz="3200" b="0" strike="noStrike" spc="-1">
              <a:solidFill>
                <a:srgbClr val="000000"/>
              </a:solidFill>
              <a:latin typeface="Calibri"/>
            </a:endParaRPr>
          </a:p>
        </p:txBody>
      </p:sp>
      <p:sp>
        <p:nvSpPr>
          <p:cNvPr id="6" name="TextShape 3"/>
          <p:cNvSpPr/>
          <p:nvPr/>
        </p:nvSpPr>
        <p:spPr bwMode="auto">
          <a:xfrm>
            <a:off x="45720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sp>
        <p:nvSpPr>
          <p:cNvPr id="7" name="TextShape 4"/>
          <p:cNvSpPr/>
          <p:nvPr/>
        </p:nvSpPr>
        <p:spPr bwMode="auto">
          <a:xfrm>
            <a:off x="6553080" y="6356520"/>
            <a:ext cx="2133360" cy="364680"/>
          </a:xfrm>
          <a:prstGeom prst="rect">
            <a:avLst/>
          </a:prstGeom>
          <a:noFill/>
          <a:ln>
            <a:noFill/>
          </a:ln>
        </p:spPr>
        <p:txBody>
          <a:bodyPr anchor="ctr"/>
          <a:lstStyle/>
          <a:p>
            <a:pPr>
              <a:defRPr/>
            </a:pPr>
            <a:endParaRPr lang="ru-RU" sz="2400" b="0" strike="noStrike" spc="-1">
              <a:solidFill>
                <a:srgbClr val="000000"/>
              </a:solidFill>
              <a:latin typeface="Times New Roman"/>
            </a:endParaRPr>
          </a:p>
        </p:txBody>
      </p:sp>
      <p:pic>
        <p:nvPicPr>
          <p:cNvPr id="9" name="Picture 14"/>
          <p:cNvPicPr/>
          <p:nvPr/>
        </p:nvPicPr>
        <p:blipFill>
          <a:blip r:embed="rId2"/>
          <a:stretch>
            <a:fillRect/>
          </a:stretch>
        </p:blipFill>
        <p:spPr bwMode="auto">
          <a:xfrm>
            <a:off x="324000" y="4076640"/>
            <a:ext cx="1655280" cy="1471320"/>
          </a:xfrm>
          <a:prstGeom prst="rect">
            <a:avLst/>
          </a:prstGeom>
          <a:ln>
            <a:noFill/>
          </a:ln>
        </p:spPr>
      </p:pic>
      <p:sp>
        <p:nvSpPr>
          <p:cNvPr id="10" name="CustomShape 5"/>
          <p:cNvSpPr/>
          <p:nvPr/>
        </p:nvSpPr>
        <p:spPr bwMode="auto">
          <a:xfrm>
            <a:off x="1764030" y="260350"/>
            <a:ext cx="7237095" cy="4248150"/>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indent="0" algn="ctr">
              <a:lnSpc>
                <a:spcPct val="100000"/>
              </a:lnSpc>
              <a:spcBef>
                <a:spcPts val="480"/>
              </a:spcBef>
              <a:buClr>
                <a:srgbClr val="000000"/>
              </a:buClr>
              <a:buFont typeface="Arial" charset="0"/>
              <a:buNone/>
              <a:defRPr/>
            </a:pPr>
            <a:r>
              <a:rPr lang="ru-RU" sz="2000" b="1" i="1" strike="noStrike" spc="-1">
                <a:solidFill>
                  <a:srgbClr val="000000"/>
                </a:solidFill>
                <a:latin typeface="Calibri"/>
              </a:rPr>
              <a:t>Приказ Министерства труда и социальной защиты Российской Федерации </a:t>
            </a:r>
          </a:p>
          <a:p>
            <a:pPr indent="0" algn="ctr">
              <a:lnSpc>
                <a:spcPct val="100000"/>
              </a:lnSpc>
              <a:spcBef>
                <a:spcPts val="480"/>
              </a:spcBef>
              <a:buClr>
                <a:srgbClr val="000000"/>
              </a:buClr>
              <a:buFont typeface="Arial" charset="0"/>
              <a:buNone/>
              <a:defRPr/>
            </a:pPr>
            <a:r>
              <a:rPr lang="ru-RU" sz="2000" b="1" i="1" strike="noStrike" spc="-1">
                <a:solidFill>
                  <a:srgbClr val="000000"/>
                </a:solidFill>
                <a:latin typeface="Calibri"/>
              </a:rPr>
              <a:t>от 24 июня 2014 г. N 412н г. Москва</a:t>
            </a:r>
            <a:endParaRPr lang="ru-RU" sz="2000" b="0" strike="noStrike" spc="-1">
              <a:solidFill>
                <a:srgbClr val="000000"/>
              </a:solidFill>
              <a:latin typeface="Arial" charset="0"/>
            </a:endParaRPr>
          </a:p>
          <a:p>
            <a:pPr marL="342900" indent="-342900" algn="ctr">
              <a:lnSpc>
                <a:spcPct val="100000"/>
              </a:lnSpc>
              <a:spcBef>
                <a:spcPts val="560"/>
              </a:spcBef>
              <a:defRPr/>
            </a:pPr>
            <a:r>
              <a:rPr lang="ru-RU" sz="2800" b="1" i="1" strike="noStrike" spc="-1">
                <a:solidFill>
                  <a:srgbClr val="4A452A"/>
                </a:solidFill>
                <a:latin typeface="Calibri"/>
              </a:rPr>
              <a:t> "Об утверждении Типового положения о комитете (комиссии) по охране труда»</a:t>
            </a:r>
            <a:endParaRPr lang="ru-RU" sz="2800" b="0" strike="noStrike" spc="-1">
              <a:solidFill>
                <a:srgbClr val="000000"/>
              </a:solidFill>
              <a:latin typeface="Arial" charset="0"/>
            </a:endParaRPr>
          </a:p>
          <a:p>
            <a:pPr marL="342900" indent="-342900">
              <a:lnSpc>
                <a:spcPct val="100000"/>
              </a:lnSpc>
              <a:spcBef>
                <a:spcPts val="640"/>
              </a:spcBef>
              <a:defRPr/>
            </a:pPr>
            <a:endParaRPr lang="ru-RU" sz="2800" b="0" strike="noStrike" spc="-1">
              <a:solidFill>
                <a:srgbClr val="000000"/>
              </a:solidFill>
              <a:latin typeface="Arial" charset="0"/>
            </a:endParaRPr>
          </a:p>
          <a:p>
            <a:pPr marL="342900" indent="-342900" algn="ctr">
              <a:lnSpc>
                <a:spcPct val="100000"/>
              </a:lnSpc>
              <a:spcBef>
                <a:spcPts val="400"/>
              </a:spcBef>
              <a:defRPr/>
            </a:pPr>
            <a:r>
              <a:rPr lang="ru-RU" sz="2000" b="1" strike="noStrike" spc="-1">
                <a:solidFill>
                  <a:srgbClr val="984807"/>
                </a:solidFill>
                <a:latin typeface="Calibri"/>
              </a:rPr>
              <a:t>Зарегистрирован в Минюсте РФ 28 июля 2014 г.</a:t>
            </a:r>
            <a:endParaRPr lang="ru-RU" sz="2000" b="0" strike="noStrike" spc="-1">
              <a:solidFill>
                <a:srgbClr val="000000"/>
              </a:solidFill>
              <a:latin typeface="Arial" charset="0"/>
            </a:endParaRPr>
          </a:p>
          <a:p>
            <a:pPr marL="342900" indent="-342900" algn="ctr">
              <a:lnSpc>
                <a:spcPct val="100000"/>
              </a:lnSpc>
              <a:spcBef>
                <a:spcPts val="400"/>
              </a:spcBef>
              <a:defRPr/>
            </a:pPr>
            <a:r>
              <a:rPr lang="ru-RU" sz="2000" b="1" strike="noStrike" spc="-1">
                <a:solidFill>
                  <a:srgbClr val="984807"/>
                </a:solidFill>
                <a:latin typeface="Calibri"/>
              </a:rPr>
              <a:t>Регистрационный N 33294</a:t>
            </a:r>
            <a:endParaRPr lang="ru-RU" sz="2000" b="0" strike="noStrike" spc="-1">
              <a:solidFill>
                <a:srgbClr val="000000"/>
              </a:solidFill>
              <a:latin typeface="Arial" charset="0"/>
            </a:endParaRPr>
          </a:p>
        </p:txBody>
      </p:sp>
      <p:sp>
        <p:nvSpPr>
          <p:cNvPr id="11" name="CustomShape 6"/>
          <p:cNvSpPr/>
          <p:nvPr/>
        </p:nvSpPr>
        <p:spPr bwMode="auto">
          <a:xfrm>
            <a:off x="2700020" y="4813300"/>
            <a:ext cx="6265545" cy="1889125"/>
          </a:xfrm>
          <a:prstGeom prst="roundRect">
            <a:avLst>
              <a:gd name="adj" fmla="val 16667"/>
            </a:avLst>
          </a:prstGeom>
          <a:solidFill>
            <a:schemeClr val="bg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defRPr/>
            </a:pPr>
            <a:r>
              <a:rPr lang="ru-RU" sz="1800" b="1" strike="noStrike" spc="-1">
                <a:solidFill>
                  <a:srgbClr val="C00000"/>
                </a:solidFill>
                <a:latin typeface="Calibri"/>
              </a:rPr>
              <a:t>Постановлени</a:t>
            </a:r>
            <a:r>
              <a:rPr lang="x-none" altLang="ru-RU" sz="1800" b="1" strike="noStrike" spc="-1">
                <a:solidFill>
                  <a:srgbClr val="C00000"/>
                </a:solidFill>
                <a:latin typeface="Calibri"/>
              </a:rPr>
              <a:t>е</a:t>
            </a:r>
            <a:r>
              <a:rPr lang="ru-RU" sz="1800" b="1" strike="noStrike" spc="-1">
                <a:solidFill>
                  <a:srgbClr val="C00000"/>
                </a:solidFill>
                <a:latin typeface="Calibri"/>
              </a:rPr>
              <a:t> Минтруда РФ от 08.04.94 № 30 </a:t>
            </a:r>
            <a:endParaRPr lang="ru-RU" sz="1800" b="0" strike="noStrike" spc="-1">
              <a:solidFill>
                <a:srgbClr val="000000"/>
              </a:solidFill>
              <a:latin typeface="Arial" charset="0"/>
            </a:endParaRPr>
          </a:p>
          <a:p>
            <a:pPr algn="ctr">
              <a:lnSpc>
                <a:spcPct val="100000"/>
              </a:lnSpc>
              <a:defRPr/>
            </a:pPr>
            <a:r>
              <a:rPr lang="ru-RU" sz="1800" b="1" i="1" strike="noStrike" spc="-1">
                <a:solidFill>
                  <a:srgbClr val="262626"/>
                </a:solidFill>
                <a:latin typeface="Calibri"/>
              </a:rPr>
              <a:t>«Об утверждении Рекомендаций по организации работы уполномоченн</a:t>
            </a:r>
            <a:r>
              <a:rPr lang="x-none" altLang="ru-RU" sz="1800" b="1" i="1" strike="noStrike" spc="-1">
                <a:solidFill>
                  <a:srgbClr val="262626"/>
                </a:solidFill>
                <a:latin typeface="Calibri"/>
              </a:rPr>
              <a:t>ого</a:t>
            </a:r>
            <a:r>
              <a:rPr lang="ru-RU" sz="1800" b="1" i="1" strike="noStrike" spc="-1">
                <a:solidFill>
                  <a:srgbClr val="262626"/>
                </a:solidFill>
                <a:latin typeface="Calibri"/>
              </a:rPr>
              <a:t> (доверенного) лица по охране труда профсоюза или трудового коллектива»</a:t>
            </a:r>
            <a:endParaRPr lang="ru-RU" sz="1800" b="0" strike="noStrike" spc="-1">
              <a:solidFill>
                <a:srgbClr val="000000"/>
              </a:solidFill>
              <a:latin typeface="Arial" charset="0"/>
            </a:endParaRPr>
          </a:p>
        </p:txBody>
      </p:sp>
      <p:pic>
        <p:nvPicPr>
          <p:cNvPr id="8" name="Picture 19"/>
          <p:cNvPicPr/>
          <p:nvPr/>
        </p:nvPicPr>
        <p:blipFill>
          <a:blip r:embed="rId3"/>
          <a:stretch>
            <a:fillRect/>
          </a:stretch>
        </p:blipFill>
        <p:spPr bwMode="auto">
          <a:xfrm>
            <a:off x="179280" y="260280"/>
            <a:ext cx="1944360" cy="1668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ll dir="r"/>
      </p:transition>
    </mc:Choice>
    <mc:Fallback xmlns="">
      <p:transition spd="med">
        <p:pull dir="r"/>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CustomShape 2"/>
          <p:cNvSpPr/>
          <p:nvPr/>
        </p:nvSpPr>
        <p:spPr bwMode="auto">
          <a:xfrm>
            <a:off x="683640" y="188640"/>
            <a:ext cx="7776360" cy="1367640"/>
          </a:xfrm>
          <a:prstGeom prst="roundRect">
            <a:avLst>
              <a:gd name="adj" fmla="val 16667"/>
            </a:avLst>
          </a:prstGeom>
          <a:solidFill>
            <a:schemeClr val="accent2">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x-none" altLang="ru-RU" sz="2000" b="1" strike="noStrike" spc="-1">
                <a:solidFill>
                  <a:srgbClr val="604A7B"/>
                </a:solidFill>
                <a:latin typeface="Calibri"/>
              </a:rPr>
              <a:t>С</a:t>
            </a:r>
            <a:r>
              <a:rPr lang="ru-RU" sz="2000" b="1" strike="noStrike" spc="-1">
                <a:solidFill>
                  <a:srgbClr val="604A7B"/>
                </a:solidFill>
                <a:latin typeface="Calibri"/>
              </a:rPr>
              <a:t>анкции административной ответственности за административные правонарушения в сфере  трудового права (</a:t>
            </a:r>
            <a:r>
              <a:rPr lang="ru-RU" sz="2000" b="1" strike="noStrike" spc="-1">
                <a:solidFill>
                  <a:srgbClr val="C00000"/>
                </a:solidFill>
                <a:latin typeface="Calibri"/>
              </a:rPr>
              <a:t>КоАП РФ от 30.12.2001. №195-ФЗ)</a:t>
            </a:r>
            <a:r>
              <a:rPr lang="ru-RU" sz="2000" b="1" strike="noStrike" spc="-1">
                <a:solidFill>
                  <a:srgbClr val="604A7B"/>
                </a:solidFill>
                <a:latin typeface="Calibri"/>
              </a:rPr>
              <a:t>:</a:t>
            </a:r>
            <a:endParaRPr lang="ru-RU" sz="2000" b="0" strike="noStrike" spc="-1">
              <a:solidFill>
                <a:srgbClr val="000000"/>
              </a:solidFill>
              <a:latin typeface="Arial" charset="0"/>
            </a:endParaRPr>
          </a:p>
        </p:txBody>
      </p:sp>
      <p:sp>
        <p:nvSpPr>
          <p:cNvPr id="6" name="CustomShape 3"/>
          <p:cNvSpPr/>
          <p:nvPr/>
        </p:nvSpPr>
        <p:spPr bwMode="auto">
          <a:xfrm>
            <a:off x="899640" y="2546640"/>
            <a:ext cx="7128360" cy="4005360"/>
          </a:xfrm>
          <a:prstGeom prst="roundRect">
            <a:avLst>
              <a:gd name="adj" fmla="val 16667"/>
            </a:avLst>
          </a:prstGeom>
          <a:solidFill>
            <a:schemeClr val="bg1">
              <a:lumMod val="9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spcBef>
                <a:spcPts val="360"/>
              </a:spcBef>
              <a:defRPr/>
            </a:pPr>
            <a:r>
              <a:rPr lang="ru-RU" sz="1800" b="1" i="1" strike="noStrike" spc="-1">
                <a:solidFill>
                  <a:srgbClr val="376092"/>
                </a:solidFill>
                <a:latin typeface="Arial" charset="0"/>
              </a:rPr>
              <a:t>Статья 5.27. Нарушение трудового законодательства и иных нормативных правовых актов, содержащих нормы трудового права</a:t>
            </a:r>
            <a:endParaRPr lang="ru-RU" sz="1800" b="0" strike="noStrike" spc="-1">
              <a:solidFill>
                <a:srgbClr val="000000"/>
              </a:solidFill>
              <a:latin typeface="Arial" charset="0"/>
            </a:endParaRPr>
          </a:p>
          <a:p>
            <a:pPr algn="ctr">
              <a:lnSpc>
                <a:spcPct val="80000"/>
              </a:lnSpc>
              <a:spcBef>
                <a:spcPts val="360"/>
              </a:spcBef>
              <a:defRPr/>
            </a:pPr>
            <a:endParaRPr lang="ru-RU" sz="1800" b="0" strike="noStrike" spc="-1">
              <a:solidFill>
                <a:srgbClr val="000000"/>
              </a:solidFill>
              <a:latin typeface="Arial" charset="0"/>
            </a:endParaRPr>
          </a:p>
          <a:p>
            <a:pPr marL="342900" indent="-342900" algn="ctr">
              <a:lnSpc>
                <a:spcPct val="80000"/>
              </a:lnSpc>
              <a:spcBef>
                <a:spcPts val="360"/>
              </a:spcBef>
              <a:buClr>
                <a:srgbClr val="CC0099"/>
              </a:buClr>
              <a:buFont typeface="Symbol"/>
              <a:buChar char=""/>
              <a:defRPr/>
            </a:pPr>
            <a:r>
              <a:rPr lang="ru-RU" sz="1800" b="1" strike="noStrike" spc="-1">
                <a:solidFill>
                  <a:srgbClr val="4A452A"/>
                </a:solidFill>
                <a:latin typeface="Arial" charset="0"/>
              </a:rPr>
              <a:t>влечет предупреждение или наложение административного штрафа на должностных лиц в размере от одной тысячи до пяти тысяч рублей;</a:t>
            </a:r>
            <a:endParaRPr lang="ru-RU" sz="1800" b="0" strike="noStrike" spc="-1">
              <a:solidFill>
                <a:srgbClr val="000000"/>
              </a:solidFill>
              <a:latin typeface="Arial" charset="0"/>
            </a:endParaRPr>
          </a:p>
          <a:p>
            <a:pPr algn="ctr">
              <a:lnSpc>
                <a:spcPct val="80000"/>
              </a:lnSpc>
              <a:spcBef>
                <a:spcPts val="360"/>
              </a:spcBef>
              <a:defRPr/>
            </a:pPr>
            <a:endParaRPr lang="ru-RU" sz="1800" b="0" strike="noStrike" spc="-1">
              <a:solidFill>
                <a:srgbClr val="000000"/>
              </a:solidFill>
              <a:latin typeface="Arial" charset="0"/>
            </a:endParaRPr>
          </a:p>
          <a:p>
            <a:pPr marL="342900" indent="-342900" algn="ctr">
              <a:lnSpc>
                <a:spcPct val="80000"/>
              </a:lnSpc>
              <a:spcBef>
                <a:spcPts val="360"/>
              </a:spcBef>
              <a:buClr>
                <a:srgbClr val="CC0099"/>
              </a:buClr>
              <a:buFont typeface="Symbol"/>
              <a:buChar char=""/>
              <a:defRPr/>
            </a:pPr>
            <a:r>
              <a:rPr lang="ru-RU" sz="1800" b="1" i="1" strike="noStrike" spc="-1">
                <a:solidFill>
                  <a:srgbClr val="CC0099"/>
                </a:solidFill>
                <a:latin typeface="Arial" charset="0"/>
              </a:rPr>
              <a:t> </a:t>
            </a:r>
            <a:r>
              <a:rPr lang="ru-RU" sz="1800" b="1" strike="noStrike" spc="-1">
                <a:solidFill>
                  <a:srgbClr val="002060"/>
                </a:solidFill>
                <a:latin typeface="Arial" charset="0"/>
              </a:rPr>
              <a:t>на лиц, осуществляющих предпринимательскую деятельность без образования юридического лица, - от одной тысячи до пяти тысяч рублей;</a:t>
            </a:r>
            <a:endParaRPr lang="ru-RU" sz="1800" b="0" strike="noStrike" spc="-1">
              <a:solidFill>
                <a:srgbClr val="000000"/>
              </a:solidFill>
              <a:latin typeface="Arial" charset="0"/>
            </a:endParaRPr>
          </a:p>
          <a:p>
            <a:pPr algn="ctr">
              <a:lnSpc>
                <a:spcPct val="80000"/>
              </a:lnSpc>
              <a:spcBef>
                <a:spcPts val="360"/>
              </a:spcBef>
              <a:defRPr/>
            </a:pPr>
            <a:endParaRPr lang="ru-RU" sz="1800" b="0" strike="noStrike" spc="-1">
              <a:solidFill>
                <a:srgbClr val="000000"/>
              </a:solidFill>
              <a:latin typeface="Arial" charset="0"/>
            </a:endParaRPr>
          </a:p>
          <a:p>
            <a:pPr marL="342900" indent="-342900" algn="ctr">
              <a:lnSpc>
                <a:spcPct val="80000"/>
              </a:lnSpc>
              <a:spcBef>
                <a:spcPts val="360"/>
              </a:spcBef>
              <a:buClr>
                <a:srgbClr val="10243E"/>
              </a:buClr>
              <a:buFont typeface="Symbol"/>
              <a:buChar char=""/>
              <a:defRPr/>
            </a:pPr>
            <a:r>
              <a:rPr lang="ru-RU" sz="1800" b="1" strike="noStrike" spc="-1">
                <a:solidFill>
                  <a:srgbClr val="10243E"/>
                </a:solidFill>
                <a:latin typeface="Arial" charset="0"/>
              </a:rPr>
              <a:t> на юридических лиц - от тридцати тысяч до пятидесяти тысяч рублей.</a:t>
            </a:r>
            <a:endParaRPr lang="ru-RU" sz="1800" b="0" strike="noStrike" spc="-1">
              <a:solidFill>
                <a:srgbClr val="000000"/>
              </a:solidFill>
              <a:latin typeface="Arial" charset="0"/>
            </a:endParaRPr>
          </a:p>
        </p:txBody>
      </p:sp>
      <p:sp>
        <p:nvSpPr>
          <p:cNvPr id="7" name="CustomShape 4"/>
          <p:cNvSpPr/>
          <p:nvPr/>
        </p:nvSpPr>
        <p:spPr bwMode="auto">
          <a:xfrm>
            <a:off x="3979440" y="1568520"/>
            <a:ext cx="484200" cy="978120"/>
          </a:xfrm>
          <a:prstGeom prst="downArrow">
            <a:avLst>
              <a:gd name="adj1" fmla="val 50000"/>
              <a:gd name="adj2" fmla="val 50000"/>
            </a:avLst>
          </a:prstGeom>
          <a:solidFill>
            <a:schemeClr val="accent6">
              <a:lumMod val="60000"/>
              <a:lumOff val="40000"/>
            </a:schemeClr>
          </a:solidFill>
          <a:ln>
            <a:round/>
          </a:ln>
        </p:spPr>
        <p:style>
          <a:lnRef idx="2">
            <a:schemeClr val="accent1">
              <a:shade val="50000"/>
            </a:schemeClr>
          </a:lnRef>
          <a:fillRef idx="1">
            <a:schemeClr val="accent1"/>
          </a:fillRef>
          <a:effectRef idx="0">
            <a:schemeClr val="accent1"/>
          </a:effectRef>
          <a:fontRef idx="minor"/>
        </p:style>
      </p:sp>
      <p:pic>
        <p:nvPicPr>
          <p:cNvPr id="8" name="Picture 6"/>
          <p:cNvPicPr/>
          <p:nvPr/>
        </p:nvPicPr>
        <p:blipFill>
          <a:blip r:embed="rId2"/>
          <a:stretch>
            <a:fillRect/>
          </a:stretch>
        </p:blipFill>
        <p:spPr bwMode="auto">
          <a:xfrm>
            <a:off x="48600" y="1673640"/>
            <a:ext cx="1361880" cy="872640"/>
          </a:xfrm>
          <a:prstGeom prst="rect">
            <a:avLst/>
          </a:prstGeom>
          <a:ln>
            <a:noFill/>
          </a:ln>
        </p:spPr>
      </p:pic>
      <p:pic>
        <p:nvPicPr>
          <p:cNvPr id="9" name="Picture 2"/>
          <p:cNvPicPr/>
          <p:nvPr/>
        </p:nvPicPr>
        <p:blipFill>
          <a:blip r:embed="rId3"/>
          <a:stretch>
            <a:fillRect/>
          </a:stretch>
        </p:blipFill>
        <p:spPr bwMode="auto">
          <a:xfrm>
            <a:off x="7812360" y="1643759"/>
            <a:ext cx="1152000" cy="1078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457200" y="274680"/>
            <a:ext cx="8229240" cy="1142640"/>
          </a:xfrm>
          <a:prstGeom prst="rect">
            <a:avLst/>
          </a:prstGeom>
          <a:noFill/>
          <a:ln>
            <a:noFill/>
          </a:ln>
        </p:spPr>
        <p:txBody>
          <a:bodyPr anchor="ctr"/>
          <a:lstStyle/>
          <a:p>
            <a:pPr>
              <a:defRPr/>
            </a:pPr>
            <a:endParaRPr lang="ru-RU" sz="1800" b="0" strike="noStrike" spc="-1">
              <a:solidFill>
                <a:srgbClr val="000000"/>
              </a:solidFill>
              <a:latin typeface="Calibri"/>
            </a:endParaRPr>
          </a:p>
        </p:txBody>
      </p:sp>
      <p:sp>
        <p:nvSpPr>
          <p:cNvPr id="5" name="TextShape 2"/>
          <p:cNvSpPr/>
          <p:nvPr/>
        </p:nvSpPr>
        <p:spPr bwMode="auto">
          <a:xfrm>
            <a:off x="457200" y="1600200"/>
            <a:ext cx="8229240" cy="4525560"/>
          </a:xfrm>
          <a:prstGeom prst="rect">
            <a:avLst/>
          </a:prstGeom>
          <a:noFill/>
          <a:ln>
            <a:noFill/>
          </a:ln>
        </p:spPr>
        <p:txBody>
          <a:bodyPr/>
          <a:lstStyle/>
          <a:p>
            <a:pPr>
              <a:defRPr/>
            </a:pPr>
            <a:endParaRPr lang="ru-RU" sz="3200" b="0" strike="noStrike" spc="-1">
              <a:solidFill>
                <a:srgbClr val="000000"/>
              </a:solidFill>
              <a:latin typeface="Calibri"/>
            </a:endParaRPr>
          </a:p>
        </p:txBody>
      </p:sp>
      <p:pic>
        <p:nvPicPr>
          <p:cNvPr id="6" name="Picture 4"/>
          <p:cNvPicPr/>
          <p:nvPr/>
        </p:nvPicPr>
        <p:blipFill>
          <a:blip r:embed="rId2"/>
          <a:stretch>
            <a:fillRect/>
          </a:stretch>
        </p:blipFill>
        <p:spPr bwMode="auto">
          <a:xfrm>
            <a:off x="323180" y="692660"/>
            <a:ext cx="881280" cy="1321560"/>
          </a:xfrm>
          <a:prstGeom prst="rect">
            <a:avLst/>
          </a:prstGeom>
          <a:ln>
            <a:noFill/>
          </a:ln>
        </p:spPr>
      </p:pic>
      <p:pic>
        <p:nvPicPr>
          <p:cNvPr id="7" name="Picture 16"/>
          <p:cNvPicPr/>
          <p:nvPr/>
        </p:nvPicPr>
        <p:blipFill>
          <a:blip r:embed="rId3"/>
          <a:stretch>
            <a:fillRect/>
          </a:stretch>
        </p:blipFill>
        <p:spPr bwMode="auto">
          <a:xfrm>
            <a:off x="126359" y="4653000"/>
            <a:ext cx="1154880" cy="1079640"/>
          </a:xfrm>
          <a:prstGeom prst="rect">
            <a:avLst/>
          </a:prstGeom>
          <a:ln>
            <a:noFill/>
          </a:ln>
        </p:spPr>
      </p:pic>
      <p:pic>
        <p:nvPicPr>
          <p:cNvPr id="8" name="Picture 5"/>
          <p:cNvPicPr/>
          <p:nvPr/>
        </p:nvPicPr>
        <p:blipFill>
          <a:blip r:embed="rId4"/>
          <a:stretch>
            <a:fillRect/>
          </a:stretch>
        </p:blipFill>
        <p:spPr bwMode="auto">
          <a:xfrm>
            <a:off x="100440" y="2792160"/>
            <a:ext cx="1443240" cy="1273680"/>
          </a:xfrm>
          <a:prstGeom prst="rect">
            <a:avLst/>
          </a:prstGeom>
          <a:ln>
            <a:noFill/>
          </a:ln>
        </p:spPr>
      </p:pic>
      <p:sp>
        <p:nvSpPr>
          <p:cNvPr id="9" name="CustomShape 3"/>
          <p:cNvSpPr/>
          <p:nvPr/>
        </p:nvSpPr>
        <p:spPr bwMode="auto">
          <a:xfrm>
            <a:off x="1403640" y="84960"/>
            <a:ext cx="7515360" cy="3343680"/>
          </a:xfrm>
          <a:prstGeom prst="roundRect">
            <a:avLst>
              <a:gd name="adj" fmla="val 16667"/>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342900" indent="-342900" algn="ctr">
              <a:lnSpc>
                <a:spcPct val="80000"/>
              </a:lnSpc>
              <a:spcBef>
                <a:spcPts val="320"/>
              </a:spcBef>
              <a:buClr>
                <a:srgbClr val="215968"/>
              </a:buClr>
              <a:buFont typeface="Symbol"/>
              <a:buChar char=""/>
              <a:defRPr/>
            </a:pPr>
            <a:r>
              <a:rPr lang="ru-RU" sz="1600" b="1" strike="noStrike" spc="-1">
                <a:solidFill>
                  <a:srgbClr val="215968"/>
                </a:solidFill>
                <a:latin typeface="Arial" charset="0"/>
              </a:rPr>
              <a:t>Совершение административного правонарушения, предусмотренного частью 1 статьи </a:t>
            </a:r>
            <a:r>
              <a:rPr lang="x-none" altLang="ru-RU" sz="1600" b="1" strike="noStrike" spc="-1">
                <a:solidFill>
                  <a:srgbClr val="215968"/>
                </a:solidFill>
                <a:latin typeface="Arial" charset="0"/>
              </a:rPr>
              <a:t>5.27 КоАП РФ</a:t>
            </a:r>
            <a:r>
              <a:rPr lang="ru-RU" sz="1600" b="1" strike="noStrike" spc="-1">
                <a:solidFill>
                  <a:srgbClr val="215968"/>
                </a:solidFill>
                <a:latin typeface="Arial" charset="0"/>
              </a:rPr>
              <a:t>, лицом, ранее подвергнутым административному наказанию за аналогичное административное правонарушение, -</a:t>
            </a:r>
            <a:endParaRPr lang="ru-RU" sz="1600" b="0" strike="noStrike" spc="-1">
              <a:solidFill>
                <a:srgbClr val="000000"/>
              </a:solidFill>
              <a:latin typeface="Arial" charset="0"/>
            </a:endParaRPr>
          </a:p>
          <a:p>
            <a:pPr marL="342900" indent="-342900" algn="ctr">
              <a:lnSpc>
                <a:spcPct val="80000"/>
              </a:lnSpc>
              <a:spcBef>
                <a:spcPts val="400"/>
              </a:spcBef>
              <a:buClr>
                <a:srgbClr val="984807"/>
              </a:buClr>
              <a:buFont typeface="Arial" charset="0"/>
              <a:buChar char="•"/>
              <a:defRPr/>
            </a:pPr>
            <a:r>
              <a:rPr lang="ru-RU" sz="2000" b="1" i="1" strike="noStrike" spc="-1">
                <a:solidFill>
                  <a:srgbClr val="984807"/>
                </a:solidFill>
                <a:latin typeface="Calibri"/>
              </a:rPr>
              <a:t>влечет наложение административного штрафа на должностных лиц в размере от десяти тысяч до двадцати тысяч рублей или дисквалификацию на срок от одного года до трех лет; </a:t>
            </a:r>
            <a:endParaRPr lang="ru-RU" sz="2000" b="0" strike="noStrike" spc="-1">
              <a:solidFill>
                <a:srgbClr val="000000"/>
              </a:solidFill>
              <a:latin typeface="Arial" charset="0"/>
            </a:endParaRPr>
          </a:p>
          <a:p>
            <a:pPr marL="342900" indent="-342900" algn="ctr">
              <a:lnSpc>
                <a:spcPct val="80000"/>
              </a:lnSpc>
              <a:spcBef>
                <a:spcPts val="400"/>
              </a:spcBef>
              <a:buClr>
                <a:srgbClr val="254061"/>
              </a:buClr>
              <a:buFont typeface="Arial" charset="0"/>
              <a:buChar char="•"/>
              <a:defRPr/>
            </a:pPr>
            <a:r>
              <a:rPr lang="ru-RU" sz="2000" b="1" i="1" strike="noStrike" spc="-1">
                <a:solidFill>
                  <a:srgbClr val="254061"/>
                </a:solidFill>
                <a:latin typeface="Calibri"/>
              </a:rPr>
              <a:t>на лиц, осуществляющих предпринимательскую деятельность без образования юридического лица, - от десяти тысяч до двадцати тысяч рублей;</a:t>
            </a:r>
            <a:endParaRPr lang="ru-RU" sz="2000" b="0" strike="noStrike" spc="-1">
              <a:solidFill>
                <a:srgbClr val="000000"/>
              </a:solidFill>
              <a:latin typeface="Arial" charset="0"/>
            </a:endParaRPr>
          </a:p>
          <a:p>
            <a:pPr marL="342900" indent="-342900" algn="ctr">
              <a:lnSpc>
                <a:spcPct val="80000"/>
              </a:lnSpc>
              <a:spcBef>
                <a:spcPts val="400"/>
              </a:spcBef>
              <a:buClr>
                <a:srgbClr val="CC0000"/>
              </a:buClr>
              <a:buFont typeface="Arial" charset="0"/>
              <a:buChar char="•"/>
              <a:defRPr/>
            </a:pPr>
            <a:r>
              <a:rPr lang="ru-RU" sz="2000" b="1" i="1" strike="noStrike" spc="-1">
                <a:solidFill>
                  <a:srgbClr val="CC0000"/>
                </a:solidFill>
                <a:latin typeface="Calibri"/>
              </a:rPr>
              <a:t> </a:t>
            </a:r>
            <a:r>
              <a:rPr lang="ru-RU" sz="2000" b="1" i="1" strike="noStrike" spc="-1">
                <a:solidFill>
                  <a:srgbClr val="660033"/>
                </a:solidFill>
                <a:latin typeface="Calibri"/>
              </a:rPr>
              <a:t>на юридических лиц - от пятидесяти тысяч до семидесяти тысяч рублей</a:t>
            </a:r>
            <a:endParaRPr lang="ru-RU" sz="2000" b="0" strike="noStrike" spc="-1">
              <a:solidFill>
                <a:srgbClr val="000000"/>
              </a:solidFill>
              <a:latin typeface="Arial" charset="0"/>
            </a:endParaRPr>
          </a:p>
        </p:txBody>
      </p:sp>
      <p:sp>
        <p:nvSpPr>
          <p:cNvPr id="10" name="CustomShape 4"/>
          <p:cNvSpPr/>
          <p:nvPr/>
        </p:nvSpPr>
        <p:spPr bwMode="auto">
          <a:xfrm>
            <a:off x="1281600" y="3501000"/>
            <a:ext cx="7754400" cy="324000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80000"/>
              </a:lnSpc>
              <a:defRPr/>
            </a:pPr>
            <a:r>
              <a:rPr lang="ru-RU" sz="1600" b="1" strike="noStrike" spc="-1">
                <a:solidFill>
                  <a:srgbClr val="FFFFFF"/>
                </a:solidFill>
                <a:latin typeface="Calibri"/>
              </a:rPr>
              <a:t>. </a:t>
            </a:r>
            <a:endParaRPr lang="ru-RU" sz="1600" b="0" strike="noStrike" spc="-1">
              <a:solidFill>
                <a:srgbClr val="000000"/>
              </a:solidFill>
              <a:latin typeface="Arial" charset="0"/>
            </a:endParaRPr>
          </a:p>
          <a:p>
            <a:pPr algn="ctr">
              <a:lnSpc>
                <a:spcPct val="80000"/>
              </a:lnSpc>
              <a:defRPr/>
            </a:pPr>
            <a:endParaRPr lang="ru-RU" sz="1600" b="0" strike="noStrike" spc="-1">
              <a:solidFill>
                <a:srgbClr val="000000"/>
              </a:solidFill>
              <a:latin typeface="Arial" charset="0"/>
            </a:endParaRPr>
          </a:p>
          <a:p>
            <a:pPr algn="ctr">
              <a:lnSpc>
                <a:spcPct val="80000"/>
              </a:lnSpc>
              <a:defRPr/>
            </a:pPr>
            <a:r>
              <a:rPr lang="ru-RU" sz="1800" b="1" strike="noStrike" spc="-1">
                <a:solidFill>
                  <a:srgbClr val="215968"/>
                </a:solidFill>
                <a:latin typeface="Calibri"/>
              </a:rPr>
              <a:t>Совершение административных правонарушений, предусмотренных частью </a:t>
            </a:r>
            <a:r>
              <a:rPr lang="x-none" altLang="ru-RU" sz="1800" b="1" strike="noStrike" spc="-1">
                <a:solidFill>
                  <a:srgbClr val="215968"/>
                </a:solidFill>
                <a:latin typeface="Calibri"/>
              </a:rPr>
              <a:t>3</a:t>
            </a:r>
            <a:r>
              <a:rPr lang="ru-RU" sz="1800" b="1" strike="noStrike" spc="-1">
                <a:solidFill>
                  <a:srgbClr val="215968"/>
                </a:solidFill>
                <a:latin typeface="Calibri"/>
              </a:rPr>
              <a:t> или </a:t>
            </a:r>
            <a:r>
              <a:rPr lang="x-none" altLang="ru-RU" sz="1800" b="1" strike="noStrike" spc="-1">
                <a:solidFill>
                  <a:srgbClr val="215968"/>
                </a:solidFill>
                <a:latin typeface="Calibri"/>
              </a:rPr>
              <a:t>4</a:t>
            </a:r>
            <a:r>
              <a:rPr lang="ru-RU" sz="1800" b="1" strike="noStrike" spc="-1">
                <a:solidFill>
                  <a:srgbClr val="215968"/>
                </a:solidFill>
                <a:latin typeface="Calibri"/>
              </a:rPr>
              <a:t> статьи </a:t>
            </a:r>
            <a:r>
              <a:rPr lang="x-none" altLang="ru-RU" sz="1800" b="1" strike="noStrike" spc="-1">
                <a:solidFill>
                  <a:srgbClr val="215968"/>
                </a:solidFill>
                <a:latin typeface="Calibri"/>
              </a:rPr>
              <a:t>5.27 КоАП</a:t>
            </a:r>
            <a:r>
              <a:rPr lang="ru-RU" sz="1800" b="1" strike="noStrike" spc="-1">
                <a:solidFill>
                  <a:srgbClr val="215968"/>
                </a:solidFill>
                <a:latin typeface="Calibri"/>
              </a:rPr>
              <a:t>, лицом, ранее подвергнутым административному наказанию за аналогичное административное правонарушение, -</a:t>
            </a:r>
            <a:endParaRPr lang="ru-RU" sz="1800" b="0" strike="noStrike" spc="-1">
              <a:solidFill>
                <a:srgbClr val="000000"/>
              </a:solidFill>
              <a:latin typeface="Arial" charset="0"/>
            </a:endParaRPr>
          </a:p>
          <a:p>
            <a:pPr algn="ctr">
              <a:lnSpc>
                <a:spcPct val="80000"/>
              </a:lnSpc>
              <a:defRPr/>
            </a:pPr>
            <a:endParaRPr lang="ru-RU" sz="1800" b="0" strike="noStrike" spc="-1">
              <a:solidFill>
                <a:srgbClr val="000000"/>
              </a:solidFill>
              <a:latin typeface="Arial" charset="0"/>
            </a:endParaRPr>
          </a:p>
          <a:p>
            <a:pPr algn="ctr">
              <a:lnSpc>
                <a:spcPct val="80000"/>
              </a:lnSpc>
              <a:defRPr/>
            </a:pPr>
            <a:r>
              <a:rPr lang="ru-RU" sz="1800" b="1" i="1" strike="noStrike" spc="-1">
                <a:solidFill>
                  <a:srgbClr val="632523"/>
                </a:solidFill>
                <a:latin typeface="Calibri"/>
              </a:rPr>
              <a:t>влечет наложение административного штрафа на граждан в размере пяти тысяч рублей; </a:t>
            </a:r>
            <a:endParaRPr lang="ru-RU" sz="1800" b="0" strike="noStrike" spc="-1">
              <a:solidFill>
                <a:srgbClr val="000000"/>
              </a:solidFill>
              <a:latin typeface="Arial" charset="0"/>
            </a:endParaRPr>
          </a:p>
          <a:p>
            <a:pPr algn="ctr">
              <a:lnSpc>
                <a:spcPct val="80000"/>
              </a:lnSpc>
              <a:defRPr/>
            </a:pPr>
            <a:r>
              <a:rPr lang="ru-RU" sz="1800" b="1" i="1" strike="noStrike" spc="-1">
                <a:solidFill>
                  <a:srgbClr val="102C34"/>
                </a:solidFill>
                <a:latin typeface="Calibri"/>
              </a:rPr>
              <a:t>на должностных лиц - дисквалификацию на срок от одного года до трех лет; </a:t>
            </a:r>
            <a:endParaRPr lang="ru-RU" sz="1800" b="0" strike="noStrike" spc="-1">
              <a:solidFill>
                <a:srgbClr val="000000"/>
              </a:solidFill>
              <a:latin typeface="Arial" charset="0"/>
            </a:endParaRPr>
          </a:p>
          <a:p>
            <a:pPr algn="ctr">
              <a:lnSpc>
                <a:spcPct val="80000"/>
              </a:lnSpc>
              <a:defRPr/>
            </a:pPr>
            <a:r>
              <a:rPr lang="ru-RU" sz="1800" b="1" i="1" strike="noStrike" spc="-1">
                <a:solidFill>
                  <a:srgbClr val="102C34"/>
                </a:solidFill>
                <a:latin typeface="Calibri"/>
              </a:rPr>
              <a:t>на лиц, осуществляющих предпринимательскую деятельность без образования юридического лица, - от тридцати тысяч до сорока тысяч </a:t>
            </a:r>
            <a:r>
              <a:rPr lang="ru-RU" sz="1800" b="1" i="1" strike="noStrike" spc="-1">
                <a:solidFill>
                  <a:srgbClr val="262626"/>
                </a:solidFill>
                <a:latin typeface="Calibri"/>
              </a:rPr>
              <a:t>рублей;</a:t>
            </a:r>
            <a:endParaRPr lang="ru-RU" sz="1800" b="0" strike="noStrike" spc="-1">
              <a:solidFill>
                <a:srgbClr val="000000"/>
              </a:solidFill>
              <a:latin typeface="Arial" charset="0"/>
            </a:endParaRPr>
          </a:p>
          <a:p>
            <a:pPr algn="ctr">
              <a:lnSpc>
                <a:spcPct val="80000"/>
              </a:lnSpc>
              <a:defRPr/>
            </a:pPr>
            <a:r>
              <a:rPr lang="ru-RU" sz="1800" b="1" i="1" strike="noStrike" spc="-1">
                <a:solidFill>
                  <a:srgbClr val="C00000"/>
                </a:solidFill>
                <a:latin typeface="Calibri"/>
              </a:rPr>
              <a:t> на юридических лиц - от ста тысяч до двухсот тысяч рублей"</a:t>
            </a:r>
            <a:endParaRPr lang="ru-RU" sz="1800" b="0" strike="noStrike" spc="-1">
              <a:solidFill>
                <a:srgbClr val="000000"/>
              </a:solidFill>
              <a:latin typeface="Arial" charset="0"/>
            </a:endParaRPr>
          </a:p>
          <a:p>
            <a:pPr algn="ctr">
              <a:lnSpc>
                <a:spcPct val="80000"/>
              </a:lnSpc>
              <a:defRPr/>
            </a:pPr>
            <a:endParaRPr lang="ru-RU" sz="1800" b="0" strike="noStrike" spc="-1">
              <a:solidFill>
                <a:srgbClr val="000000"/>
              </a:solidFill>
              <a:latin typeface="Arial" charset="0"/>
            </a:endParaRPr>
          </a:p>
          <a:p>
            <a:pPr algn="ctr">
              <a:lnSpc>
                <a:spcPct val="80000"/>
              </a:lnSpc>
              <a:defRPr/>
            </a:pPr>
            <a:endParaRPr lang="ru-RU" sz="1800" b="0" strike="noStrike" spc="-1">
              <a:solidFill>
                <a:srgbClr val="000000"/>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med">
        <p:push dir="u"/>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10937</Words>
  <Application>Microsoft Office PowerPoint</Application>
  <PresentationFormat>Экран (4:3)</PresentationFormat>
  <Paragraphs>934</Paragraphs>
  <Slides>115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5</vt:i4>
      </vt:variant>
      <vt:variant>
        <vt:lpstr>Заголовки слайдов</vt:lpstr>
      </vt:variant>
      <vt:variant>
        <vt:i4>115</vt:i4>
      </vt:variant>
    </vt:vector>
  </HeadingPairs>
  <TitlesOfParts>
    <vt:vector size="128" baseType="lpstr">
      <vt:lpstr>Arial</vt:lpstr>
      <vt:lpstr>Calibri</vt:lpstr>
      <vt:lpstr>Comic Sans MS</vt:lpstr>
      <vt:lpstr>DejaVu Sans</vt:lpstr>
      <vt:lpstr>StarSymbol</vt:lpstr>
      <vt:lpstr>Symbol</vt:lpstr>
      <vt:lpstr>Times New Roman</vt:lpstr>
      <vt:lpstr>Wingdings</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Наталья</cp:lastModifiedBy>
  <cp:revision>36</cp:revision>
  <dcterms:created xsi:type="dcterms:W3CDTF">2018-06-09T06:05:11Z</dcterms:created>
  <dcterms:modified xsi:type="dcterms:W3CDTF">2018-06-10T13:46:26Z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1049-10.1.0.5672</vt:lpwstr>
  </property>
</Properties>
</file>