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79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6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298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2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4" r:id="rId64"/>
    <p:sldId id="323" r:id="rId65"/>
    <p:sldId id="326" r:id="rId66"/>
    <p:sldId id="325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3" r:id="rId83"/>
    <p:sldId id="342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2" r:id="rId92"/>
    <p:sldId id="351" r:id="rId93"/>
    <p:sldId id="355" r:id="rId94"/>
    <p:sldId id="354" r:id="rId95"/>
    <p:sldId id="356" r:id="rId96"/>
    <p:sldId id="357" r:id="rId97"/>
    <p:sldId id="358" r:id="rId98"/>
    <p:sldId id="359" r:id="rId99"/>
    <p:sldId id="360" r:id="rId100"/>
    <p:sldId id="361" r:id="rId101"/>
    <p:sldId id="363" r:id="rId102"/>
    <p:sldId id="362" r:id="rId103"/>
    <p:sldId id="364" r:id="rId104"/>
    <p:sldId id="366" r:id="rId105"/>
    <p:sldId id="365" r:id="rId106"/>
    <p:sldId id="368" r:id="rId107"/>
    <p:sldId id="367" r:id="rId108"/>
    <p:sldId id="369" r:id="rId109"/>
    <p:sldId id="370" r:id="rId110"/>
    <p:sldId id="372" r:id="rId111"/>
    <p:sldId id="371" r:id="rId112"/>
    <p:sldId id="374" r:id="rId113"/>
    <p:sldId id="373" r:id="rId114"/>
    <p:sldId id="375" r:id="rId115"/>
    <p:sldId id="377" r:id="rId116"/>
    <p:sldId id="376" r:id="rId117"/>
    <p:sldId id="378" r:id="rId118"/>
    <p:sldId id="379" r:id="rId119"/>
    <p:sldId id="380" r:id="rId120"/>
    <p:sldId id="382" r:id="rId121"/>
    <p:sldId id="381" r:id="rId122"/>
    <p:sldId id="383" r:id="rId123"/>
    <p:sldId id="384" r:id="rId124"/>
    <p:sldId id="385" r:id="rId125"/>
    <p:sldId id="387" r:id="rId126"/>
    <p:sldId id="386" r:id="rId127"/>
    <p:sldId id="388" r:id="rId128"/>
    <p:sldId id="389" r:id="rId129"/>
    <p:sldId id="403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27DD3"/>
    <a:srgbClr val="0163A0"/>
    <a:srgbClr val="FD8F28"/>
    <a:srgbClr val="B6A582"/>
    <a:srgbClr val="FFC900"/>
    <a:srgbClr val="173A8D"/>
    <a:srgbClr val="129481"/>
    <a:srgbClr val="001736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0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-portal.ru/vtb.html" TargetMode="External"/><Relationship Id="rId2" Type="http://schemas.openxmlformats.org/officeDocument/2006/relationships/hyperlink" Target="http://www.tver-portal.ru/sberban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ver-portal.ru/rajffajzenbank.html" TargetMode="External"/><Relationship Id="rId4" Type="http://schemas.openxmlformats.org/officeDocument/2006/relationships/hyperlink" Target="http://www.tver-portal.ru/gazprombank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478" y="3647908"/>
            <a:ext cx="5401043" cy="788332"/>
          </a:xfrm>
        </p:spPr>
        <p:txBody>
          <a:bodyPr>
            <a:no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</a:t>
            </a: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ГОСУДАРСТВЕННЫМИ И МУНИЦИПАЛЬНЫМИ ЗАКУПКАМИ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50" y="2146766"/>
            <a:ext cx="7427622" cy="471123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достижения целей и реализации мероприятий, предусмотренных государственными и муниципальными программами;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исполнения международных обязательств Российской Федерации, реализации межгосударственных целевых программ, участником которых является Российская Федерация;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выполнения функций и полномочий государственных органов Российской Федерации, органов управления государственными внебюджетными фондами Российской Федерации, государственных органов субъектов Российской Федерации, органов управления территориальными внебюджетными фондами, муниципальных органов.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1851" y="998492"/>
            <a:ext cx="6318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</a:rPr>
              <a:t> УСТАНОВЛЕННЫЕ ЗАКОНОМ ЦЕЛИ ОСУЩЕСТВЛЕНИЯ ЗАКУПОК</a:t>
            </a:r>
            <a:endParaRPr lang="ru-RU" sz="28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898" y="941982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ВСКРЫТИЕ КОНВЕРТОВ С КОНКУРСНЫМИ ЗАЯВКАМИ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866" y="2031511"/>
            <a:ext cx="7165698" cy="47112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Проводится конкурсной комиссией в присутствии представителя заказчика публично</a:t>
            </a:r>
          </a:p>
          <a:p>
            <a:r>
              <a:rPr lang="ru-RU" sz="2000" dirty="0" smtClean="0"/>
              <a:t>До начала процедуры участникам предоставляется право внести конкурсную заявку, либо сделать в ней изменения и дополнения. Заявки, поступившие после начала процедуры вскрытия, к участию в конкурсе не допускаются.</a:t>
            </a:r>
          </a:p>
          <a:p>
            <a:r>
              <a:rPr lang="ru-RU" sz="2000" dirty="0" smtClean="0"/>
              <a:t>Заказчик обязан вести аудиозапись процедуры вскрытия конвертов</a:t>
            </a:r>
          </a:p>
          <a:p>
            <a:r>
              <a:rPr lang="ru-RU" sz="2000" dirty="0" smtClean="0"/>
              <a:t>Процедура происходит в течение 1 рабочего дня. Конкурсная комиссия последовательно объявляет содержание всех документов, входящих в заявки участников. По результатам процедура оформляется протокол, который в течение 1 рабочего дня после его подписания размещается заказчиком в единой информационной сети.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91360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897" y="1057596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РАССМОТРЕНИЕ И ОЦЕНКА ЗАЯВОК НА УЧАСТИЕ В КОНКУРСЕ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866" y="2314931"/>
            <a:ext cx="7165698" cy="4711234"/>
          </a:xfrm>
        </p:spPr>
        <p:txBody>
          <a:bodyPr>
            <a:noAutofit/>
          </a:bodyPr>
          <a:lstStyle/>
          <a:p>
            <a:r>
              <a:rPr lang="ru-RU" sz="1700" dirty="0" smtClean="0"/>
              <a:t>На процедуру отводится не более 20 дней со дня вскрытия конвертов </a:t>
            </a:r>
          </a:p>
          <a:p>
            <a:r>
              <a:rPr lang="ru-RU" sz="1700" dirty="0" smtClean="0"/>
              <a:t>В </a:t>
            </a:r>
            <a:r>
              <a:rPr lang="ru-RU" sz="1700" dirty="0"/>
              <a:t>ходе процедуры рассмотрения заявок устанавливается соответствие поданных заявок требованиям конкурсной документации. Заявка признается отвечающей требованиям конкурса по существу, если ее положения соответствуют всем понятиям и условиям конкурсной документации и не имеется отклонений от таких понятий и условий. </a:t>
            </a:r>
            <a:endParaRPr lang="ru-RU" sz="1700" dirty="0"/>
          </a:p>
          <a:p>
            <a:r>
              <a:rPr lang="ru-RU" sz="1700" dirty="0"/>
              <a:t>Процесс оценки заключается в ранжировании представленных участниками заявок по степени их привлекательности для заказчика. </a:t>
            </a:r>
            <a:endParaRPr lang="ru-RU" sz="1700" dirty="0" smtClean="0"/>
          </a:p>
          <a:p>
            <a:r>
              <a:rPr lang="ru-RU" sz="1700" dirty="0"/>
              <a:t>Результаты рассмотрения и оценки заявок на участие в конкурсе фиксируются в протоколе рассмотрения и оценки таких </a:t>
            </a:r>
            <a:r>
              <a:rPr lang="ru-RU" sz="1700" dirty="0" smtClean="0"/>
              <a:t>заявок. </a:t>
            </a:r>
          </a:p>
          <a:p>
            <a:r>
              <a:rPr lang="ru-RU" sz="1700" dirty="0"/>
              <a:t>С тем поставщиком, у которого самые выгодные предложения и должен быть подписан   государственный   контракт.   В течение 3 рабочих дней после подписания протокола заказчик передает победителю протокол и проект контракта.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265021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897" y="1236272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ОБЕСПЕЧЕНИЕ КОНКУРСНОЙ ЗАЯВКИ И ИСПОЛНЕНИЯ КОНТРАКТА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002" y="2325801"/>
            <a:ext cx="7363424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Действующее российское законодательство предусматривает, что при проведении закупок заказчик обязан установить следующие виды гарантий</a:t>
            </a:r>
            <a:r>
              <a:rPr lang="ru-RU" sz="2000" dirty="0" smtClean="0"/>
              <a:t>: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FF0000"/>
                </a:solidFill>
              </a:rPr>
              <a:t>Обеспечение заявки</a:t>
            </a:r>
          </a:p>
          <a:p>
            <a:pPr marL="0" indent="0">
              <a:buNone/>
            </a:pPr>
            <a:r>
              <a:rPr lang="ru-RU" sz="1800" i="1" dirty="0" smtClean="0"/>
              <a:t>Оно </a:t>
            </a:r>
            <a:r>
              <a:rPr lang="ru-RU" sz="1800" i="1" dirty="0"/>
              <a:t>призвано страховать заказчика от потерь финансовых средств, потраченных им на организацию и проведение закупок, в случае если поставщик-победитель откажется заключать контракт на тех условиях, которые он указал в своей заявке или все участники закупок отзовут свои заявки после срока окончания их приема</a:t>
            </a:r>
            <a:r>
              <a:rPr lang="ru-RU" sz="1800" i="1" dirty="0" smtClean="0"/>
              <a:t>.</a:t>
            </a:r>
            <a:endParaRPr lang="ru-RU" sz="1800" dirty="0" smtClean="0"/>
          </a:p>
          <a:p>
            <a:pPr marL="457200" indent="-457200">
              <a:buAutoNum type="arabicParenR" startAt="2"/>
            </a:pPr>
            <a:r>
              <a:rPr lang="ru-RU" sz="2000" b="1" dirty="0" smtClean="0">
                <a:solidFill>
                  <a:srgbClr val="FF0000"/>
                </a:solidFill>
              </a:rPr>
              <a:t>Обеспечение исполнения контракта</a:t>
            </a:r>
          </a:p>
          <a:p>
            <a:pPr marL="0" indent="0">
              <a:buNone/>
            </a:pPr>
            <a:r>
              <a:rPr lang="ru-RU" sz="1800" i="1" dirty="0"/>
              <a:t>Это обеспечение является для заказчика формой материальной гарантии по надлежащему исполнению поставщиком его обязательств по контракту. </a:t>
            </a:r>
            <a:endParaRPr lang="ru-RU" sz="1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27067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3814" y="1131171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ЗАЩИТА ИНТЕРЕСОВ УЧАСТНИКОВ ЗАКУПКИ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956" y="2444435"/>
            <a:ext cx="7513493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Любой участник закупки </a:t>
            </a:r>
            <a:r>
              <a:rPr lang="ru-RU" sz="2000" dirty="0" smtClean="0"/>
              <a:t>имеет </a:t>
            </a:r>
            <a:r>
              <a:rPr lang="ru-RU" sz="2000" dirty="0"/>
              <a:t>право обжаловать в судебном порядке, в контрольном органе (или сразу в обеих инстанциях) действия (бездействие) заказчика, уполномоченного органа, специализированной организации, оператора электронной площадки, комиссии по закупке, должностных лиц контрактной службы, если такие действия (бездействие) нарушают права и законные интересы участника размещения заказа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Если  после  определения   победителя   закупки   (размещения   в ЕИС итогового протокола закупки) прошло </a:t>
            </a:r>
            <a:r>
              <a:rPr lang="ru-RU" sz="2000" b="1" dirty="0">
                <a:solidFill>
                  <a:srgbClr val="FF0000"/>
                </a:solidFill>
              </a:rPr>
              <a:t>более 10 дней </a:t>
            </a:r>
            <a:r>
              <a:rPr lang="ru-RU" sz="2000" dirty="0"/>
              <a:t>– обжалование только через суд. Обжалование действий (бездействия), связанных с заключением контракта, допускается </a:t>
            </a:r>
            <a:r>
              <a:rPr lang="ru-RU" sz="2000" b="1" dirty="0">
                <a:solidFill>
                  <a:srgbClr val="FF0000"/>
                </a:solidFill>
              </a:rPr>
              <a:t>не позднее даты заключения контракта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06419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8215586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873" y="1093076"/>
            <a:ext cx="7647203" cy="5073377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Какие элементы в обязательном порядке должны входить в извещение о проведении конкурса?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С какой целью заказчик высылает поставщикам персональные приглашения к участию в конкурсе? Дает ли такое приглашение какие-либо преимущества его обладателю?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С какой целью, на ваш взгляд, законодательством определена возможность заказчика, опубликовавшего извещение закупке, отказаться от проведения конкурса?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Для чего проводится </a:t>
            </a:r>
            <a:r>
              <a:rPr lang="ru-RU" i="1" dirty="0" err="1"/>
              <a:t>предквалификационный</a:t>
            </a:r>
            <a:r>
              <a:rPr lang="ru-RU" i="1" dirty="0"/>
              <a:t> отбор поставщиков?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Можно ли в конкурсной (аукционной) документации делать ссылки на торговые марки? Если да, то в каком случае и каким образом?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Что собой представляет плата за конкурсную документацию? В каких случаях заказчик имеет право ее взимать?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Какое количество заявок может подавать участник закупки по одному предмету контракта? Могут ли подаваться альтернативные заявки?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Какие документы в обязательном порядке должны быть представлены в конкурсных заявках? аукционных заявках? Почему все документы должны быть прошиты и пронумерованы сквозной нумерацией?</a:t>
            </a:r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5095669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977650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Особенности закупки строительных работ. Организация закупки научно-исследовательских и опытно-конструкторских работ. Особенности закупок услуг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1823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1034518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ОСОБЕННОСТИ ЗАКУПКИ СТРОИТЕЛЬНЫХ РАБОТ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176" y="2409525"/>
            <a:ext cx="7618918" cy="4127910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dirty="0"/>
              <a:t>результат строительных работ используется на протяжении длительного промежутка времени;</a:t>
            </a:r>
            <a:endParaRPr lang="ru-RU" sz="1800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результаты строительных работ имеют потенциальную опасность для третьих лиц, вследствие чего процесс их производства регулируется на публично-правовом (государственном) уровне;</a:t>
            </a:r>
            <a:endParaRPr lang="ru-RU" sz="1800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в результате выполнения строительных работ создается объект, обладающий уникальными качествами, которые должны соответствовать техническому заданию на его создание;</a:t>
            </a:r>
            <a:endParaRPr lang="ru-RU" sz="1800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инвестиции в объекты капитального строительства составляют существенную часть затрат бюджетов всех уровней, что вызывает необходимость контроля за эффективностью указанных вложений.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0482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1073" y="893004"/>
            <a:ext cx="78396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ОСОБЕННОСТИ ЗАКУПКИ НАУЧНО-ИССЛЕДОВАТЕЛЬСКИХ И ОПЫТНО-КОНСТРУКТОРСКИХ РАБОТ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790" y="2412181"/>
            <a:ext cx="7618918" cy="41279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Предмет договоров на выполнение НИОКР определяется в статье 769 ГК, в которой говорится, что по договору на выполнение НИР исполнитель обязуется провести обусловленные техническим заданием заказчика научные исследования, а по договору на выполнение опытно-конструкторских и технологических работ (ОКР) – разработать образец нового изделия, конструкторскую документацию на него или новую технологию, а заказчик обязуется принять работу и оплатить ее. 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Закон </a:t>
            </a:r>
            <a:r>
              <a:rPr lang="ru-RU" sz="2000" dirty="0"/>
              <a:t>44-ФЗ дополнительно предусматривает следующие особенности закупки </a:t>
            </a:r>
            <a:r>
              <a:rPr lang="ru-RU" sz="2000" dirty="0" smtClean="0"/>
              <a:t>НИОКР:</a:t>
            </a:r>
          </a:p>
          <a:p>
            <a:pPr lvl="1"/>
            <a:r>
              <a:rPr lang="ru-RU" sz="1600" dirty="0" smtClean="0"/>
              <a:t>закупка </a:t>
            </a:r>
            <a:r>
              <a:rPr lang="ru-RU" sz="1600" dirty="0"/>
              <a:t>НИОКР осуществляется путем двухэтапного конкурса;</a:t>
            </a:r>
          </a:p>
          <a:p>
            <a:pPr lvl="1"/>
            <a:r>
              <a:rPr lang="ru-RU" sz="1600" dirty="0"/>
              <a:t>возможность заказчика заключить контракт с несколькими участниками размещения заказа при размещении заказа на выполнение двух и более научно-исследовательских работ в отношении одного предмета и с одними и теми же условиями контракта;</a:t>
            </a:r>
          </a:p>
          <a:p>
            <a:pPr lvl="1"/>
            <a:r>
              <a:rPr lang="ru-RU" sz="1600" dirty="0"/>
              <a:t>при оценке конкурсных заявок сумма величин значимости критериев «цена контракта» «расходы на эксплуатацию и ремонт товаров,  использование  результатов  работ»  должна   составлять не менее чем 20 % суммы величин значимости всех критериев.</a:t>
            </a:r>
          </a:p>
          <a:p>
            <a:pPr marL="971550" lvl="1" indent="-51435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62731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823" y="1206415"/>
            <a:ext cx="78396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ОСОБЕННОСТИ ЗАКУПОК УСЛУГ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320" y="2064820"/>
            <a:ext cx="7869891" cy="471123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Процесс </a:t>
            </a:r>
            <a:r>
              <a:rPr lang="ru-RU" sz="2000" dirty="0"/>
              <a:t>закупки услуг состоит из следующих этапов:</a:t>
            </a:r>
          </a:p>
          <a:p>
            <a:pPr lvl="1"/>
            <a:r>
              <a:rPr lang="ru-RU" sz="1600" dirty="0"/>
              <a:t>определяется предмет необходимых услуг;</a:t>
            </a:r>
          </a:p>
          <a:p>
            <a:pPr lvl="1"/>
            <a:r>
              <a:rPr lang="ru-RU" sz="1600" dirty="0"/>
              <a:t>устанавливается перечень возможных квалифицированных участников закупки;</a:t>
            </a:r>
          </a:p>
          <a:p>
            <a:pPr lvl="1"/>
            <a:r>
              <a:rPr lang="ru-RU" sz="1600" dirty="0"/>
              <a:t>дается приглашение на участие в торгах на закупку услуг;</a:t>
            </a:r>
          </a:p>
          <a:p>
            <a:pPr lvl="1"/>
            <a:r>
              <a:rPr lang="ru-RU" sz="1600" dirty="0"/>
              <a:t>осуществляется разработка дополнительной информации для консультантов;</a:t>
            </a:r>
          </a:p>
          <a:p>
            <a:pPr lvl="1"/>
            <a:r>
              <a:rPr lang="ru-RU" sz="1600" dirty="0"/>
              <a:t>осуществляется принятие и оценка предложений</a:t>
            </a:r>
            <a:r>
              <a:rPr lang="ru-RU" sz="1600" dirty="0" smtClean="0"/>
              <a:t>.</a:t>
            </a:r>
          </a:p>
          <a:p>
            <a:pPr marL="457200" lvl="1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2.     Заказчик может предусмотреть предварительный квалификационный отбор</a:t>
            </a:r>
          </a:p>
          <a:p>
            <a:pPr marL="0" indent="0">
              <a:buNone/>
            </a:pPr>
            <a:r>
              <a:rPr lang="ru-RU" sz="2000" dirty="0" smtClean="0"/>
              <a:t>3. </a:t>
            </a:r>
            <a:r>
              <a:rPr lang="ru-RU" sz="2000" dirty="0"/>
              <a:t>Главное отступление от обычных основополагающих процедур состоит в том, что при закупках услуг </a:t>
            </a:r>
            <a:r>
              <a:rPr lang="ru-RU" sz="2000" b="1" dirty="0">
                <a:solidFill>
                  <a:srgbClr val="FF0000"/>
                </a:solidFill>
              </a:rPr>
              <a:t>допускаются прямые переговоры</a:t>
            </a:r>
            <a:r>
              <a:rPr lang="ru-RU" sz="2000" dirty="0"/>
              <a:t>, вплоть до переговоров по цене. Отсюда два метода закупок: с проведением и без проведения переговоров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517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269" y="1978891"/>
            <a:ext cx="7590192" cy="471123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XVII </a:t>
            </a:r>
            <a:r>
              <a:rPr lang="ru-RU" sz="1800" b="1" dirty="0" smtClean="0">
                <a:solidFill>
                  <a:srgbClr val="FF0000"/>
                </a:solidFill>
              </a:rPr>
              <a:t>в. </a:t>
            </a:r>
            <a:r>
              <a:rPr lang="ru-RU" sz="1800" dirty="0" smtClean="0"/>
              <a:t>– первый сохранившийся акт с упоминанием мероприятий – прототипов конкурсных или публичных торгов. 1654 г. – самый ранний из документов о подряде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1702 г. </a:t>
            </a:r>
            <a:r>
              <a:rPr lang="ru-RU" sz="1800" dirty="0" smtClean="0"/>
              <a:t>– закрепление порядка приемки товаров, введение системы учета государственных закупок, введение ответственности за ненадлежащее исполнение государственного заказа, появление аналога современного реестра недобросовестных поставщиков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1719 г. </a:t>
            </a:r>
            <a:r>
              <a:rPr lang="ru-RU" sz="1800" dirty="0" smtClean="0"/>
              <a:t>– издание Инструкции генерал-</a:t>
            </a:r>
            <a:r>
              <a:rPr lang="ru-RU" sz="1800" dirty="0" err="1" smtClean="0"/>
              <a:t>кригскомиссару</a:t>
            </a:r>
            <a:r>
              <a:rPr lang="ru-RU" sz="1800" dirty="0" smtClean="0"/>
              <a:t>, в которой заказчику рекомендовалось осуществлять закупки у местных поставщиков.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1721 г. </a:t>
            </a:r>
            <a:r>
              <a:rPr lang="ru-RU" sz="1800" dirty="0" smtClean="0"/>
              <a:t>– вступление в силу Указа о борьбе с подложными ценами и коррупцией в деле поставок и подрядов. Принятие решения об отмене льгот по оплате пошлин при государственных поставках. Учреждение штрафа за установление слишком высоких цен, которые наносили бы ущерб казне.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155" y="815612"/>
            <a:ext cx="6318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</a:rPr>
              <a:t> ИСТОРИЯ ГОСУДАРСТВЕННЫХ ЗАКУПОК</a:t>
            </a:r>
            <a:endParaRPr lang="ru-RU" sz="32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8216597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936" y="1287052"/>
            <a:ext cx="7626182" cy="4711234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Какой способ определения поставщика используется при закупке строительных работ?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Почему к части документации «Требования и технические характеристики» необходимо предъявлять особо жесткие требования? Какие пункты в нее должны вноситься дополнительно?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Чем различаются предметы контракта при закупке НИР и ОКР?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 какой категории продукции (товары, услуги, работы) относятся НИОКР?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Какие особые процедуры проводятся при проведении конкурса на закупку НИОКР?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Могут ли поставщики-исполнители привлекать третьих лиц к исполнению контрактов? Если да, то в каких случаях и с соблюдением каких процедур?</a:t>
            </a:r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367783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977650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Особенности заключения и исполнения государственных и муниципальных контрактов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8691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245" y="1075580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ТИПЫ КОНТРАКТОВ. СТРУКТУРА КОНТРАКТА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913" y="2235640"/>
            <a:ext cx="7438967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Согласно закону 44-ФЗ </a:t>
            </a:r>
            <a:r>
              <a:rPr lang="ru-RU" sz="2000" b="1" dirty="0">
                <a:solidFill>
                  <a:srgbClr val="FF0000"/>
                </a:solidFill>
              </a:rPr>
              <a:t>контракт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это гражданско-правовой договор, предметом которого являются поставка товара, выполнение работы, оказание услуги (в том числе приобретение недвижимого имущества или аренда имущества) от имени России, субъекта РФ или муниципального образования, а также бюджетного учреждения либо иного юридического лица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Условия контракта разделяются на </a:t>
            </a:r>
            <a:r>
              <a:rPr lang="ru-RU" sz="2000" b="1" dirty="0">
                <a:solidFill>
                  <a:srgbClr val="FF0000"/>
                </a:solidFill>
              </a:rPr>
              <a:t>существенные</a:t>
            </a:r>
            <a:r>
              <a:rPr lang="ru-RU" sz="2000" dirty="0"/>
              <a:t> (цена, наименование, и т. п.), без согласования которых контракт не считается вступившим в силу, а изменение которых одной из сторон ведет к расторжению контракта, и </a:t>
            </a:r>
            <a:r>
              <a:rPr lang="ru-RU" sz="2000" b="1" dirty="0">
                <a:solidFill>
                  <a:srgbClr val="FF0000"/>
                </a:solidFill>
              </a:rPr>
              <a:t>несущественные</a:t>
            </a:r>
            <a:r>
              <a:rPr lang="ru-RU" sz="2000" dirty="0"/>
              <a:t> (упаковка, маркировка), которые могут меняться с компенсацией потерь другой стороны.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769695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7220" y="838551"/>
            <a:ext cx="78396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ТИПЫ КОНТРАКТОВ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487" y="1602363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МОДУЛЬНЫЙ</a:t>
            </a:r>
            <a:r>
              <a:rPr lang="ru-RU" sz="2000" dirty="0" smtClean="0"/>
              <a:t>, который составляется из разделов:</a:t>
            </a:r>
          </a:p>
          <a:p>
            <a:pPr lvl="0"/>
            <a:r>
              <a:rPr lang="ru-RU" sz="1600" dirty="0"/>
              <a:t>форма конкурсного предложения и ведомость цен, представленные участником;</a:t>
            </a:r>
          </a:p>
          <a:p>
            <a:pPr lvl="0"/>
            <a:r>
              <a:rPr lang="ru-RU" sz="1600" dirty="0"/>
              <a:t>график поставок;</a:t>
            </a:r>
          </a:p>
          <a:p>
            <a:pPr lvl="0"/>
            <a:r>
              <a:rPr lang="ru-RU" sz="1600" dirty="0"/>
              <a:t>технические спецификации;</a:t>
            </a:r>
          </a:p>
          <a:p>
            <a:pPr lvl="0"/>
            <a:r>
              <a:rPr lang="ru-RU" sz="1600" dirty="0"/>
              <a:t>общие условия контракта;</a:t>
            </a:r>
          </a:p>
          <a:p>
            <a:pPr lvl="0"/>
            <a:r>
              <a:rPr lang="ru-RU" sz="1600" dirty="0"/>
              <a:t>специальные условия контракта;</a:t>
            </a:r>
          </a:p>
          <a:p>
            <a:pPr lvl="0"/>
            <a:r>
              <a:rPr lang="ru-RU" sz="1600" dirty="0"/>
              <a:t>уведомление о присуждении контракта.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</a:rPr>
              <a:t>Общие условия </a:t>
            </a:r>
            <a:r>
              <a:rPr lang="ru-RU" sz="2100" dirty="0"/>
              <a:t>контракта состоят из четырех групп статей:</a:t>
            </a:r>
          </a:p>
          <a:p>
            <a:r>
              <a:rPr lang="ru-RU" sz="1600" dirty="0" smtClean="0"/>
              <a:t>Операционные статьи</a:t>
            </a:r>
          </a:p>
          <a:p>
            <a:r>
              <a:rPr lang="ru-RU" sz="1600" dirty="0" smtClean="0"/>
              <a:t>Защитные статьи</a:t>
            </a:r>
          </a:p>
          <a:p>
            <a:r>
              <a:rPr lang="ru-RU" sz="1600" dirty="0" smtClean="0"/>
              <a:t>Допустимые варианты</a:t>
            </a:r>
          </a:p>
          <a:p>
            <a:r>
              <a:rPr lang="ru-RU" sz="1600" dirty="0" smtClean="0"/>
              <a:t>Ответственность сторон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85591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7220" y="838551"/>
            <a:ext cx="78396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ТИПЫ КОНТРАКТОВ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976" y="1928184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ЛИНЕЙНЫЙ</a:t>
            </a:r>
            <a:r>
              <a:rPr lang="ru-RU" sz="2400" dirty="0" smtClean="0"/>
              <a:t>, который составляется из разделов:</a:t>
            </a:r>
          </a:p>
          <a:p>
            <a:pPr lvl="0"/>
            <a:r>
              <a:rPr lang="ru-RU" sz="1800" dirty="0" smtClean="0"/>
              <a:t>Преамбула</a:t>
            </a:r>
          </a:p>
          <a:p>
            <a:pPr lvl="0"/>
            <a:r>
              <a:rPr lang="ru-RU" sz="1800" dirty="0" smtClean="0"/>
              <a:t>Предмет контракта</a:t>
            </a:r>
          </a:p>
          <a:p>
            <a:pPr lvl="0"/>
            <a:r>
              <a:rPr lang="ru-RU" sz="1800" dirty="0" smtClean="0"/>
              <a:t>Условия и порядок поставок</a:t>
            </a:r>
          </a:p>
          <a:p>
            <a:pPr lvl="0"/>
            <a:r>
              <a:rPr lang="ru-RU" sz="1800" dirty="0" smtClean="0"/>
              <a:t>Условия и порядок оплаты</a:t>
            </a:r>
          </a:p>
          <a:p>
            <a:pPr lvl="0"/>
            <a:r>
              <a:rPr lang="ru-RU" sz="1800" dirty="0" smtClean="0"/>
              <a:t>Ответственность оплаты</a:t>
            </a:r>
          </a:p>
          <a:p>
            <a:pPr lvl="0"/>
            <a:r>
              <a:rPr lang="ru-RU" sz="1800" dirty="0" smtClean="0"/>
              <a:t>Форс-мажор</a:t>
            </a:r>
          </a:p>
          <a:p>
            <a:pPr lvl="0"/>
            <a:r>
              <a:rPr lang="ru-RU" sz="1800" dirty="0" smtClean="0"/>
              <a:t>Прочие условия</a:t>
            </a:r>
          </a:p>
          <a:p>
            <a:pPr lvl="0"/>
            <a:r>
              <a:rPr lang="ru-RU" sz="1800" dirty="0" smtClean="0"/>
              <a:t>Реквизиты сторон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39343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976779"/>
            <a:ext cx="7839635" cy="97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БАЗОВЫЕ УСЛОВИЯ КОНТРАКТОВ</a:t>
            </a:r>
            <a:br>
              <a:rPr lang="ru-RU" sz="3200" b="1" dirty="0" smtClean="0">
                <a:solidFill>
                  <a:srgbClr val="027DD3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В СООТВЕТСТВИИ С ИНКОТЕРМС 2010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14" y="2317067"/>
            <a:ext cx="7626183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ГРУППА Е</a:t>
            </a:r>
          </a:p>
          <a:p>
            <a:r>
              <a:rPr lang="en-US" sz="2000" dirty="0" smtClean="0"/>
              <a:t>EXW – </a:t>
            </a:r>
            <a:r>
              <a:rPr lang="ru-RU" sz="2000" dirty="0" smtClean="0"/>
              <a:t>«франко-завод», предоставление продавцом покупателю товара непосредственно на своем предприятии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ГРУППА С</a:t>
            </a:r>
            <a:r>
              <a:rPr lang="ru-RU" sz="2000" dirty="0" smtClean="0"/>
              <a:t> (оплата основного фрахта продавцом)</a:t>
            </a:r>
          </a:p>
          <a:p>
            <a:r>
              <a:rPr lang="en-US" sz="2000" dirty="0" smtClean="0"/>
              <a:t>CFR – </a:t>
            </a:r>
            <a:r>
              <a:rPr lang="ru-RU" sz="2000" dirty="0" smtClean="0"/>
              <a:t>«стоимость и фрахт» (продавец обязан оплатить цену транспортировки до места назначения)</a:t>
            </a:r>
            <a:endParaRPr lang="en-US" sz="2000" dirty="0" smtClean="0"/>
          </a:p>
          <a:p>
            <a:r>
              <a:rPr lang="en-US" sz="2000" dirty="0" smtClean="0"/>
              <a:t>CIF </a:t>
            </a:r>
            <a:r>
              <a:rPr lang="ru-RU" sz="2000" dirty="0" smtClean="0"/>
              <a:t> - «стоимость, страхование и фрахт»</a:t>
            </a:r>
            <a:endParaRPr lang="en-US" sz="2000" dirty="0" smtClean="0"/>
          </a:p>
          <a:p>
            <a:r>
              <a:rPr lang="en-US" sz="2000" dirty="0" smtClean="0"/>
              <a:t>CIP</a:t>
            </a:r>
            <a:r>
              <a:rPr lang="ru-RU" sz="2000" dirty="0" smtClean="0"/>
              <a:t> – «фрахт/перевозка и страхование оплачены до» (используется в случае введения в процесс промежуточного пункта назначения)</a:t>
            </a:r>
            <a:endParaRPr lang="en-US" sz="2000" dirty="0" smtClean="0"/>
          </a:p>
          <a:p>
            <a:r>
              <a:rPr lang="en-US" sz="2000" dirty="0" smtClean="0"/>
              <a:t>CPT</a:t>
            </a:r>
            <a:r>
              <a:rPr lang="ru-RU" sz="2000" dirty="0" smtClean="0"/>
              <a:t> – «фрахт/перевозка оплачены до»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10888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976779"/>
            <a:ext cx="7839635" cy="97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БАЗОВЫЕ УСЛОВИЯ КОНТРАКТОВ</a:t>
            </a:r>
            <a:br>
              <a:rPr lang="ru-RU" sz="3200" b="1" dirty="0" smtClean="0">
                <a:solidFill>
                  <a:srgbClr val="027DD3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В СООТВЕТСТВИИ С ИНКОТЕРМС 2010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14" y="2081048"/>
            <a:ext cx="7279341" cy="4947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ГРУППА </a:t>
            </a:r>
            <a:r>
              <a:rPr lang="en-US" sz="2400" b="1" dirty="0" smtClean="0">
                <a:solidFill>
                  <a:srgbClr val="FF0000"/>
                </a:solidFill>
              </a:rPr>
              <a:t>F </a:t>
            </a:r>
            <a:r>
              <a:rPr lang="ru-RU" sz="2000" dirty="0" smtClean="0"/>
              <a:t>(не предусматривает оплату основного фрахта продавцом)</a:t>
            </a:r>
          </a:p>
          <a:p>
            <a:r>
              <a:rPr lang="en-US" sz="2000" dirty="0" smtClean="0"/>
              <a:t>FCA – </a:t>
            </a:r>
            <a:r>
              <a:rPr lang="ru-RU" sz="2000" dirty="0" smtClean="0"/>
              <a:t>«франко-перевозчик» (перевозки любыми видами </a:t>
            </a:r>
            <a:r>
              <a:rPr lang="ru-RU" sz="2000" dirty="0" err="1" smtClean="0"/>
              <a:t>трансорта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r>
              <a:rPr lang="en-US" sz="2000" dirty="0" smtClean="0"/>
              <a:t>FAS</a:t>
            </a:r>
            <a:r>
              <a:rPr lang="ru-RU" sz="2000" dirty="0" smtClean="0"/>
              <a:t> – «</a:t>
            </a:r>
            <a:r>
              <a:rPr lang="ru-RU" sz="2000" dirty="0" err="1" smtClean="0"/>
              <a:t>франко</a:t>
            </a:r>
            <a:r>
              <a:rPr lang="ru-RU" sz="2000" dirty="0" smtClean="0"/>
              <a:t> вдоль борта судна» (</a:t>
            </a:r>
            <a:r>
              <a:rPr lang="ru-RU" sz="2000" dirty="0"/>
              <a:t>продавец оплачивает и внутрипортовые экспедиторские и сопутствующие услуги, за исключение погрузки товаров на борт </a:t>
            </a:r>
            <a:r>
              <a:rPr lang="ru-RU" sz="2000" dirty="0" smtClean="0"/>
              <a:t>судна</a:t>
            </a:r>
            <a:r>
              <a:rPr lang="ru-RU" sz="2000" dirty="0"/>
              <a:t>)</a:t>
            </a:r>
            <a:endParaRPr lang="en-US" sz="2000" dirty="0" smtClean="0"/>
          </a:p>
          <a:p>
            <a:r>
              <a:rPr lang="en-US" sz="2000" dirty="0" smtClean="0"/>
              <a:t>FOB</a:t>
            </a:r>
            <a:r>
              <a:rPr lang="ru-RU" sz="2000" dirty="0" smtClean="0"/>
              <a:t> – «</a:t>
            </a:r>
            <a:r>
              <a:rPr lang="ru-RU" sz="2000" dirty="0" err="1" smtClean="0"/>
              <a:t>франко</a:t>
            </a:r>
            <a:r>
              <a:rPr lang="ru-RU" sz="2000" dirty="0" smtClean="0"/>
              <a:t> (свободно) на борту» (</a:t>
            </a:r>
            <a:r>
              <a:rPr lang="ru-RU" sz="2000" dirty="0"/>
              <a:t>момент смены ответственности между продавцом и покупателем наступает после загрузки товаров на борт судна, осуществляющего </a:t>
            </a:r>
            <a:r>
              <a:rPr lang="ru-RU" sz="2000" dirty="0" smtClean="0"/>
              <a:t>перевозку)</a:t>
            </a:r>
          </a:p>
          <a:p>
            <a:pPr marL="0" indent="0" algn="r">
              <a:buNone/>
            </a:pPr>
            <a:r>
              <a:rPr lang="ru-RU" sz="1600" i="1" dirty="0"/>
              <a:t>Эта категория терминов, кроме термина «FCA», применяется исключительно при перевозках морским или внутренним водным транспортом</a:t>
            </a:r>
            <a:endParaRPr lang="ru-RU" sz="1600" i="1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584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976779"/>
            <a:ext cx="7839635" cy="97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БАЗОВЫЕ УСЛОВИЯ КОНТРАКТОВ</a:t>
            </a:r>
            <a:br>
              <a:rPr lang="ru-RU" sz="3200" b="1" dirty="0" smtClean="0">
                <a:solidFill>
                  <a:srgbClr val="027DD3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В СООТВЕТСТВИИ С ИНКОТЕРМС 2010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14" y="2081048"/>
            <a:ext cx="7279341" cy="4947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ГРУППА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(</a:t>
            </a:r>
            <a:r>
              <a:rPr lang="ru-RU" sz="2000" dirty="0"/>
              <a:t>характеризуется понятием «прибытие</a:t>
            </a:r>
            <a:r>
              <a:rPr lang="ru-RU" sz="2000" dirty="0" smtClean="0"/>
              <a:t>»)</a:t>
            </a:r>
          </a:p>
          <a:p>
            <a:r>
              <a:rPr lang="en-US" sz="2000" dirty="0" smtClean="0"/>
              <a:t>DAT – </a:t>
            </a:r>
            <a:r>
              <a:rPr lang="ru-RU" sz="2000" dirty="0" smtClean="0"/>
              <a:t>поставка на терминале</a:t>
            </a:r>
            <a:endParaRPr lang="en-US" sz="2000" dirty="0" smtClean="0"/>
          </a:p>
          <a:p>
            <a:r>
              <a:rPr lang="en-US" sz="2000" dirty="0" smtClean="0"/>
              <a:t>DAP</a:t>
            </a:r>
            <a:r>
              <a:rPr lang="ru-RU" sz="2000" dirty="0" smtClean="0"/>
              <a:t> – поставка в пункте</a:t>
            </a:r>
            <a:endParaRPr lang="en-US" sz="2000" dirty="0" smtClean="0"/>
          </a:p>
          <a:p>
            <a:r>
              <a:rPr lang="en-US" sz="2000" dirty="0" smtClean="0"/>
              <a:t>DDP</a:t>
            </a:r>
            <a:r>
              <a:rPr lang="ru-RU" sz="2000" dirty="0" smtClean="0"/>
              <a:t> – поставка с оплатой пошлины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Несмотря на то, что термины </a:t>
            </a:r>
            <a:r>
              <a:rPr lang="ru-RU" sz="2000" dirty="0" err="1"/>
              <a:t>Инкотермс</a:t>
            </a:r>
            <a:r>
              <a:rPr lang="ru-RU" sz="2000" dirty="0"/>
              <a:t> признаны во всем мире, при проведении поставок следует учитывать, что в каждой стране и в каждом порту имеются свои обычаи делового этикета, которые могут повлиять на толкование конкретных нюансов поставки.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512100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304" y="932263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ОСОБЕННОСТИ ЗАКЛЮЧЕНИЯ </a:t>
            </a:r>
            <a:br>
              <a:rPr lang="ru-RU" sz="3200" b="1" dirty="0" smtClean="0">
                <a:solidFill>
                  <a:srgbClr val="027DD3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КОНТРАКТОВ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447" y="1999621"/>
            <a:ext cx="7468526" cy="47112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Заключение </a:t>
            </a:r>
            <a:r>
              <a:rPr lang="ru-RU" dirty="0"/>
              <a:t>и исполнение контрактов регулируется законом 44-ФЗ и Гражданским кодексом.</a:t>
            </a:r>
          </a:p>
          <a:p>
            <a:r>
              <a:rPr lang="ru-RU" dirty="0"/>
              <a:t>Расторжение контракта допускается по соглашению сторон или решению суда. В контракт может быть включено условие о возможности одностороннего отказа от исполнения контракта.</a:t>
            </a:r>
          </a:p>
          <a:p>
            <a:r>
              <a:rPr lang="ru-RU" dirty="0"/>
              <a:t>Все контракты фиксируются в реестре контрактов, который ведется Казначейством и размещается в единой информационной системе.</a:t>
            </a:r>
          </a:p>
          <a:p>
            <a:r>
              <a:rPr lang="ru-RU" dirty="0"/>
              <a:t>При заключении контракта указывается, что цена контракта является твердой и определяется на весь срок исполнения контракта, а в случаях, установленных Правительством РФ, указываются ориентировочное значение  цены  контракта  либо  формула  цены  и максимальное значение цены контракта, установленные заказчиком в документации о закупке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6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10" y="2068158"/>
            <a:ext cx="7235190" cy="47112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1721 г. </a:t>
            </a:r>
            <a:r>
              <a:rPr lang="ru-RU" sz="1800" dirty="0" smtClean="0"/>
              <a:t>– принятие первого регламента, касающегося закупок товаров и вооружения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1860, 1866 г. </a:t>
            </a:r>
            <a:r>
              <a:rPr lang="ru-RU" sz="1800" dirty="0" smtClean="0"/>
              <a:t>– издание указов, ограничивающих закупки иностранных товаров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1900-1917 г. </a:t>
            </a:r>
            <a:r>
              <a:rPr lang="ru-RU" sz="1800" dirty="0" smtClean="0"/>
              <a:t>– действие «Положения о подрядах и поставках», согласно которому торги были трех видов: устные, торги посредством напечатанных объявлений и смешанные.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1923 г. </a:t>
            </a:r>
            <a:r>
              <a:rPr lang="ru-RU" sz="1800" dirty="0" smtClean="0"/>
              <a:t>– издание Совнаркомом СССР Инструкции о производстве публичных торгов на государственные подряды и поставки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В советский период</a:t>
            </a:r>
            <a:r>
              <a:rPr lang="ru-RU" sz="1800" dirty="0"/>
              <a:t>, хотя и издавались нормативно-правовые акты, регулирующие отношения, связанные государственным заказом, субъектами этих правоотношений становились государство и государственные предприятия и организации. Государственный заказ превратился в своего рода плановое задание, которое доводилось до предприятий.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7155" y="815612"/>
            <a:ext cx="6318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</a:rPr>
              <a:t> ИСТОРИЯ ГОСУДАРСТВЕННЫХ ЗАКУПОК</a:t>
            </a:r>
            <a:endParaRPr lang="ru-RU" sz="32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938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304" y="932263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ОСОБЕННОСТИ ЗАКЛЮЧЕНИЯ </a:t>
            </a:r>
            <a:br>
              <a:rPr lang="ru-RU" sz="3200" b="1" dirty="0" smtClean="0">
                <a:solidFill>
                  <a:srgbClr val="027DD3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КОНТРАКТОВ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961" y="2134365"/>
            <a:ext cx="7258319" cy="471123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Контракт </a:t>
            </a:r>
            <a:r>
              <a:rPr lang="ru-RU" sz="1800" dirty="0"/>
              <a:t>заключается на один год (в случае закупки </a:t>
            </a:r>
            <a:r>
              <a:rPr lang="ru-RU" sz="1800" dirty="0" smtClean="0"/>
              <a:t>                                      продукции   </a:t>
            </a:r>
            <a:r>
              <a:rPr lang="ru-RU" sz="1800" dirty="0"/>
              <a:t>с длительным производственным </a:t>
            </a:r>
            <a:r>
              <a:rPr lang="ru-RU" sz="1800" dirty="0" smtClean="0"/>
              <a:t>циклом  </a:t>
            </a:r>
            <a:r>
              <a:rPr lang="ru-RU" sz="1800" dirty="0"/>
              <a:t>может  заключаться  на  3 и более года). Если контракт заключается на срок более чем три года и цена контракта составляет более чем 100 миллионов рублей, контракт должен включать в себя график исполнения контракта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В контракт включается обязательное условие об ответственности заказчика и поставщика за неисполнение или ненадлежащее исполнение обязательств, предусмотренных контрактом.</a:t>
            </a:r>
          </a:p>
          <a:p>
            <a:r>
              <a:rPr lang="ru-RU" sz="1800" dirty="0"/>
              <a:t>Если контракт заключается с физическим лицом, за исключением индивидуального предпринимателя или иного занимающегося частной практикой лица, в контракт включается обязательное условие об уменьшении суммы, подлежащей уплате физическому лицу, на размер налоговых платежей, связанных с оплатой контракта.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98694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1583" y="985230"/>
            <a:ext cx="7839635" cy="97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ИСПОЛНЕНИЕ ГОСУДАРСТВЕННОГО И МУНИЦИПАЛЬНОГО КОНТРАКТА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893" y="2146766"/>
            <a:ext cx="7524325" cy="47112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Исполнение контракта включает в себя следующий комплекс мер</a:t>
            </a:r>
            <a:r>
              <a:rPr lang="ru-RU" sz="2000" dirty="0"/>
              <a:t>, реализуемых после заключения контракта и направленных на достижение целей осуществления закупки:</a:t>
            </a:r>
          </a:p>
          <a:p>
            <a:pPr lvl="0"/>
            <a:r>
              <a:rPr lang="ru-RU" sz="2000" dirty="0"/>
              <a:t>приемку поставленного товара, выполненной работы (ее результатов), оказанной услуги, а также отдельных этапов поставки товара, выполнения работы, оказания услуги, предусмотренных контрактом, включая экспертизу поставленной продукции;</a:t>
            </a:r>
          </a:p>
          <a:p>
            <a:pPr lvl="0"/>
            <a:r>
              <a:rPr lang="ru-RU" sz="2000" dirty="0"/>
              <a:t>оплату заказчиком поставленной продукции;</a:t>
            </a:r>
          </a:p>
          <a:p>
            <a:pPr lvl="0"/>
            <a:r>
              <a:rPr lang="ru-RU" sz="2000" dirty="0"/>
              <a:t>взаимодействие заказчика с поставщиком при изменении, расторжении контракта, применении мер ответственности и совершении иных действий в случае нарушения поставщиком или заказчиком условий контракта.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51601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1583" y="985230"/>
            <a:ext cx="7839635" cy="97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ИСПОЛНЕНИЕ ГОСУДАРСТВЕННОГО И МУНИЦИПАЛЬНОГО КОНТРАКТА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198" y="1963129"/>
            <a:ext cx="7342404" cy="4711234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Поставщик </a:t>
            </a:r>
            <a:r>
              <a:rPr lang="ru-RU" sz="1800" dirty="0" smtClean="0"/>
              <a:t>обязан </a:t>
            </a:r>
            <a:r>
              <a:rPr lang="ru-RU" sz="1800" dirty="0"/>
              <a:t>своевременно предоставлять достоверную информацию о ходе исполнения своих обязательств, в том числе о сложностях, возникающих при исполнении контракта, а также к установленному контрактом сроку обязан предоставить заказчику продукцию, при этом заказчик обязан обеспечить приемку поставленной продукции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Для проверки предоставленных поставщиком </a:t>
            </a:r>
            <a:r>
              <a:rPr lang="ru-RU" sz="1800" dirty="0" smtClean="0"/>
              <a:t>результатов в </a:t>
            </a:r>
            <a:r>
              <a:rPr lang="ru-RU" sz="1800" dirty="0"/>
              <a:t>части их соответствия условиям контракта заказчик обязан провести </a:t>
            </a:r>
            <a:r>
              <a:rPr lang="ru-RU" sz="1800" b="1" dirty="0">
                <a:solidFill>
                  <a:srgbClr val="FF0000"/>
                </a:solidFill>
              </a:rPr>
              <a:t>экспертизу</a:t>
            </a:r>
            <a:r>
              <a:rPr lang="ru-RU" sz="1800" dirty="0"/>
              <a:t> (своими силами или к ее проведению могут привлекаться эксперты, экспертные организации на основании контрактов, заключенных в соответствии   с законом 44-ФЗ</a:t>
            </a:r>
            <a:r>
              <a:rPr lang="ru-RU" sz="1800" dirty="0" smtClean="0"/>
              <a:t>).</a:t>
            </a:r>
          </a:p>
          <a:p>
            <a:r>
              <a:rPr lang="ru-RU" sz="1800" dirty="0"/>
              <a:t>Приемка поставленной продукции должна осуществляться в порядке и в сроки, которые установлены контрактом, и оформляется документом о приемке, который подписывается заказчиком, либо в те же сроки заказчиком направляется в письменной форме мотивированный отказ от подписания такого документа.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537187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1583" y="985230"/>
            <a:ext cx="7839635" cy="97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ИСПОЛНЕНИЕ ГОСУДАРСТВЕННОГО И МУНИЦИПАЛЬНОГО КОНТРАКТА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343" y="1992355"/>
            <a:ext cx="7342404" cy="47112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Результаты отдельного этапа </a:t>
            </a:r>
            <a:r>
              <a:rPr lang="ru-RU" sz="1600" dirty="0"/>
              <a:t>исполнения контракта, информация о поставленной продукции должны отражаться заказчиком в отчете, размещаемом в единой информационной системе. В таком отчете должна содержаться информация:</a:t>
            </a:r>
          </a:p>
          <a:p>
            <a:pPr lvl="0"/>
            <a:r>
              <a:rPr lang="ru-RU" sz="1600" dirty="0"/>
              <a:t>об исполнении контракта, о  соблюдении  промежуточных  и окончательных сроков исполнения контракта;</a:t>
            </a:r>
          </a:p>
          <a:p>
            <a:pPr lvl="0"/>
            <a:r>
              <a:rPr lang="ru-RU" sz="1600" dirty="0"/>
              <a:t>о ненадлежащем исполнении контракта (с указанием допущенных нарушений) или о неисполнении контракта и о санкциях, которые применены в связи с нарушением условий контракта или его неисполнением;</a:t>
            </a:r>
          </a:p>
          <a:p>
            <a:pPr lvl="0"/>
            <a:r>
              <a:rPr lang="ru-RU" sz="1600" dirty="0"/>
              <a:t>об изменении или о расторжении контракта в ходе его </a:t>
            </a:r>
            <a:r>
              <a:rPr lang="ru-RU" sz="1600" dirty="0" smtClean="0"/>
              <a:t>исполнения.</a:t>
            </a:r>
            <a:endParaRPr lang="ru-RU" sz="1600" dirty="0"/>
          </a:p>
          <a:p>
            <a:pPr marL="0" lv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Расторжение </a:t>
            </a:r>
            <a:r>
              <a:rPr lang="ru-RU" sz="1600" b="1" dirty="0">
                <a:solidFill>
                  <a:srgbClr val="FF0000"/>
                </a:solidFill>
              </a:rPr>
              <a:t>контракта </a:t>
            </a:r>
            <a:r>
              <a:rPr lang="ru-RU" sz="1600" dirty="0"/>
              <a:t>допускается по соглашению сторон, по решению суда, в случае одностороннего отказа стороны контракта от исполнения контракта в соответствии с гражданским законодательством.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Заказчик вправе принять решение об одностороннем отказе </a:t>
            </a:r>
            <a:r>
              <a:rPr lang="ru-RU" sz="1600" dirty="0"/>
              <a:t>от исполнения контракта в соответствии с гражданским законодательством при условии, если это было предусмотрено контрактом.</a:t>
            </a:r>
          </a:p>
        </p:txBody>
      </p:sp>
    </p:spTree>
    <p:extLst>
      <p:ext uri="{BB962C8B-B14F-4D97-AF65-F5344CB8AC3E}">
        <p14:creationId xmlns:p14="http://schemas.microsoft.com/office/powerpoint/2010/main" val="21771989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604" y="1013626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БАНКОВСКОЕ СОПРОВОЖДЕНИЕ КОНТРАКТА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343" y="1992355"/>
            <a:ext cx="7342404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Банковское сопровождение контракта</a:t>
            </a:r>
            <a:r>
              <a:rPr lang="ru-RU" sz="1800" dirty="0"/>
              <a:t> это – обеспечение банком на основании договора, заключенного с поставщиком и всеми привлекаемыми в ходе исполнения контракта субподрядчиками, соисполнителями, проведения мониторинга расчетов, осуществляемых  в рамках исполнения контракта, на счете, открытом в указанном банке, и доведение результатов мониторинга до сведения заказчика, а также оказание  банком иных услуг,  определенных договором  о банковском сопровождении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Банковское </a:t>
            </a:r>
            <a:r>
              <a:rPr lang="ru-RU" sz="1800" dirty="0"/>
              <a:t>сопровождение контрактов, предметом которых являются поставки  товаров,  выполнение  работ,  оказание   услуг   для обеспечения федеральных нужд, </a:t>
            </a:r>
            <a:r>
              <a:rPr lang="ru-RU" sz="1800" b="1" dirty="0">
                <a:solidFill>
                  <a:srgbClr val="FF0000"/>
                </a:solidFill>
              </a:rPr>
              <a:t>осуществляется в следующих случаях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 smtClean="0"/>
          </a:p>
          <a:p>
            <a:pPr marL="342900" indent="-342900">
              <a:buAutoNum type="arabicParenR"/>
            </a:pPr>
            <a:r>
              <a:rPr lang="ru-RU" sz="1800" b="1" dirty="0" smtClean="0"/>
              <a:t>Для обеспечения федеральных нужд поставщиком</a:t>
            </a:r>
          </a:p>
          <a:p>
            <a:pPr marL="342900" indent="-342900">
              <a:buAutoNum type="arabicParenR"/>
            </a:pPr>
            <a:r>
              <a:rPr lang="ru-RU" sz="1800" b="1" dirty="0" smtClean="0"/>
              <a:t>Для обеспечения федеральных нужд заказчиком</a:t>
            </a:r>
            <a:endParaRPr lang="ru-RU" sz="1800" b="1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22666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6053874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17" y="1308073"/>
            <a:ext cx="7533560" cy="471123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Могут ли меняться положения государственного (муниципального) контракта? Если да, то какие и в каких случаях?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Какие способы борьбы с демпингом предусмотрены в законе 44-ФЗ?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На какой срок могут заключаться государственные (муниципальные) контракты?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Для чего и как формируется приемочная комиссия? Обязан ли заказчик формировать ее при каждом исполнении контракта?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Какие виды работ включаются в понятие «исполнение контракта»?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Какая информация об исполнении контракта должна представляться   в единой информационной системе?</a:t>
            </a:r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4825938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Последние изменения законодательства в сфере государственных и муниципальных закупок (Закон 44-ФЗ)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5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383" y="1371135"/>
            <a:ext cx="7394955" cy="50611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Федеральный закон от 31.12.2017 года  № 504-ФЗ «О внесении изменений в федеральный закон «О контрактной системе в сфере закупок товаров, работ, услуг для обеспечения государственных и муниципальных нужд».</a:t>
            </a:r>
          </a:p>
          <a:p>
            <a:pPr marL="0" indent="0">
              <a:buNone/>
            </a:pPr>
            <a:r>
              <a:rPr lang="ru-RU" dirty="0"/>
              <a:t>Вступление в силу:</a:t>
            </a:r>
          </a:p>
          <a:p>
            <a:r>
              <a:rPr lang="ru-RU" dirty="0" smtClean="0"/>
              <a:t>Положения </a:t>
            </a:r>
            <a:r>
              <a:rPr lang="ru-RU" dirty="0"/>
              <a:t>№ 44-ФЗ в новой редакции вступили в силу с </a:t>
            </a:r>
            <a:r>
              <a:rPr lang="ru-RU" b="1" dirty="0"/>
              <a:t>1 июля 2018 года </a:t>
            </a:r>
            <a:r>
              <a:rPr lang="ru-RU" dirty="0"/>
              <a:t>(если иной срок не указан в таблице).</a:t>
            </a:r>
          </a:p>
          <a:p>
            <a:r>
              <a:rPr lang="ru-RU" dirty="0" smtClean="0"/>
              <a:t>С </a:t>
            </a:r>
            <a:r>
              <a:rPr lang="ru-RU" b="1" dirty="0"/>
              <a:t>1 июля 2018 </a:t>
            </a:r>
            <a:r>
              <a:rPr lang="ru-RU" dirty="0"/>
              <a:t>года заказчики вправе проводить электронные процедуры, предусмотренные новой редакцией № 44-ФЗ.</a:t>
            </a:r>
          </a:p>
          <a:p>
            <a:r>
              <a:rPr lang="ru-RU" dirty="0" smtClean="0"/>
              <a:t>С </a:t>
            </a:r>
            <a:r>
              <a:rPr lang="ru-RU" b="1" dirty="0"/>
              <a:t>1 января 2019 </a:t>
            </a:r>
            <a:r>
              <a:rPr lang="ru-RU" dirty="0"/>
              <a:t>года заказчики обязаны проводить электронные процедуры, предусмотренные новой редакцией № 44-ФЗ. При этом с 1 января 2019 года закупки путем проведения: открытого конкурса, конкурса с ограниченным участием, двухэтапного конкурса, запроса котировок, запроса предложений – не осуществляются в бумажной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1638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158" y="741405"/>
            <a:ext cx="6085188" cy="55179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 1 октября 2018 года необходимо использовать </a:t>
            </a:r>
            <a:r>
              <a:rPr lang="ru-RU" dirty="0" err="1"/>
              <a:t>спецсчета</a:t>
            </a:r>
            <a:r>
              <a:rPr lang="ru-RU" dirty="0"/>
              <a:t> в определенных банках, на которых будут блокироваться денежные средства в качестве обеспечения участия в торгах (вместо счетов на торговых площадках).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СПИСОК УТВЕРЖДЕННЫХ БАНКОВ:</a:t>
            </a:r>
          </a:p>
          <a:p>
            <a:r>
              <a:rPr lang="ru-RU" sz="2200" dirty="0" smtClean="0"/>
              <a:t>1</a:t>
            </a:r>
            <a:r>
              <a:rPr lang="ru-RU" sz="2200" dirty="0"/>
              <a:t>.</a:t>
            </a:r>
            <a:r>
              <a:rPr lang="en-US" sz="2200" dirty="0"/>
              <a:t> </a:t>
            </a:r>
            <a:r>
              <a:rPr lang="ru-RU" sz="2200" u="sng" dirty="0">
                <a:hlinkClick r:id="rId2"/>
              </a:rPr>
              <a:t>Сбербанк</a:t>
            </a:r>
            <a:r>
              <a:rPr lang="en-US" sz="2200" dirty="0"/>
              <a:t> </a:t>
            </a:r>
            <a:r>
              <a:rPr lang="ru-RU" sz="2200" dirty="0"/>
              <a:t>России</a:t>
            </a:r>
          </a:p>
          <a:p>
            <a:r>
              <a:rPr lang="ru-RU" sz="2200" dirty="0"/>
              <a:t>2. Банк</a:t>
            </a:r>
            <a:r>
              <a:rPr lang="en-US" sz="2200" dirty="0"/>
              <a:t> </a:t>
            </a:r>
            <a:r>
              <a:rPr lang="ru-RU" sz="2200" u="sng" dirty="0">
                <a:hlinkClick r:id="rId3"/>
              </a:rPr>
              <a:t>ВТБ</a:t>
            </a:r>
            <a:endParaRPr lang="ru-RU" sz="2200" dirty="0"/>
          </a:p>
          <a:p>
            <a:r>
              <a:rPr lang="ru-RU" sz="2200" dirty="0"/>
              <a:t>3.</a:t>
            </a:r>
            <a:r>
              <a:rPr lang="en-US" sz="2200" dirty="0"/>
              <a:t> </a:t>
            </a:r>
            <a:r>
              <a:rPr lang="ru-RU" sz="2200" u="sng" dirty="0">
                <a:hlinkClick r:id="rId4"/>
              </a:rPr>
              <a:t>Газпромбанк</a:t>
            </a:r>
            <a:endParaRPr lang="ru-RU" sz="2200" dirty="0"/>
          </a:p>
          <a:p>
            <a:r>
              <a:rPr lang="ru-RU" sz="2200" dirty="0"/>
              <a:t>4. Российский Сельскохозяйственный банк</a:t>
            </a:r>
          </a:p>
          <a:p>
            <a:r>
              <a:rPr lang="ru-RU" sz="2200" dirty="0"/>
              <a:t>5. АЛЬФА-БАНК</a:t>
            </a:r>
          </a:p>
          <a:p>
            <a:r>
              <a:rPr lang="ru-RU" sz="2200" dirty="0"/>
              <a:t>6. МОСКОВСКИЙ КРЕДИТНЫЙ БАНК</a:t>
            </a:r>
          </a:p>
          <a:p>
            <a:r>
              <a:rPr lang="ru-RU" sz="2200" dirty="0"/>
              <a:t>7. Финансовая Корпорация Открытие</a:t>
            </a:r>
          </a:p>
          <a:p>
            <a:r>
              <a:rPr lang="ru-RU" sz="2200" dirty="0"/>
              <a:t>8.</a:t>
            </a:r>
            <a:r>
              <a:rPr lang="en-US" sz="2200" dirty="0"/>
              <a:t> </a:t>
            </a:r>
            <a:r>
              <a:rPr lang="ru-RU" sz="2200" u="sng" dirty="0">
                <a:hlinkClick r:id="rId5"/>
              </a:rPr>
              <a:t>Райффайзенбанк</a:t>
            </a:r>
            <a:endParaRPr lang="ru-RU" sz="2200" dirty="0"/>
          </a:p>
          <a:p>
            <a:r>
              <a:rPr lang="ru-RU" sz="2200" dirty="0"/>
              <a:t>9. РОСБАНК</a:t>
            </a:r>
          </a:p>
          <a:p>
            <a:r>
              <a:rPr lang="ru-RU" sz="2200" dirty="0"/>
              <a:t>10. Всероссийский банк развития регионов</a:t>
            </a:r>
          </a:p>
          <a:p>
            <a:r>
              <a:rPr lang="ru-RU" sz="2200" dirty="0"/>
              <a:t>11. Промсвязьбанк</a:t>
            </a:r>
          </a:p>
          <a:p>
            <a:r>
              <a:rPr lang="ru-RU" sz="2200" dirty="0"/>
              <a:t>12. РОССИЯ</a:t>
            </a:r>
          </a:p>
          <a:p>
            <a:r>
              <a:rPr lang="ru-RU" sz="2200" dirty="0"/>
              <a:t>13. САНКТ-ПЕТЕРБУРГ</a:t>
            </a:r>
          </a:p>
          <a:p>
            <a:r>
              <a:rPr lang="ru-RU" sz="2200" dirty="0"/>
              <a:t>14. </a:t>
            </a:r>
            <a:r>
              <a:rPr lang="ru-RU" sz="2200" dirty="0" err="1"/>
              <a:t>Совкомбанк</a:t>
            </a:r>
            <a:endParaRPr lang="ru-RU" sz="2200" dirty="0"/>
          </a:p>
          <a:p>
            <a:r>
              <a:rPr lang="ru-RU" sz="2200" dirty="0"/>
              <a:t>15. РОССИЙСКИЙ НАЦИОНАЛЬНЫЙ КОММЕРЧЕСКИЙ БАНК</a:t>
            </a:r>
          </a:p>
          <a:p>
            <a:r>
              <a:rPr lang="ru-RU" sz="2200" dirty="0"/>
              <a:t>16. </a:t>
            </a:r>
            <a:r>
              <a:rPr lang="ru-RU" sz="2200" dirty="0" err="1"/>
              <a:t>РосЕвроБанк</a:t>
            </a:r>
            <a:endParaRPr lang="ru-RU" sz="2200" dirty="0"/>
          </a:p>
          <a:p>
            <a:r>
              <a:rPr lang="ru-RU" sz="2200" dirty="0"/>
              <a:t>17. ОТП Банк</a:t>
            </a:r>
          </a:p>
          <a:p>
            <a:r>
              <a:rPr lang="ru-RU" sz="2200" dirty="0"/>
              <a:t>18. </a:t>
            </a:r>
            <a:r>
              <a:rPr lang="ru-RU" sz="2200" dirty="0" err="1"/>
              <a:t>ЮниКредит</a:t>
            </a:r>
            <a:r>
              <a:rPr lang="ru-RU" sz="2200" dirty="0"/>
              <a:t> </a:t>
            </a:r>
            <a:r>
              <a:rPr lang="ru-RU" sz="2200" dirty="0" smtClean="0"/>
              <a:t>Банк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7351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7708129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7" y="1027907"/>
            <a:ext cx="8711845" cy="4821729"/>
          </a:xfrm>
        </p:spPr>
      </p:pic>
    </p:spTree>
    <p:extLst>
      <p:ext uri="{BB962C8B-B14F-4D97-AF65-F5344CB8AC3E}">
        <p14:creationId xmlns:p14="http://schemas.microsoft.com/office/powerpoint/2010/main" val="4132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-12975"/>
            <a:ext cx="6576369" cy="6870975"/>
          </a:xfrm>
        </p:spPr>
      </p:pic>
    </p:spTree>
    <p:extLst>
      <p:ext uri="{BB962C8B-B14F-4D97-AF65-F5344CB8AC3E}">
        <p14:creationId xmlns:p14="http://schemas.microsoft.com/office/powerpoint/2010/main" val="26929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49" y="0"/>
            <a:ext cx="6555302" cy="6876920"/>
          </a:xfrm>
        </p:spPr>
      </p:pic>
    </p:spTree>
    <p:extLst>
      <p:ext uri="{BB962C8B-B14F-4D97-AF65-F5344CB8AC3E}">
        <p14:creationId xmlns:p14="http://schemas.microsoft.com/office/powerpoint/2010/main" val="12534024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85" y="0"/>
            <a:ext cx="6001830" cy="6858000"/>
          </a:xfrm>
        </p:spPr>
      </p:pic>
    </p:spTree>
    <p:extLst>
      <p:ext uri="{BB962C8B-B14F-4D97-AF65-F5344CB8AC3E}">
        <p14:creationId xmlns:p14="http://schemas.microsoft.com/office/powerpoint/2010/main" val="423824160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27" y="5649"/>
            <a:ext cx="6385145" cy="6852351"/>
          </a:xfrm>
        </p:spPr>
      </p:pic>
    </p:spTree>
    <p:extLst>
      <p:ext uri="{BB962C8B-B14F-4D97-AF65-F5344CB8AC3E}">
        <p14:creationId xmlns:p14="http://schemas.microsoft.com/office/powerpoint/2010/main" val="40994788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98" y="0"/>
            <a:ext cx="6012610" cy="6858000"/>
          </a:xfrm>
        </p:spPr>
      </p:pic>
    </p:spTree>
    <p:extLst>
      <p:ext uri="{BB962C8B-B14F-4D97-AF65-F5344CB8AC3E}">
        <p14:creationId xmlns:p14="http://schemas.microsoft.com/office/powerpoint/2010/main" val="15991878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97" y="0"/>
            <a:ext cx="6558606" cy="6858000"/>
          </a:xfrm>
        </p:spPr>
      </p:pic>
    </p:spTree>
    <p:extLst>
      <p:ext uri="{BB962C8B-B14F-4D97-AF65-F5344CB8AC3E}">
        <p14:creationId xmlns:p14="http://schemas.microsoft.com/office/powerpoint/2010/main" val="28713870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97" y="0"/>
            <a:ext cx="5771606" cy="6878039"/>
          </a:xfrm>
        </p:spPr>
      </p:pic>
    </p:spTree>
    <p:extLst>
      <p:ext uri="{BB962C8B-B14F-4D97-AF65-F5344CB8AC3E}">
        <p14:creationId xmlns:p14="http://schemas.microsoft.com/office/powerpoint/2010/main" val="17255484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0"/>
            <a:ext cx="7372611" cy="6858000"/>
          </a:xfrm>
        </p:spPr>
      </p:pic>
    </p:spTree>
    <p:extLst>
      <p:ext uri="{BB962C8B-B14F-4D97-AF65-F5344CB8AC3E}">
        <p14:creationId xmlns:p14="http://schemas.microsoft.com/office/powerpoint/2010/main" val="34919746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7" y="0"/>
            <a:ext cx="7231506" cy="6858000"/>
          </a:xfrm>
        </p:spPr>
      </p:pic>
    </p:spTree>
    <p:extLst>
      <p:ext uri="{BB962C8B-B14F-4D97-AF65-F5344CB8AC3E}">
        <p14:creationId xmlns:p14="http://schemas.microsoft.com/office/powerpoint/2010/main" val="21804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6" y="1261335"/>
            <a:ext cx="7433534" cy="4711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В </a:t>
            </a:r>
            <a:r>
              <a:rPr lang="ru-RU" i="1" dirty="0"/>
              <a:t>чем заключаются преимущества и недостатки обязательного </a:t>
            </a:r>
            <a:r>
              <a:rPr lang="ru-RU" i="1" dirty="0" smtClean="0"/>
              <a:t>госзаказа?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Назовите </a:t>
            </a:r>
            <a:r>
              <a:rPr lang="ru-RU" i="1" dirty="0"/>
              <a:t>принципиальные отличия между обязательным госзаказом и современной контрактной </a:t>
            </a:r>
            <a:r>
              <a:rPr lang="ru-RU" i="1" dirty="0" smtClean="0"/>
              <a:t>системой.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Кто</a:t>
            </a:r>
            <a:r>
              <a:rPr lang="ru-RU" i="1" dirty="0"/>
              <a:t>, по вашему мнению, должен осуществлять контроль за осуществлением </a:t>
            </a:r>
            <a:r>
              <a:rPr lang="ru-RU" i="1" dirty="0" err="1" smtClean="0"/>
              <a:t>госзакупок</a:t>
            </a:r>
            <a:r>
              <a:rPr lang="ru-RU" i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Являются </a:t>
            </a:r>
            <a:r>
              <a:rPr lang="ru-RU" i="1" dirty="0"/>
              <a:t>ли понятия «нужды» и «потребности» идентичными. Если нет, определите, в чем заключаются различия между </a:t>
            </a:r>
            <a:r>
              <a:rPr lang="ru-RU" i="1" dirty="0" smtClean="0"/>
              <a:t>ними?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Как </a:t>
            </a:r>
            <a:r>
              <a:rPr lang="ru-RU" i="1" dirty="0"/>
              <a:t>соотносятся между собой понятия «цели закупок» и «государственные нужды»?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316603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01" y="0"/>
            <a:ext cx="5385598" cy="6879228"/>
          </a:xfrm>
        </p:spPr>
      </p:pic>
    </p:spTree>
    <p:extLst>
      <p:ext uri="{BB962C8B-B14F-4D97-AF65-F5344CB8AC3E}">
        <p14:creationId xmlns:p14="http://schemas.microsoft.com/office/powerpoint/2010/main" val="329180070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3" y="0"/>
            <a:ext cx="7527074" cy="6858000"/>
          </a:xfrm>
        </p:spPr>
      </p:pic>
    </p:spTree>
    <p:extLst>
      <p:ext uri="{BB962C8B-B14F-4D97-AF65-F5344CB8AC3E}">
        <p14:creationId xmlns:p14="http://schemas.microsoft.com/office/powerpoint/2010/main" val="220595082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7" y="0"/>
            <a:ext cx="7994685" cy="6858000"/>
          </a:xfrm>
        </p:spPr>
      </p:pic>
    </p:spTree>
    <p:extLst>
      <p:ext uri="{BB962C8B-B14F-4D97-AF65-F5344CB8AC3E}">
        <p14:creationId xmlns:p14="http://schemas.microsoft.com/office/powerpoint/2010/main" val="41316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Сущность и принципы управления закупками</a:t>
            </a:r>
            <a:b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продукции для государственных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269201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2329646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Прокьюремент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(от англ. </a:t>
            </a:r>
            <a:r>
              <a:rPr lang="en-US" sz="2400" dirty="0"/>
              <a:t>procurement – </a:t>
            </a:r>
            <a:r>
              <a:rPr lang="ru-RU" sz="2400" dirty="0"/>
              <a:t>закупки</a:t>
            </a:r>
            <a:r>
              <a:rPr lang="ru-RU" sz="2400" dirty="0" smtClean="0"/>
              <a:t>) -  </a:t>
            </a:r>
            <a:r>
              <a:rPr lang="ru-RU" sz="2400" dirty="0"/>
              <a:t>совокупность практических методов и приемов, позволяющих максимально удовлетворить потребности покупателя при проведении закупочной кампании посредством конкурсных торгов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Для понимания сущности </a:t>
            </a:r>
            <a:r>
              <a:rPr lang="ru-RU" sz="2400" dirty="0" err="1"/>
              <a:t>прокьюремента</a:t>
            </a:r>
            <a:r>
              <a:rPr lang="ru-RU" sz="2400" dirty="0"/>
              <a:t> важно выделить ключевые моменты в его определении.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5640" y="912431"/>
            <a:ext cx="6318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</a:rPr>
              <a:t>ПОНЯТИЕ PROCUREMENT И ЕГО СОСТАВНЫЕ ЧАСТИ</a:t>
            </a:r>
            <a:endParaRPr lang="ru-RU" sz="32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795" y="1097280"/>
            <a:ext cx="7541111" cy="5198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Во-первых, это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закупки»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последние годы в мировой практике при решении вопроса рационализации финансовых потоков и удешевления производства особо пристальное внимание уделяется именно закупкам, т. к. в большинстве случаев именно в этой сфере имеются наибольшие резервы  повышения  эффективности  всего  бизнеса. По оценкам ряда аналитиков, в технологически отлаженных производствах 50–60 % потенциальной экономии имеется в сфере материально-технического  обеспечения,   30 %   –   в   сбытовой   сфере   и 10–20 % – в непосредственно производственной сфере.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Поэтому </a:t>
            </a:r>
            <a:r>
              <a:rPr lang="ru-RU" dirty="0"/>
              <a:t>при разработке программ по экономии совокупных затрат закупки должны быть в центре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157286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522" y="1078453"/>
            <a:ext cx="7207623" cy="525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Второе ключевое понятие – </a:t>
            </a:r>
            <a:r>
              <a:rPr lang="ru-RU" b="1" dirty="0">
                <a:solidFill>
                  <a:srgbClr val="FF0000"/>
                </a:solidFill>
              </a:rPr>
              <a:t>«конкурсные торги» </a:t>
            </a:r>
            <a:r>
              <a:rPr lang="ru-RU" dirty="0"/>
              <a:t>как публичное открытое состязание претендентов за получение контракта на поставку товаров или выполнение работ. Именно на этом способе установления хозяйственных связей основывается </a:t>
            </a:r>
            <a:r>
              <a:rPr lang="ru-RU" dirty="0" err="1"/>
              <a:t>прокьюремент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Конкурсные торги </a:t>
            </a:r>
            <a:r>
              <a:rPr lang="ru-RU" dirty="0"/>
              <a:t>– это способ выдачи заказов на поставку товаров, оказание услуг, выполнение определенных видов работ по заранее объявленным в специальных документах условиям, предполагающим привлечение к определенному сроку на принципах состязания предложений от нескольких участников торгов с целью обеспечения наиболее выгодных условий сделки для организатора.</a:t>
            </a:r>
          </a:p>
          <a:p>
            <a:pPr marL="0" indent="0">
              <a:buNone/>
            </a:pPr>
            <a:r>
              <a:rPr lang="ru-RU" dirty="0"/>
              <a:t>В Федеральном законе 44-ФЗ конкурс – это способ определения поставщика, при котором победителем признается участник закупки, предложивший лучшие условия исполнения контракта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788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523" y="1336636"/>
            <a:ext cx="7315200" cy="480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Третье ключевое понятие – это </a:t>
            </a:r>
            <a:r>
              <a:rPr lang="ru-RU" b="1" dirty="0">
                <a:solidFill>
                  <a:srgbClr val="FF0000"/>
                </a:solidFill>
              </a:rPr>
              <a:t>«интересы покупателя». </a:t>
            </a:r>
            <a:r>
              <a:rPr lang="ru-RU" dirty="0"/>
              <a:t>Важно особо подчеркнуть, что речь идет главным образом о долгосрочных интересах покупателя. </a:t>
            </a:r>
            <a:r>
              <a:rPr lang="ru-RU" dirty="0" err="1"/>
              <a:t>Прокьюремент</a:t>
            </a:r>
            <a:r>
              <a:rPr lang="ru-RU" dirty="0"/>
              <a:t> необходим не для фирм-однодневок, а для тех бизнесменов, которые рассчитывают на длительную, успешную деятельность в данной сфере рынка, а это возможно только тогда, когда хозяйственные контрагенты будут видеть в нем надежного, заслуживающего доверия партнера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И, наконец,</a:t>
            </a:r>
            <a:r>
              <a:rPr lang="ru-RU" b="1" dirty="0" smtClean="0">
                <a:solidFill>
                  <a:srgbClr val="FF0000"/>
                </a:solidFill>
              </a:rPr>
              <a:t> «совокупность практических  методов  и  приемов», </a:t>
            </a:r>
            <a:r>
              <a:rPr lang="ru-RU" dirty="0" smtClean="0"/>
              <a:t>т. е. сам инструментарий, при помощи которого осуществляются процедуры конкурсных закупок продукции.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7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044954" y="1034165"/>
            <a:ext cx="7036365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625" y="133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Введение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74" y="128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044954" y="1681832"/>
            <a:ext cx="7166928" cy="592138"/>
            <a:chOff x="1268" y="1749"/>
            <a:chExt cx="3254" cy="373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626" y="1749"/>
              <a:ext cx="28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</a:rPr>
                <a:t>Сущность и принципы управления </a:t>
              </a:r>
              <a:r>
                <a:rPr lang="ru-RU" sz="1600" dirty="0" smtClean="0">
                  <a:solidFill>
                    <a:srgbClr val="000000"/>
                  </a:solidFill>
                </a:rPr>
                <a:t>закупками продукции </a:t>
              </a:r>
              <a:r>
                <a:rPr lang="ru-RU" sz="1600" dirty="0">
                  <a:solidFill>
                    <a:srgbClr val="000000"/>
                  </a:solidFill>
                </a:rPr>
                <a:t>для государственных и муниципальных нужд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74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044954" y="2377744"/>
            <a:ext cx="7034778" cy="585788"/>
            <a:chOff x="1270" y="2223"/>
            <a:chExt cx="3192" cy="369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628" y="2223"/>
              <a:ext cx="281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</a:rPr>
                <a:t>Законодательная и нормативно-правовая </a:t>
              </a:r>
              <a:r>
                <a:rPr lang="ru-RU" sz="1600" dirty="0" smtClean="0">
                  <a:solidFill>
                    <a:srgbClr val="000000"/>
                  </a:solidFill>
                </a:rPr>
                <a:t>база размещения </a:t>
              </a:r>
              <a:r>
                <a:rPr lang="ru-RU" sz="1600" dirty="0">
                  <a:solidFill>
                    <a:srgbClr val="000000"/>
                  </a:solidFill>
                </a:rPr>
                <a:t>государственных и муниципальных заказов в России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76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054480" y="3107745"/>
            <a:ext cx="7025252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622" y="2770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Планирование закупочной кампании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66" y="273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048129" y="4468561"/>
            <a:ext cx="7031603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625" y="3223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Процедуры проведения открытых конкурсов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81" y="3227"/>
                <a:ext cx="13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6" name="Group 96"/>
          <p:cNvGrpSpPr>
            <a:grpSpLocks/>
          </p:cNvGrpSpPr>
          <p:nvPr/>
        </p:nvGrpSpPr>
        <p:grpSpPr bwMode="auto">
          <a:xfrm>
            <a:off x="1048129" y="3782322"/>
            <a:ext cx="7031603" cy="547687"/>
            <a:chOff x="1268" y="3207"/>
            <a:chExt cx="3190" cy="345"/>
          </a:xfrm>
        </p:grpSpPr>
        <p:sp>
          <p:nvSpPr>
            <p:cNvPr id="5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gray">
            <a:xfrm>
              <a:off x="1625" y="3249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Способы определения поставщиков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6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6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91"/>
              <p:cNvSpPr txBox="1">
                <a:spLocks noChangeArrowheads="1"/>
              </p:cNvSpPr>
              <p:nvPr/>
            </p:nvSpPr>
            <p:spPr bwMode="gray">
              <a:xfrm>
                <a:off x="1470" y="322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66" name="Group 96"/>
          <p:cNvGrpSpPr>
            <a:grpSpLocks/>
          </p:cNvGrpSpPr>
          <p:nvPr/>
        </p:nvGrpSpPr>
        <p:grpSpPr bwMode="auto">
          <a:xfrm>
            <a:off x="1065146" y="5159118"/>
            <a:ext cx="7018902" cy="547687"/>
            <a:chOff x="1268" y="3207"/>
            <a:chExt cx="3190" cy="345"/>
          </a:xfrm>
        </p:grpSpPr>
        <p:sp>
          <p:nvSpPr>
            <p:cNvPr id="6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gray">
            <a:xfrm>
              <a:off x="1613" y="3219"/>
              <a:ext cx="28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rgbClr val="000000"/>
                  </a:solidFill>
                </a:rPr>
                <a:t>Особенности закупки строительных работ. Организация закупки научно-исследовательских и опытно-конструкторских работ. Особенности закупок услуг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7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7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7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1" name="Text Box 91"/>
              <p:cNvSpPr txBox="1">
                <a:spLocks noChangeArrowheads="1"/>
              </p:cNvSpPr>
              <p:nvPr/>
            </p:nvSpPr>
            <p:spPr bwMode="gray">
              <a:xfrm>
                <a:off x="1478" y="3226"/>
                <a:ext cx="13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7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6" name="Group 96"/>
          <p:cNvGrpSpPr>
            <a:grpSpLocks/>
          </p:cNvGrpSpPr>
          <p:nvPr/>
        </p:nvGrpSpPr>
        <p:grpSpPr bwMode="auto">
          <a:xfrm>
            <a:off x="1060830" y="5837647"/>
            <a:ext cx="7018902" cy="552450"/>
            <a:chOff x="1268" y="3207"/>
            <a:chExt cx="3190" cy="348"/>
          </a:xfrm>
        </p:grpSpPr>
        <p:sp>
          <p:nvSpPr>
            <p:cNvPr id="7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Text Box 52"/>
            <p:cNvSpPr txBox="1">
              <a:spLocks noChangeArrowheads="1"/>
            </p:cNvSpPr>
            <p:nvPr/>
          </p:nvSpPr>
          <p:spPr bwMode="gray">
            <a:xfrm>
              <a:off x="1615" y="3225"/>
              <a:ext cx="27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Особенности заключения и исполнения государственных </a:t>
              </a:r>
              <a:r>
                <a:rPr lang="ru-RU" sz="1400" dirty="0" smtClean="0">
                  <a:solidFill>
                    <a:srgbClr val="000000"/>
                  </a:solidFill>
                </a:rPr>
                <a:t>и муниципальных </a:t>
              </a:r>
              <a:r>
                <a:rPr lang="ru-RU" sz="1400" dirty="0">
                  <a:solidFill>
                    <a:srgbClr val="000000"/>
                  </a:solidFill>
                </a:rPr>
                <a:t>контрактов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7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8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8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8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1" name="Text Box 91"/>
              <p:cNvSpPr txBox="1">
                <a:spLocks noChangeArrowheads="1"/>
              </p:cNvSpPr>
              <p:nvPr/>
            </p:nvSpPr>
            <p:spPr bwMode="gray">
              <a:xfrm>
                <a:off x="1478" y="3222"/>
                <a:ext cx="13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8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71" y="0"/>
            <a:ext cx="9702636" cy="6858000"/>
          </a:xfrm>
        </p:spPr>
      </p:pic>
    </p:spTree>
    <p:extLst>
      <p:ext uri="{BB962C8B-B14F-4D97-AF65-F5344CB8AC3E}">
        <p14:creationId xmlns:p14="http://schemas.microsoft.com/office/powerpoint/2010/main" val="42709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6" y="1196789"/>
            <a:ext cx="7412018" cy="4711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Реализация </a:t>
            </a:r>
            <a:r>
              <a:rPr lang="ru-RU" sz="2300" b="1" dirty="0">
                <a:solidFill>
                  <a:srgbClr val="FF0000"/>
                </a:solidFill>
              </a:rPr>
              <a:t>принципа открытости и прозрачности </a:t>
            </a:r>
            <a:r>
              <a:rPr lang="ru-RU" sz="2300" dirty="0"/>
              <a:t>обеспечивается за счет  свободного  и  безвозмездного  доступа  к  информации о контрактной системе в сфере закупок и заключается в размещении извещений о проведении закупок, их результатах и других информационных  документов  в  единой   информационной   системе, а также применением специальных процедур закупки, например публичной процедуры вскрытия конвертов с конкурсными заявками</a:t>
            </a:r>
            <a:r>
              <a:rPr lang="ru-RU" sz="2300" dirty="0" smtClean="0"/>
              <a:t>.</a:t>
            </a:r>
          </a:p>
          <a:p>
            <a:pPr marL="0" indent="0">
              <a:buNone/>
            </a:pPr>
            <a:r>
              <a:rPr lang="ru-RU" sz="2300" dirty="0"/>
              <a:t>Реализация </a:t>
            </a:r>
            <a:r>
              <a:rPr lang="ru-RU" sz="2300" b="1" dirty="0">
                <a:solidFill>
                  <a:srgbClr val="FF0000"/>
                </a:solidFill>
              </a:rPr>
              <a:t>принципа обеспечения конкуренции </a:t>
            </a:r>
            <a:r>
              <a:rPr lang="ru-RU" sz="2300" dirty="0"/>
              <a:t>осуществляется путем предоставления равных возможностей участия в закупках всем поставщикам независимо от видов деятельности, организационно-правовой формы и формы собственности, национальной принадлежности и происхождения товаров, работ, услуг.</a:t>
            </a:r>
          </a:p>
        </p:txBody>
      </p:sp>
    </p:spTree>
    <p:extLst>
      <p:ext uri="{BB962C8B-B14F-4D97-AF65-F5344CB8AC3E}">
        <p14:creationId xmlns:p14="http://schemas.microsoft.com/office/powerpoint/2010/main" val="380123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76" y="2814145"/>
            <a:ext cx="6568037" cy="3054901"/>
          </a:xfrm>
        </p:spPr>
      </p:pic>
      <p:sp>
        <p:nvSpPr>
          <p:cNvPr id="4" name="Прямоугольник 3"/>
          <p:cNvSpPr/>
          <p:nvPr/>
        </p:nvSpPr>
        <p:spPr>
          <a:xfrm>
            <a:off x="1455880" y="1106069"/>
            <a:ext cx="7066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</a:rPr>
              <a:t>УЧАСТНИКИ ЗАКУПОК ПРОДУКЦИИ ДЛЯ ГОСУДАРСТВЕННЫХ И МУНИЦИПАЛЬНЫХ НУЖД</a:t>
            </a:r>
            <a:endParaRPr lang="ru-RU" sz="32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09" y="1017213"/>
            <a:ext cx="7250655" cy="4711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ФИЗИЧЕСКОЕ ЛИЦО НЕ МОЖЕТ СТАТЬ УЧАСТНИКОМ ЗАКУПКИ В СЛУЧАЕ:</a:t>
            </a:r>
          </a:p>
          <a:p>
            <a:r>
              <a:rPr lang="ru-RU" sz="2000" dirty="0" smtClean="0"/>
              <a:t>закупки </a:t>
            </a:r>
            <a:r>
              <a:rPr lang="ru-RU" sz="2000" dirty="0"/>
              <a:t>услуг специализированной </a:t>
            </a:r>
            <a:r>
              <a:rPr lang="ru-RU" sz="2000" dirty="0" smtClean="0"/>
              <a:t>организации;</a:t>
            </a:r>
          </a:p>
          <a:p>
            <a:r>
              <a:rPr lang="ru-RU" sz="2000" dirty="0" smtClean="0"/>
              <a:t>закупки </a:t>
            </a:r>
            <a:r>
              <a:rPr lang="ru-RU" sz="2000" dirty="0"/>
              <a:t>по оборонному заказу (Федеральный закон от 29 декабря 2012 г. № 275-ФЗ «О государственном оборонном заказе</a:t>
            </a:r>
            <a:r>
              <a:rPr lang="ru-RU" sz="2000" dirty="0" smtClean="0"/>
              <a:t>»).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ОГРАНИЧЕНИЯ В ОПРЕДЕЛЕНИИ ПОСТАВЩИКОВ МОГУТ УСТАНАВЛИВАТЬСЯ:</a:t>
            </a:r>
          </a:p>
          <a:p>
            <a:r>
              <a:rPr lang="ru-RU" sz="2000" dirty="0" smtClean="0"/>
              <a:t>статьей </a:t>
            </a:r>
            <a:r>
              <a:rPr lang="ru-RU" sz="2000" dirty="0"/>
              <a:t>14 Федерального закона № 44-ФЗ, касающейся установления запрета на допуск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лицами, условий, ограничения допуска указанных товаров, работ, услуг;</a:t>
            </a:r>
          </a:p>
          <a:p>
            <a:pPr lvl="0"/>
            <a:r>
              <a:rPr lang="ru-RU" sz="2000" dirty="0"/>
              <a:t>статьей 30 Федерального закона № 44-ФЗ, касающейся участия в закупках субъектов малого предпринимательства, социально ориентированных некоммерческих организаций.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528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128" y="2146766"/>
            <a:ext cx="7188563" cy="43078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ЕДИНЫЕ (ОБЯЗАТЕЛЬНЫЕ)</a:t>
            </a:r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соответствие </a:t>
            </a:r>
            <a:r>
              <a:rPr lang="ru-RU" b="1" dirty="0"/>
              <a:t>требованиям,  установленным  в  соответствии  с законодательством РФ к лицам, осуществляющим поставку товара, выполнение работы, оказание услуги, являющихся объектом закупки</a:t>
            </a:r>
            <a:r>
              <a:rPr lang="ru-RU" dirty="0"/>
              <a:t> (речь идет о наличии у участников закупки лицензии на право осуществления соответствующего вида деятельности или наличие разрешения саморегулируемой организации (СРО) на выполнение работ, предусмотренных в перечне Правительства РФ);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b="1" dirty="0" err="1" smtClean="0"/>
              <a:t>непроведение</a:t>
            </a:r>
            <a:r>
              <a:rPr lang="ru-RU" b="1" dirty="0" smtClean="0"/>
              <a:t> </a:t>
            </a:r>
            <a:r>
              <a:rPr lang="ru-RU" b="1" dirty="0"/>
              <a:t>ликвидации участника закупки </a:t>
            </a:r>
            <a:r>
              <a:rPr lang="ru-RU" dirty="0"/>
              <a:t>– юридического лица и отсутствие решения арбитражного суда о признании участника закупки – юридического лица или индивидуального предпринимателя несостоятельным (банкротом) и об открытии конкурсного производства;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9061" y="912432"/>
            <a:ext cx="7066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</a:rPr>
              <a:t>ТРЕБОВАНИЯ, ПРЕДЪЯВЛЯЕМЫЕ К УЧАСТНИКАМ ЗАКУПКИ</a:t>
            </a:r>
            <a:endParaRPr lang="ru-RU" sz="32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47886" y="1075764"/>
            <a:ext cx="7121564" cy="5271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b="1" dirty="0" err="1" smtClean="0"/>
              <a:t>неприостановление</a:t>
            </a:r>
            <a:r>
              <a:rPr lang="ru-RU" b="1" dirty="0" smtClean="0"/>
              <a:t> </a:t>
            </a:r>
            <a:r>
              <a:rPr lang="ru-RU" b="1" dirty="0"/>
              <a:t>деятельности участника закупки </a:t>
            </a:r>
            <a:r>
              <a:rPr lang="ru-RU" dirty="0"/>
              <a:t>в порядке, установленном Кодексом РФ об административных правонарушениях, на дату подачи заявки на участие в закупке;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b="1" dirty="0" smtClean="0"/>
              <a:t>отсутствие </a:t>
            </a:r>
            <a:r>
              <a:rPr lang="ru-RU" b="1" dirty="0"/>
              <a:t>у участника закупки недоимки по налогам</a:t>
            </a:r>
            <a:r>
              <a:rPr lang="ru-RU" dirty="0"/>
              <a:t>, сборам, задолженности по иным обязательным платежам в бюджеты бюджетной системы Российской Федерации за прошедший календарный год, размер которых превышает 25 % балансовой стоимости активов участника закупки, по данным бухгалтерской  отчетности за последний отчетный период;</a:t>
            </a:r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b="1" dirty="0" smtClean="0"/>
              <a:t>отсутствие  </a:t>
            </a:r>
            <a:r>
              <a:rPr lang="ru-RU" b="1" dirty="0"/>
              <a:t>у  участника  закупки  –   физического  лица  либо у руководителя, членов коллегиального исполнительного органа или главного бухгалтера юридического лица – участника закупки судимости за преступления в сфере экономики </a:t>
            </a:r>
            <a:r>
              <a:rPr lang="ru-RU" dirty="0"/>
              <a:t>(за исключением лиц, у которых такая судимость погашена или снята), а также неприменение в отношении  указанных физических лиц наказания  в виде лишения права занимать определенные должности или заниматься определенной деятельностью, которые связаны с поставкой товара, выполнением работы, оказанием услуги, являющихся объектом осуществляемой закупки, и административного наказания в виде дисквалификации;</a:t>
            </a:r>
          </a:p>
        </p:txBody>
      </p:sp>
    </p:spTree>
    <p:extLst>
      <p:ext uri="{BB962C8B-B14F-4D97-AF65-F5344CB8AC3E}">
        <p14:creationId xmlns:p14="http://schemas.microsoft.com/office/powerpoint/2010/main" val="704266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4856" y="1065005"/>
            <a:ext cx="7186109" cy="54648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6) </a:t>
            </a:r>
            <a:r>
              <a:rPr lang="ru-RU" b="1" dirty="0" smtClean="0"/>
              <a:t>обладание </a:t>
            </a:r>
            <a:r>
              <a:rPr lang="ru-RU" b="1" dirty="0"/>
              <a:t>участником закупки исключительными правами на результаты интеллектуальной деятельности</a:t>
            </a:r>
            <a:r>
              <a:rPr lang="ru-RU" dirty="0"/>
              <a:t>, если в связи с исполнением контракта заказчик приобретает права на такие результаты, за исключением случаев заключения контрактов на создание произведений литературы или искусства, исполнение, финансирование проката или показа национального фильма;</a:t>
            </a:r>
          </a:p>
          <a:p>
            <a:pPr marL="0" indent="0">
              <a:buNone/>
            </a:pPr>
            <a:r>
              <a:rPr lang="ru-RU" dirty="0" smtClean="0"/>
              <a:t>7) </a:t>
            </a:r>
            <a:r>
              <a:rPr lang="ru-RU" b="1" dirty="0" smtClean="0"/>
              <a:t>отсутствие </a:t>
            </a:r>
            <a:r>
              <a:rPr lang="ru-RU" b="1" dirty="0"/>
              <a:t>между участником закупки и заказчиком конфликта интересов</a:t>
            </a:r>
            <a:r>
              <a:rPr lang="ru-RU" dirty="0"/>
              <a:t>, под которым понимаются случаи, в которых руководитель заказчика, член комиссии по осуществлению закупок, руководитель контрактной службы заказчика, контрактный управляющий состоят в браке с физическими лицами, являющимися выгодоприобретателями, единоличным исполнительным органом хозяйственного общества (директором, генеральным директором, управляющим, президентом и др.), членами коллегиального исполнительного органа хозяйственного общества, руководителем (директором, генеральным директором) учреждения или унитарного предприятия либо иными органами управления юридических лиц – участников закупки, с физическими лицами, в том числе зарегистрированными в качестве индивидуального предпринимателя, – участниками закупки либо являются близкими родственниками, усыновителями указанных физических лиц или усыновленными 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75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37128" y="1021976"/>
            <a:ext cx="7188563" cy="5432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ДОПОЛНИТЕЛЬНЫЕ ТРЕБОВАНИЯ ОТ ЗАКАЗЧИКА </a:t>
            </a:r>
            <a:r>
              <a:rPr lang="ru-RU" sz="2400" b="1" dirty="0" smtClean="0">
                <a:solidFill>
                  <a:srgbClr val="FF0000"/>
                </a:solidFill>
              </a:rPr>
              <a:t>ПРОДУКЦИИ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Заказчик вправе установить требование об отсутствии в предусмотренном законом 44-ФЗ реестре недобросовестных поставщиков (подрядчиков, исполнителей) информации  об  участнике  закупки,  в том числе информации об учредителях, о членах коллегиального исполнительного органа, лице, исполняющем функции единоличного исполнительного органа участника закупки – юридического лица.</a:t>
            </a:r>
          </a:p>
        </p:txBody>
      </p:sp>
    </p:spTree>
    <p:extLst>
      <p:ext uri="{BB962C8B-B14F-4D97-AF65-F5344CB8AC3E}">
        <p14:creationId xmlns:p14="http://schemas.microsoft.com/office/powerpoint/2010/main" val="920691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37128" y="1021976"/>
            <a:ext cx="7188563" cy="54326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ПРАВИТЕЛЬСТВО РФ ВПРАВЕ УСТАНАВЛИВАТЬ К УЧАСТНИКАМ ЗАКУПОК ОТДЕЛЬНЫХ ВИДОВ ТОВАРОВ, РАБОТ, УСЛУГ, ЗАКУПКИ КОТОРЫХ ОСУЩЕСТВЛЯЮТСЯ ПУТЕМ ПРОВЕДЕНИЯ КОНКУРСОВ С ОГРАНИЧЕННЫМ УЧАСТИЕМ, ДВУХЭТАПНЫХ КОНКУРСОВ, ЗАКРЫТЫХ КОНКУРСОВ С ОГРАНИЧЕННЫМ УЧАСТИЕМ, ЗАКРЫТЫХ ДВУХЭТАПНЫХ КОНКУРСОВ ИЛИ АУКЦИОНОВ, ДОПОЛНИТЕЛЬНЫЕ ТРЕБОВАНИЯ, В ТОМ ЧИСЛЕ К НАЛИЧИЮ:</a:t>
            </a:r>
          </a:p>
          <a:p>
            <a:pPr lvl="0"/>
            <a:r>
              <a:rPr lang="ru-RU" sz="2600" dirty="0" smtClean="0"/>
              <a:t>финансовых </a:t>
            </a:r>
            <a:r>
              <a:rPr lang="ru-RU" sz="2600" dirty="0"/>
              <a:t>ресурсов для исполнения контракта;</a:t>
            </a:r>
          </a:p>
          <a:p>
            <a:pPr lvl="0"/>
            <a:r>
              <a:rPr lang="ru-RU" sz="2600" dirty="0"/>
              <a:t>на праве собственности или ином законном основании оборудования и других материальных ресурсов для исполнения контракта;</a:t>
            </a:r>
          </a:p>
          <a:p>
            <a:pPr lvl="0"/>
            <a:r>
              <a:rPr lang="ru-RU" sz="2600" dirty="0"/>
              <a:t>опыта работы, связанного с предметом контракта, и деловой репутации;</a:t>
            </a:r>
          </a:p>
          <a:p>
            <a:pPr lvl="0"/>
            <a:r>
              <a:rPr lang="ru-RU" sz="2600" dirty="0"/>
              <a:t>необходимого количества специалистов и иных работников определенного уровня квалификации для исполнения контракта.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2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068" y="1293607"/>
            <a:ext cx="7390503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Реализация </a:t>
            </a:r>
            <a:r>
              <a:rPr lang="ru-RU" b="1" dirty="0">
                <a:solidFill>
                  <a:srgbClr val="FF0000"/>
                </a:solidFill>
              </a:rPr>
              <a:t>принципа подотчетности </a:t>
            </a:r>
            <a:r>
              <a:rPr lang="ru-RU" dirty="0"/>
              <a:t>осуществляется путем ведения письменной отчетности по всем важным этапам осуществления процедуры закупки и по всем важным принимаемым решениям и предоставлением этой информации заинтересованным лицам (проверяющим органам, общественным организациям, представителям средств массовой информации) в пределах их компетенции. По новому закону некоторые процедуры закупок фиксируются на аудионосителях, кроме того, любой участник закупки самостоятельно может вести аудио- или видеозапись (за исключением закрытых закупок).</a:t>
            </a:r>
          </a:p>
        </p:txBody>
      </p:sp>
    </p:spTree>
    <p:extLst>
      <p:ext uri="{BB962C8B-B14F-4D97-AF65-F5344CB8AC3E}">
        <p14:creationId xmlns:p14="http://schemas.microsoft.com/office/powerpoint/2010/main" val="344743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ВВЕДЕНИЕ</a:t>
            </a:r>
            <a:endParaRPr lang="ru-RU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371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583" y="1282849"/>
            <a:ext cx="7224432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Принцип </a:t>
            </a:r>
            <a:r>
              <a:rPr lang="ru-RU" b="1" dirty="0">
                <a:solidFill>
                  <a:srgbClr val="FF0000"/>
                </a:solidFill>
              </a:rPr>
              <a:t>ответственности за результативность обеспечения государственных и муниципальных нужд, эффективность осуществления закупок </a:t>
            </a:r>
            <a:r>
              <a:rPr lang="ru-RU" dirty="0"/>
              <a:t>подразумевает, что органы государственной власти и отдельные чиновники, принимающие решения, несут дисциплинарную, гражданско-правовую, административную и уголовную ответственность за все пункты заключенного ими контракта, и никто не может оказывать на них давление. Такую же ответственность несут и участники размещения заказа, которые в случае нарушения условий закупки могут нести финансовые потери, отстраняться от участия в закупках или даже заноситься в список недобросовестных поставщиков.</a:t>
            </a:r>
          </a:p>
        </p:txBody>
      </p:sp>
    </p:spTree>
    <p:extLst>
      <p:ext uri="{BB962C8B-B14F-4D97-AF65-F5344CB8AC3E}">
        <p14:creationId xmlns:p14="http://schemas.microsoft.com/office/powerpoint/2010/main" val="383241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1250576"/>
            <a:ext cx="7418070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Реализация </a:t>
            </a:r>
            <a:r>
              <a:rPr lang="ru-RU" b="1" dirty="0">
                <a:solidFill>
                  <a:srgbClr val="FF0000"/>
                </a:solidFill>
              </a:rPr>
              <a:t>принципа экономного расходования</a:t>
            </a:r>
            <a:r>
              <a:rPr lang="ru-RU" dirty="0"/>
              <a:t> средств бюджетов и внебюджетных источников финансирования осуществляется путем выбора правильного способа закупки на основе анализа затрат на осуществление закупки тем или иным способом, разумной экономии средств при осуществлении закупки и последующем контроле за исполнением контракта. То есть нецелесообразно применять дорогостоящие открытые конкурсы для закупки, например, 100 пачек бумаги – для этого есть упрощенные способы размещения заказа.</a:t>
            </a:r>
          </a:p>
        </p:txBody>
      </p:sp>
    </p:spTree>
    <p:extLst>
      <p:ext uri="{BB962C8B-B14F-4D97-AF65-F5344CB8AC3E}">
        <p14:creationId xmlns:p14="http://schemas.microsoft.com/office/powerpoint/2010/main" val="1597763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736" y="1207545"/>
            <a:ext cx="7181402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Принцип </a:t>
            </a:r>
            <a:r>
              <a:rPr lang="ru-RU" b="1" dirty="0">
                <a:solidFill>
                  <a:srgbClr val="FF0000"/>
                </a:solidFill>
              </a:rPr>
              <a:t>эффективного расходования средств </a:t>
            </a:r>
            <a:r>
              <a:rPr lang="ru-RU" dirty="0"/>
              <a:t>подразумевает всестороннюю оценку выгод от приобретения того или иного товара, работы, услуги с учетом фактора времени и затрат на такое приобретение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Принцип </a:t>
            </a:r>
            <a:r>
              <a:rPr lang="ru-RU" b="1" dirty="0">
                <a:solidFill>
                  <a:srgbClr val="FF0000"/>
                </a:solidFill>
              </a:rPr>
              <a:t>стимулирования инноваций </a:t>
            </a:r>
            <a:r>
              <a:rPr lang="ru-RU" dirty="0"/>
              <a:t>предусматривает, что заказчики при планировании и осуществлении закупок должны исходить из приоритета обеспечения государственных и муниципальных нужд путем закупок инновационной и высокотехнологичной 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val="2742740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09" y="1465729"/>
            <a:ext cx="7332009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Принцип профессионализма </a:t>
            </a:r>
            <a:r>
              <a:rPr lang="ru-RU" dirty="0"/>
              <a:t>предусматривает, что все должностные лица, участвующие в закупке продукции, должны осуществлять свои функции на профессиональной основе. Профессионализм при осуществлении закупок предусматривает принятие мер по поддержанию и повышению уровня квалификации и профессионального образования должностных лиц, занятых в сфере закупок. Принцип единства контрактной системы в сфере закупок предполагает, что для чьих бы то ни было нужд (федеральных, региональных, муниципальных) ни  осуществляются  закупки,  правила  и процедуры закупок будут одинаковыми.</a:t>
            </a:r>
          </a:p>
        </p:txBody>
      </p:sp>
    </p:spTree>
    <p:extLst>
      <p:ext uri="{BB962C8B-B14F-4D97-AF65-F5344CB8AC3E}">
        <p14:creationId xmlns:p14="http://schemas.microsoft.com/office/powerpoint/2010/main" val="1553302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242" y="2509220"/>
            <a:ext cx="7447855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Механизм управления закупками продукции для государственных нужд можно разбить на три основные части: </a:t>
            </a:r>
            <a:r>
              <a:rPr lang="ru-RU" sz="2000" b="1" dirty="0">
                <a:solidFill>
                  <a:srgbClr val="FF0000"/>
                </a:solidFill>
              </a:rPr>
              <a:t>субъект</a:t>
            </a:r>
            <a:r>
              <a:rPr lang="ru-RU" sz="2000" dirty="0"/>
              <a:t> управления, </a:t>
            </a:r>
            <a:r>
              <a:rPr lang="ru-RU" sz="2000" b="1" dirty="0">
                <a:solidFill>
                  <a:srgbClr val="FF0000"/>
                </a:solidFill>
              </a:rPr>
              <a:t>технологии</a:t>
            </a:r>
            <a:r>
              <a:rPr lang="ru-RU" sz="2000" dirty="0"/>
              <a:t> управления и </a:t>
            </a:r>
            <a:r>
              <a:rPr lang="ru-RU" sz="2000" b="1" dirty="0">
                <a:solidFill>
                  <a:srgbClr val="FF0000"/>
                </a:solidFill>
              </a:rPr>
              <a:t>объект</a:t>
            </a:r>
            <a:r>
              <a:rPr lang="ru-RU" sz="2000" dirty="0"/>
              <a:t> управления.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Субъектом</a:t>
            </a:r>
            <a:r>
              <a:rPr lang="ru-RU" sz="2000" dirty="0"/>
              <a:t> управления закупками продукции является заказчик продукции.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2242" y="976978"/>
            <a:ext cx="7066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</a:rPr>
              <a:t>МЕХАНИЗМ УПРАВЛЕНИЯ ЗАКУПКАМИ ПРОДУКЦИИ ДЛЯ ГОСУДАРСТВЕННЫХ НУЖД, ЕГО СОСТАВНЫЕ ЧАСТИ</a:t>
            </a:r>
            <a:endParaRPr lang="ru-RU" sz="2800" b="1" dirty="0">
              <a:solidFill>
                <a:srgbClr val="027DD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04" y="3808207"/>
            <a:ext cx="5343667" cy="26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2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0918" y="1118795"/>
            <a:ext cx="7235190" cy="514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ЗАКАЗЧИКОМ ПРОДУКЦИИ МОГУТ СТАТЬ БЮДЖЕТНЫЕ УЧРЕЖДЕНИЯ, КОТОРЫЕ:</a:t>
            </a:r>
          </a:p>
          <a:p>
            <a:pPr marL="0" indent="0">
              <a:buNone/>
            </a:pPr>
            <a:r>
              <a:rPr lang="ru-RU" sz="2200" dirty="0" smtClean="0"/>
              <a:t>1. Осуществляют </a:t>
            </a:r>
            <a:r>
              <a:rPr lang="ru-RU" sz="2200" dirty="0"/>
              <a:t>закупки за счет субсидий, предоставленных из бюджетов бюджетной системы РФ, и иных средств в соответствии    с требованиями закона 44-ФЗ.</a:t>
            </a:r>
          </a:p>
          <a:p>
            <a:pPr marL="0" indent="0">
              <a:buNone/>
            </a:pPr>
            <a:r>
              <a:rPr lang="ru-RU" sz="2200" dirty="0" smtClean="0"/>
              <a:t>2. При </a:t>
            </a:r>
            <a:r>
              <a:rPr lang="ru-RU" sz="2200" dirty="0"/>
              <a:t>наличии правового акта, принятого бюджетным учреждением в соответствии с частью 3 статьи 2 Федерального закона от 18 июля 2011 г. № 223-ФЗ «О закупках товаров, работ, услуг отдельными видами юридических  лиц»  и  размещенного  до  начала  года в единой информационной системе, данное учреждение вправе осуществлять в соответствующем году с соблюдением требований, указанных в законе 44-ФЗ и правового акта, закупки.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21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069" y="1129553"/>
            <a:ext cx="7401262" cy="4961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ОДНАКО ПОД ДЕЙСТВИЕ ЗАКОНА 44-ФЗ МОГУТ НЕ ПОПАДАТЬ ЗАКУПКИ: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	за счет грантов, передаваемых безвозмездно и безвозвратно гражданами и юридическими лицами, в том числе иностранными гражданами и иностранными юридическими лицами, а также международными организациями, получившими право на предоставление грантов на территории РФ в порядке, установленном законодательством РФ, субсидий (грантов), предоставляемых на конкурсной основе из соответствующих бюджетов бюджетной системы РФ, если условиями, определенными </a:t>
            </a:r>
            <a:r>
              <a:rPr lang="ru-RU" dirty="0" err="1"/>
              <a:t>грантодателями</a:t>
            </a:r>
            <a:r>
              <a:rPr lang="ru-RU" dirty="0"/>
              <a:t>, не установлено иное;</a:t>
            </a:r>
          </a:p>
          <a:p>
            <a:pPr marL="0" indent="0">
              <a:buNone/>
            </a:pPr>
            <a:r>
              <a:rPr lang="ru-RU" dirty="0"/>
              <a:t>2)	в качестве исполнителя по контракту в случае привлечения на основании договора в ходе исполнения данного контракта иных лиц для поставки товара, выполнения работы или оказания услуги, необходимых для исполнения предусмотренных контрактом обязательств данного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1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4" y="1011219"/>
            <a:ext cx="7869891" cy="50581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К ОСНОВНЫМ ФУНКЦИЯМ ЗАКАЗЧИКА ОТНОСЯТСЯ: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1)принятие </a:t>
            </a:r>
            <a:r>
              <a:rPr lang="ru-RU" sz="3200" dirty="0"/>
              <a:t>решения о проведении закупки;</a:t>
            </a:r>
          </a:p>
          <a:p>
            <a:pPr marL="0" indent="0">
              <a:buNone/>
            </a:pPr>
            <a:r>
              <a:rPr lang="ru-RU" sz="3200" dirty="0" smtClean="0"/>
              <a:t>2) определение </a:t>
            </a:r>
            <a:r>
              <a:rPr lang="ru-RU" sz="3200" dirty="0"/>
              <a:t>предмета закупки, способа и формы ее </a:t>
            </a:r>
            <a:r>
              <a:rPr lang="ru-RU" sz="3200" dirty="0" smtClean="0"/>
              <a:t>проведения (открытые </a:t>
            </a:r>
            <a:r>
              <a:rPr lang="ru-RU" sz="3200" dirty="0"/>
              <a:t>или закрытые);</a:t>
            </a:r>
          </a:p>
          <a:p>
            <a:pPr marL="0" indent="0">
              <a:buNone/>
            </a:pPr>
            <a:r>
              <a:rPr lang="ru-RU" sz="3200" dirty="0" smtClean="0"/>
              <a:t>3) издание </a:t>
            </a:r>
            <a:r>
              <a:rPr lang="ru-RU" sz="3200" dirty="0"/>
              <a:t>официального распорядительного документа о закупке. Таким документом может быть либо приказ, либо распоряжение о проведении процедуры закупки товаров, работ, услуг;</a:t>
            </a:r>
          </a:p>
          <a:p>
            <a:pPr marL="0" indent="0">
              <a:buNone/>
            </a:pPr>
            <a:r>
              <a:rPr lang="ru-RU" sz="3200" dirty="0" smtClean="0"/>
              <a:t>4) определение </a:t>
            </a:r>
            <a:r>
              <a:rPr lang="ru-RU" sz="3200" dirty="0"/>
              <a:t>лица, которое будет выполнять функции организатора закупки, издание об этом соответствующего распорядительного документа;</a:t>
            </a:r>
          </a:p>
          <a:p>
            <a:pPr marL="0" indent="0">
              <a:buNone/>
            </a:pPr>
            <a:r>
              <a:rPr lang="ru-RU" sz="3200" dirty="0" smtClean="0"/>
              <a:t>5) определение </a:t>
            </a:r>
            <a:r>
              <a:rPr lang="ru-RU" sz="3200" dirty="0"/>
              <a:t>потенциальных претендентов и направление им приглашений к участию в закрытых закупках;</a:t>
            </a:r>
          </a:p>
          <a:p>
            <a:pPr marL="0" indent="0">
              <a:buNone/>
            </a:pPr>
            <a:r>
              <a:rPr lang="ru-RU" sz="3200" dirty="0" smtClean="0"/>
              <a:t>6) контроль </a:t>
            </a:r>
            <a:r>
              <a:rPr lang="ru-RU" sz="3200" dirty="0"/>
              <a:t>работы организатора закупки;</a:t>
            </a:r>
          </a:p>
          <a:p>
            <a:pPr marL="0" indent="0">
              <a:buNone/>
            </a:pPr>
            <a:r>
              <a:rPr lang="ru-RU" sz="3200" dirty="0" smtClean="0"/>
              <a:t>7) контроль </a:t>
            </a:r>
            <a:r>
              <a:rPr lang="ru-RU" sz="3200" dirty="0"/>
              <a:t>работы комиссии;</a:t>
            </a:r>
          </a:p>
          <a:p>
            <a:pPr marL="0" indent="0">
              <a:buNone/>
            </a:pPr>
            <a:r>
              <a:rPr lang="ru-RU" sz="3200" dirty="0" smtClean="0"/>
              <a:t>8) заключение </a:t>
            </a:r>
            <a:r>
              <a:rPr lang="ru-RU" sz="3200" dirty="0"/>
              <a:t>контракта с победителем закупки. Обратите внимание, что подписание контракта осуществляется только заказчиком.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485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917" y="981634"/>
            <a:ext cx="7487322" cy="53438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ФУНКЦИИ КОНТРАКТНОЙ СЛУЖБЫ:</a:t>
            </a:r>
          </a:p>
          <a:p>
            <a:pPr marL="0" indent="0" algn="ctr">
              <a:buNone/>
            </a:pPr>
            <a:endParaRPr lang="ru-RU" sz="4500" b="1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Разработка плана закупок, внесение в него изменений, размещение в единой информационной системе;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Разработка плана-графика, внесение в него изменений, размещение в единой информационной системе;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Подготовка и размещение в единой информационной системе извещений, документации о закупках, проектов контрактов;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Подготовка и направление приглашений принять участие в определении поставщиков (подрядчиков, исполнителей) закрытыми способами;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Обеспечение осуществления закупок, в том числе заключение контрактов;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Участие в рассмотрении дел об обжаловании результатов закупки, осуществление подготовки материалов для </a:t>
            </a:r>
            <a:r>
              <a:rPr lang="ru-RU" sz="3300" dirty="0" err="1" smtClean="0"/>
              <a:t>претензионно</a:t>
            </a:r>
            <a:r>
              <a:rPr lang="ru-RU" sz="3300" dirty="0" smtClean="0"/>
              <a:t>-исковой работы;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300" dirty="0" smtClean="0"/>
              <a:t>Организация в случае необходимости на стадии планирования закупок консультации с поставщиками (подрядчиками, исполнителями) и участие в таких консультациях для определения состояния конкурентной среды на соответствующих рынках товаров, работ, услуг.</a:t>
            </a:r>
          </a:p>
        </p:txBody>
      </p:sp>
    </p:spTree>
    <p:extLst>
      <p:ext uri="{BB962C8B-B14F-4D97-AF65-F5344CB8AC3E}">
        <p14:creationId xmlns:p14="http://schemas.microsoft.com/office/powerpoint/2010/main" val="310548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20811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391" y="2299044"/>
            <a:ext cx="7389340" cy="4892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Управление закупками продукции </a:t>
            </a:r>
            <a:r>
              <a:rPr lang="ru-RU" sz="2000" dirty="0" smtClean="0"/>
              <a:t>- совокупность </a:t>
            </a:r>
            <a:r>
              <a:rPr lang="ru-RU" sz="2000" dirty="0"/>
              <a:t>приемов и методов целенаправленного воздействия на процедуры торгов для достижения заданного результата (удовлетворение государственных нужд</a:t>
            </a:r>
            <a:r>
              <a:rPr lang="ru-RU" sz="2000" dirty="0" smtClean="0"/>
              <a:t>).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Основной </a:t>
            </a:r>
            <a:r>
              <a:rPr lang="ru-RU" sz="2000" b="1" dirty="0">
                <a:solidFill>
                  <a:srgbClr val="FF0000"/>
                </a:solidFill>
              </a:rPr>
              <a:t>целью</a:t>
            </a:r>
            <a:r>
              <a:rPr lang="ru-RU" sz="2000" dirty="0"/>
              <a:t> при проведении закупочной кампании является обеспечение заданного результата (приобретение требуемого количества    материальных    ресурсов     установленного     качества)  с наименьшими затратами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1851" y="998492"/>
            <a:ext cx="6318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7DD3"/>
                </a:solidFill>
              </a:rPr>
              <a:t>ЦЕЛИ И ЗАДАЧИ УПРАВЛЕНИЯ ЗАКУПКАМИ ПРОДУКЦИИ ДЛЯ ГОСУДАРСТВЕННЫХ НУЖД</a:t>
            </a:r>
            <a:endParaRPr lang="ru-RU" sz="24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78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322" y="938604"/>
            <a:ext cx="7127612" cy="49350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i="1" dirty="0" smtClean="0"/>
              <a:t>Что </a:t>
            </a:r>
            <a:r>
              <a:rPr lang="ru-RU" sz="1800" i="1" dirty="0"/>
              <a:t>собой представляет понятие </a:t>
            </a:r>
            <a:r>
              <a:rPr lang="ru-RU" sz="1800" i="1" dirty="0" err="1"/>
              <a:t>procurement</a:t>
            </a:r>
            <a:r>
              <a:rPr lang="ru-RU" sz="1800" i="1" dirty="0"/>
              <a:t>. Какие элементы оно включает в себя?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/>
              <a:t>Какая </a:t>
            </a:r>
            <a:r>
              <a:rPr lang="ru-RU" sz="1800" i="1" dirty="0"/>
              <a:t>информация должна размещаться в единой информационной системе?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/>
              <a:t>Почему </a:t>
            </a:r>
            <a:r>
              <a:rPr lang="ru-RU" sz="1800" i="1" dirty="0"/>
              <a:t>при проведении </a:t>
            </a:r>
            <a:r>
              <a:rPr lang="ru-RU" sz="1800" i="1" dirty="0" err="1"/>
              <a:t>госзакупок</a:t>
            </a:r>
            <a:r>
              <a:rPr lang="ru-RU" sz="1800" i="1" dirty="0"/>
              <a:t> необходимо соблюдать принцип подотчетности. Каким образом происходит его реализация на практике?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/>
              <a:t>Кто </a:t>
            </a:r>
            <a:r>
              <a:rPr lang="ru-RU" sz="1800" i="1" dirty="0"/>
              <a:t>может стать участником закупки?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/>
              <a:t>Может </a:t>
            </a:r>
            <a:r>
              <a:rPr lang="ru-RU" sz="1800" i="1" dirty="0"/>
              <a:t>ли государство устанавливать ограничения для поставщиков, желающих принять участие в закупках? Какие группы требований предъявляются к участникам закупок? Кто занимается сбором информации для подтверждения данных, представленных участниками?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/>
              <a:t>Что </a:t>
            </a:r>
            <a:r>
              <a:rPr lang="ru-RU" sz="1800" i="1" dirty="0"/>
              <a:t>собой представляет реестр недобросовестных поставщиков? Какие поставщики и почему включаются в него?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/>
              <a:t>Как </a:t>
            </a:r>
            <a:r>
              <a:rPr lang="ru-RU" sz="1800" i="1" dirty="0"/>
              <a:t>вы понимаете принцип профессионализма? Как он должен реализовываться на практике?</a:t>
            </a:r>
          </a:p>
          <a:p>
            <a:pPr marL="514350" indent="-514350">
              <a:buFont typeface="+mj-lt"/>
              <a:buAutoNum type="arabicPeriod"/>
            </a:pP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815166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821725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Законодательная и нормативно-правовая база</a:t>
            </a:r>
            <a:b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размещения государственных и муниципальных заказов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395020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10" y="2713616"/>
            <a:ext cx="6912460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Указом Президента РСФСР от 15 октября 1991 г. «О хозяйственных связях и поставках продукции и товаров в 1992 году» и постановлением Совета министров РСФСР от 23 октября 1991 г. №558 «Об организации материально-технического обеспечения народного хозяйства РСФСР в 1992 году» были </a:t>
            </a:r>
            <a:r>
              <a:rPr lang="ru-RU" sz="2200" b="1" dirty="0" smtClean="0">
                <a:solidFill>
                  <a:srgbClr val="FF0000"/>
                </a:solidFill>
              </a:rPr>
              <a:t>упразднены централизованное распределение материальных ресурсов, обязательный государственный заказ и принудительное сохранение сложившихся хозяйственных связей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6937" y="654248"/>
            <a:ext cx="7247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</a:rPr>
              <a:t>ОТМЕНА ОБЯЗАТЕЛЬНОГО ГОСУДАРСТВЕННОГО ЗАКАЗА. ПЕРВЫЕ ЗАКОНОДАТЕЛЬНЫЕ АКТЫ, РЕГУЛИРУЮЩИЕ СИСТЕМУ ГОСУДАРСТВЕННЫХ ЗАКУПОК</a:t>
            </a:r>
            <a:endParaRPr lang="ru-RU" sz="28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6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616" y="1293606"/>
            <a:ext cx="7476564" cy="47112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Первым законодательным актом, регулирующим общие правовые и экономические принципы формирования и размещения заказов на поставку продукции для государственных нужд</a:t>
            </a:r>
            <a:r>
              <a:rPr lang="ru-RU" dirty="0"/>
              <a:t>, стал Закон Российской Федерации «О поставках продукции и товаров для государственных нужд», утвержденный постановлением Верховного Совета Российской Федерации от 28 мая 1992 г. № 2859-1, который законодательно определил основные правила взаимоотношений контрагентов по поставкам материальных ресурсов для государственных нужд в условиях отмены обязательного государственного заказа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Этот закон и принятое в его развитие постановление Правительства РФ от 27 августа 1992 г. № 638 «Об организации работ по реализации Закона Российской Федерации "О поставках продукции и товаров для государственных нужд"» определили порядок формирования и размещения объемов поставок продукции для государственных нужд. </a:t>
            </a:r>
            <a:r>
              <a:rPr lang="ru-RU" b="1" dirty="0">
                <a:solidFill>
                  <a:srgbClr val="FF0000"/>
                </a:solidFill>
              </a:rPr>
              <a:t>Было введено понятие «государственный контракт».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576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0005" y="1033411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РАЗВИТИЕ НОРМАТИВНО-ПРАВОВОЙ </a:t>
            </a:r>
            <a:br>
              <a:rPr lang="ru-RU" sz="3200" b="1" dirty="0" smtClean="0">
                <a:solidFill>
                  <a:srgbClr val="027DD3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БАЗЫ В СФЕРЕ ЗАКУПОК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643" y="2240279"/>
            <a:ext cx="7645997" cy="471123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Базовый закон</a:t>
            </a:r>
            <a:r>
              <a:rPr lang="ru-RU" sz="2000" b="1" dirty="0"/>
              <a:t> </a:t>
            </a:r>
            <a:r>
              <a:rPr lang="ru-RU" sz="2000" dirty="0"/>
              <a:t>- Федеральный закон от 13 декабря 1994 г</a:t>
            </a:r>
            <a:r>
              <a:rPr lang="ru-RU" sz="2000" dirty="0" smtClean="0"/>
              <a:t>. № </a:t>
            </a:r>
            <a:r>
              <a:rPr lang="ru-RU" sz="2000" dirty="0"/>
              <a:t>60-ФЗ «О поставках продукции для федеральных государственных нужд». </a:t>
            </a:r>
            <a:endParaRPr lang="ru-RU" sz="2000" dirty="0" smtClean="0"/>
          </a:p>
          <a:p>
            <a:r>
              <a:rPr lang="ru-RU" sz="2000" dirty="0"/>
              <a:t>Несколько раньше был принят частный по отношению к базовому закон «О закупках и поставках сельскохозяйственной продукции,  сырья  и  продовольствия  для  государственных   нужд»   (от 2 декабря 1994 г. № 53-ФЗ). </a:t>
            </a:r>
            <a:endParaRPr lang="ru-RU" sz="2000" dirty="0" smtClean="0"/>
          </a:p>
          <a:p>
            <a:r>
              <a:rPr lang="ru-RU" sz="2000" dirty="0"/>
              <a:t>Тогда же, в декабре 1994 г., был принят третий закон – «О государственном материальном резерве» (от 29 декабря 1994 г. № </a:t>
            </a:r>
            <a:r>
              <a:rPr lang="ru-RU" sz="2000" dirty="0" smtClean="0"/>
              <a:t>79-ФЗ), который устанавливает </a:t>
            </a:r>
            <a:r>
              <a:rPr lang="ru-RU" sz="2000" dirty="0"/>
              <a:t>общие принципы формирования, размещения, хранения, использования, пополнения и освежения запасов государственного материального резерва и регулирует отношения в этой области.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7537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471" y="1229060"/>
            <a:ext cx="7622465" cy="51179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Спустя год принимается четвертый закон – «О государственном оборонном заказе» (от 27 декабря 1995 г. № 213-ФЗ), в котором давалось определение оборонного заказа: правовой акт, предусматривающий поставки продукции для федеральных государственных нужд в целях поддержания необходимого уровня обороноспособности и безопасности Российской Федерации: боевого оружия, боеприпасов, военной техники, другого военного имущества, комплектующих изделий и материалов, выполнение работ и предоставление услуг, а также экспортно-импортные поставки в области военно-технического сотрудничества Российской Федерации с иностранными государствами в соответствии с международными договорами Российской Федерации</a:t>
            </a:r>
            <a:r>
              <a:rPr lang="ru-RU" dirty="0" smtClean="0"/>
              <a:t>.</a:t>
            </a:r>
          </a:p>
          <a:p>
            <a:r>
              <a:rPr lang="ru-RU" dirty="0"/>
              <a:t>Указ Президента РФ от 8 апреля 1997 г. № 305 «О первоочередных мерах по предотвращению коррупции и сокращению расхода бюджетных средств при организации закупки продукции для государственных нужд» стал тем документом, который впервые сформировал механизм размещения государственного заказа.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93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247886"/>
            <a:ext cx="7315200" cy="52174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1999 г. был принят Федеральный закон «О конкурсах на размещение заказов на поставки товаров, выполнение работ, оказание услуг для государственных нужд» (от 6 мая 1999 г. № 97-ФЗ). Закон регулировал отношения, возникающие между государственным заказчиком и участниками (поставщиками) в процессе проведения конкурса на размещение заказов на поставки товаров, работ, услуг для государственных нужд. </a:t>
            </a:r>
            <a:endParaRPr lang="ru-RU" dirty="0" smtClean="0"/>
          </a:p>
          <a:p>
            <a:r>
              <a:rPr lang="ru-RU" dirty="0"/>
              <a:t>В 2005 г. был принят Федеральный закон «О размещении заказов на поставку товаров, выполнение работ, оказание услуг для государственных и муниципальных нужд» (от 21 июля 2005 г. № 94-ФЗ) и целый пакет нормативно-правовых документов, обеспечивающих выполнение данного закона. </a:t>
            </a:r>
            <a:endParaRPr lang="ru-RU" dirty="0" smtClean="0"/>
          </a:p>
          <a:p>
            <a:r>
              <a:rPr lang="ru-RU" dirty="0"/>
              <a:t>В 2012 г. был принят новый Федеральный закон «О государственном оборонном заказе» (от 29 декабря 2012 г. № 275-ФЗ), в котором под оборонным заказом понимаются установленные нормативным правовым актом Правительства РФ задания на поставки товаров, выполнение работ, оказание услуг для федеральных нужд в целях обеспечения обороны и безопасности РФ, а также поставки продукции в области военно-технического сотрудничества Российской Федерации с иностранными государствами в соответствии с международными обязательствами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222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11" y="1021977"/>
            <a:ext cx="7444292" cy="49398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ОСНОВОЙ ДЛЯ ФОРМИРОВАНИЯ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ГОСУДАРСТВЕННОГО ОБОРОННОГО ЗАКАЗА ЯВЛЯЮТСЯ: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lvl="2"/>
            <a:r>
              <a:rPr lang="ru-RU" sz="2100" dirty="0" smtClean="0"/>
              <a:t>военная </a:t>
            </a:r>
            <a:r>
              <a:rPr lang="ru-RU" sz="2100" dirty="0"/>
              <a:t>доктрина Российской Федерации;</a:t>
            </a:r>
            <a:endParaRPr lang="ru-RU" sz="1900" dirty="0"/>
          </a:p>
          <a:p>
            <a:pPr lvl="2"/>
            <a:r>
              <a:rPr lang="ru-RU" sz="2100" dirty="0" smtClean="0"/>
              <a:t>планы </a:t>
            </a:r>
            <a:r>
              <a:rPr lang="ru-RU" sz="2100" dirty="0"/>
              <a:t>строительства и развития Вооруженных сил Российской Федерации, других войск, воинских формирований и органов;</a:t>
            </a:r>
            <a:endParaRPr lang="ru-RU" sz="1900" dirty="0"/>
          </a:p>
          <a:p>
            <a:pPr lvl="2"/>
            <a:r>
              <a:rPr lang="ru-RU" sz="2100" dirty="0"/>
              <a:t>государственная программа вооружения;</a:t>
            </a:r>
            <a:endParaRPr lang="ru-RU" sz="1900" dirty="0"/>
          </a:p>
          <a:p>
            <a:pPr lvl="2"/>
            <a:r>
              <a:rPr lang="ru-RU" sz="2100" dirty="0"/>
              <a:t>долгосрочные (федеральные) целевые программы в области обороны и безопасности Российской Федерации;</a:t>
            </a:r>
            <a:endParaRPr lang="ru-RU" sz="1900" dirty="0"/>
          </a:p>
          <a:p>
            <a:pPr lvl="2"/>
            <a:r>
              <a:rPr lang="ru-RU" sz="2100" dirty="0"/>
              <a:t>мобилизационный план экономики Российской Федерации;</a:t>
            </a:r>
            <a:endParaRPr lang="ru-RU" sz="1900" dirty="0"/>
          </a:p>
          <a:p>
            <a:pPr lvl="2"/>
            <a:r>
              <a:rPr lang="ru-RU" sz="2100" dirty="0"/>
              <a:t>программы и планы военно-технического сотрудничества Российской Федерации с иностранными государствами в соответствии с международными договорами Российской Федерации;</a:t>
            </a:r>
            <a:endParaRPr lang="ru-RU" sz="1900" dirty="0"/>
          </a:p>
          <a:p>
            <a:pPr lvl="2"/>
            <a:r>
              <a:rPr lang="ru-RU" sz="2100" dirty="0"/>
              <a:t>решения Президента Российской Федерации и решения Правительства Российской Федерации в области обороны и безопасности Российской Федерации.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52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309" y="1040944"/>
            <a:ext cx="7839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27DD3"/>
                </a:solidFill>
                <a:latin typeface="+mn-lt"/>
              </a:rPr>
              <a:t>ФЕДЕРАЛЬНЫЙ ЗАКОН ОТ 5 АПРЕЛЯ 2013 Г. № 44-ФЗ «О КОНТРАКТНОЙ СИСТЕМЕ В СФЕРЕ ЗАКУПОК ТОВАРОВ, РАБОТ, УСЛУГ ДЛЯ ОБЕСПЕЧЕНИЯ ГОСУДАРСТВЕННЫХ И МУНИЦИПАЛЬНЫХ НУЖД».</a:t>
            </a:r>
            <a:endParaRPr lang="ru-RU" sz="20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038" y="2380129"/>
            <a:ext cx="7347473" cy="4711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FF0000"/>
                </a:solidFill>
              </a:rPr>
              <a:t>Необходимость</a:t>
            </a:r>
            <a:r>
              <a:rPr lang="ru-RU" sz="1600" dirty="0"/>
              <a:t> принятия закона 44-ФЗ обусловливалась несколькими факторами:</a:t>
            </a:r>
          </a:p>
          <a:p>
            <a:pPr lvl="0"/>
            <a:r>
              <a:rPr lang="ru-RU" sz="1600" dirty="0"/>
              <a:t>разработка принципиально нового закона была  необходима в связи с тем, что комплекс проблем в российском государственном заказе невозможно решить в рамках внесения изменений в действующее законодательство РФ в сфере государственных закупок;</a:t>
            </a:r>
          </a:p>
          <a:p>
            <a:pPr lvl="0"/>
            <a:r>
              <a:rPr lang="ru-RU" sz="1600" dirty="0"/>
              <a:t>закон учитывает имеющийся опыт осуществления государственных и муниципальных закупок, а также международную практику, в том числе основные положения модельного законодательства Комиссии Организации Объединенных Наций по праву международной торговли (ЮНСИТРАЛ</a:t>
            </a:r>
            <a:r>
              <a:rPr lang="ru-RU" sz="1600" dirty="0" smtClean="0"/>
              <a:t>);</a:t>
            </a:r>
          </a:p>
          <a:p>
            <a:r>
              <a:rPr lang="ru-RU" sz="1600" dirty="0"/>
              <a:t>закон регулирует отношения, связанные с прогнозированием и планированием обеспечения государственных и муниципальных нужд в товарах, работах и услугах, осуществлением закупок товаров, работ и услуг для государственных и муниципальных нужд, мониторингом, контролем и аудитом за соблюдением требований, предусмотренных законопроектом.</a:t>
            </a:r>
          </a:p>
          <a:p>
            <a:pPr lvl="0"/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3644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08038"/>
            <a:ext cx="7869891" cy="50689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НОВОВВЕДЕНИЯМИ ЗАКОНА 44-ФЗ СТАЛИ: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размещение </a:t>
            </a:r>
            <a:r>
              <a:rPr lang="ru-RU" dirty="0"/>
              <a:t>на официальном интернет-сайте для неограниченного доступа не только информации о проведении процедур, но и планов закупок, результатов аудита контракта. Публикации подлежат все существенные действия заказчика: обоснование цены контракта, выбор процедуры закупки, изменение или расторжение контракта;</a:t>
            </a:r>
            <a:endParaRPr lang="ru-RU" sz="1800" dirty="0"/>
          </a:p>
          <a:p>
            <a:pPr lvl="1"/>
            <a:r>
              <a:rPr lang="ru-RU" dirty="0"/>
              <a:t>введение института общественного контроля за государственными закупками. Предусмотрено положение о создании общественного совета по контролю за государственными закупками, наделенного конкретными полномочиями, вплоть до включения членов совета в конкурсные комиссии заказчиков;</a:t>
            </a:r>
            <a:endParaRPr lang="ru-RU" sz="1800" dirty="0"/>
          </a:p>
          <a:p>
            <a:pPr lvl="1"/>
            <a:r>
              <a:rPr lang="ru-RU" dirty="0"/>
              <a:t>введение института контрактной службы заказчиков – подразделения, отвечающего за реализацию всего цикла закупок;</a:t>
            </a:r>
            <a:endParaRPr lang="ru-RU" sz="1800" dirty="0"/>
          </a:p>
          <a:p>
            <a:pPr lvl="1"/>
            <a:r>
              <a:rPr lang="ru-RU" dirty="0"/>
              <a:t>изменение подхода к определению исполнителя контракта. Перечень возможных процедур расширен таким образом, чтобы  в зависимости от предмета закупки заказчик мог определить наиболее адекватный метод оценки предложений участников. Основной способ выбора исполнителя – открытый одноэтапный конкурс, что соответствует рекомендациям ЮНСИТРАЛ и мировой практике в целом. Электронный аукцион сохраняется только для закупок простых, типовых товаров.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11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730" y="1136214"/>
            <a:ext cx="7246389" cy="524810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Перед управлением закупками продукции для обеспечения государственных нужд ставятся такие </a:t>
            </a:r>
            <a:r>
              <a:rPr lang="ru-RU" sz="1800" b="1" dirty="0">
                <a:solidFill>
                  <a:srgbClr val="FF0000"/>
                </a:solidFill>
              </a:rPr>
              <a:t>цели</a:t>
            </a:r>
            <a:r>
              <a:rPr lang="ru-RU" sz="1800" dirty="0">
                <a:solidFill>
                  <a:prstClr val="black"/>
                </a:solidFill>
              </a:rPr>
              <a:t>, как: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</a:rPr>
              <a:t>Эффективное удовлетворение государственных (федеральных и региональных) и муниципальных нужд.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</a:rPr>
              <a:t>Сокращение расхода бюджетных средств.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solidFill>
                  <a:prstClr val="black"/>
                </a:solidFill>
              </a:rPr>
              <a:t>Предотвращение коррупции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Чтобы реализовать эти цели необходимо обеспечить выполнение следующих </a:t>
            </a:r>
            <a:r>
              <a:rPr lang="ru-RU" sz="1800" b="1" dirty="0">
                <a:solidFill>
                  <a:srgbClr val="FF0000"/>
                </a:solidFill>
              </a:rPr>
              <a:t>задач</a:t>
            </a:r>
            <a:r>
              <a:rPr lang="ru-RU" sz="18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- создать (адаптировать под современные требования) организационный механизм размещения заказов;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- помочь формированию полноценной конкуренции в регионе, укреплению экономической и финансовой самостоятельности предприятий;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- активизировать инвестиционный процесс и поддержку малого предпринимательства как инструменты пополнения доходной части региональных и муниципальных бюджетов;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- организовать контроль за осуществлением закупок и целевым использованием финансовых средств, выделенных на оплату закупленной продукции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52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594" y="1347395"/>
            <a:ext cx="7579435" cy="47112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ПОМИМО ФЕДЕРАЛЬНЫХ ЗАКОНОВ, НЕПОСРЕДСТВЕННО РЕГУЛИРУЮЩИХ ГОСЗАКУПКИ, НЕОБХОДИМО ЗНАТЬ ЕЩЕ ОГРОМНОЕ КОЛИЧЕСТВО ЗАКОНОДАТЕЛЬНЫХ И НОРМАТИВНО-ПРАВОВЫХ АКТОВ.  К ОСНОВНЫМ ДОКУМЕНТАМ ИЗ ЭТОЙ ГРУППЫ ОТНОСЯТСЯ: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Гражданский кодекс Российской Федерации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/>
              <a:t>Бюджетный кодекс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773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821725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Планирование закупочной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1329321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4551" y="1032929"/>
            <a:ext cx="783963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  <a:latin typeface="+mn-lt"/>
              </a:rPr>
              <a:t>ПРЕДЗАКУПОЧНАЯ ПОДГОТОВКА</a:t>
            </a:r>
            <a:endParaRPr lang="ru-RU" sz="28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885277"/>
            <a:ext cx="7869891" cy="4711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Стадия </a:t>
            </a:r>
            <a:r>
              <a:rPr lang="ru-RU" sz="2000" b="1" dirty="0"/>
              <a:t>определения предмета </a:t>
            </a:r>
            <a:r>
              <a:rPr lang="ru-RU" sz="2000" b="1" dirty="0" smtClean="0"/>
              <a:t>закупок</a:t>
            </a:r>
          </a:p>
          <a:p>
            <a:pPr marL="0" indent="0">
              <a:buNone/>
            </a:pPr>
            <a:r>
              <a:rPr lang="ru-RU" sz="2000" b="1" dirty="0" smtClean="0"/>
              <a:t>	</a:t>
            </a:r>
            <a:r>
              <a:rPr lang="ru-RU" sz="2000" i="1" dirty="0" smtClean="0"/>
              <a:t>а) по наименованиям</a:t>
            </a:r>
          </a:p>
          <a:p>
            <a:pPr marL="0" indent="0">
              <a:buNone/>
            </a:pPr>
            <a:r>
              <a:rPr lang="ru-RU" sz="2000" i="1" dirty="0" smtClean="0"/>
              <a:t>	б) по объемам и ожидаемой стоимости</a:t>
            </a:r>
          </a:p>
          <a:p>
            <a:pPr marL="0" indent="0">
              <a:buNone/>
            </a:pPr>
            <a:r>
              <a:rPr lang="ru-RU" sz="2000" dirty="0" smtClean="0"/>
              <a:t>При осуществлении планирования заказчики (уполномоченные органы) составляют </a:t>
            </a:r>
            <a:r>
              <a:rPr lang="ru-RU" sz="2000" b="1" dirty="0" smtClean="0"/>
              <a:t>Планы закупок </a:t>
            </a:r>
            <a:r>
              <a:rPr lang="ru-RU" sz="2000" dirty="0" smtClean="0"/>
              <a:t>и </a:t>
            </a:r>
            <a:r>
              <a:rPr lang="ru-RU" sz="2000" b="1" dirty="0" smtClean="0"/>
              <a:t>Планы-графики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Планы закупок формируются заказчиками исходя из целей осуществления закупок, а также с учетом требований к закупаемой заказчиками продукции (в том числе предельной цены товаров, работ, услуг) и (или) нормативных затрат на обеспечение функций заказчиков. Планы закупок формируются на срок, соответствующий сроку действия закона о бюджете на очередной финансовый год и плановый период (то есть на 3 года).</a:t>
            </a:r>
          </a:p>
          <a:p>
            <a:pPr marL="0" indent="0">
              <a:buNone/>
            </a:pPr>
            <a:endParaRPr lang="ru-RU" sz="2000" i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5861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523" y="989703"/>
            <a:ext cx="7508838" cy="55294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 ПЛАНЫ ЗАКУПОК ВКЛЮЧАЮТСЯ:</a:t>
            </a:r>
          </a:p>
          <a:p>
            <a:pPr marL="0" indent="0" algn="ctr">
              <a:buNone/>
            </a:pPr>
            <a:endParaRPr lang="ru-RU" sz="3400" b="1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идентификационный </a:t>
            </a:r>
            <a:r>
              <a:rPr lang="ru-RU" dirty="0"/>
              <a:t>код закупки;</a:t>
            </a:r>
          </a:p>
          <a:p>
            <a:pPr lvl="0"/>
            <a:r>
              <a:rPr lang="ru-RU" dirty="0"/>
              <a:t>цель осуществления закупки;</a:t>
            </a:r>
          </a:p>
          <a:p>
            <a:pPr lvl="0"/>
            <a:r>
              <a:rPr lang="ru-RU" dirty="0"/>
              <a:t>наименование объекта и (или) наименования объектов закупки;</a:t>
            </a:r>
          </a:p>
          <a:p>
            <a:pPr lvl="0"/>
            <a:r>
              <a:rPr lang="ru-RU" dirty="0"/>
              <a:t>объем финансового обеспечения для осуществления закупки;</a:t>
            </a:r>
          </a:p>
          <a:p>
            <a:pPr lvl="0"/>
            <a:r>
              <a:rPr lang="ru-RU" dirty="0"/>
              <a:t>сроки (периодичность) осуществления планируемых закупок;</a:t>
            </a:r>
          </a:p>
          <a:p>
            <a:pPr lvl="0"/>
            <a:r>
              <a:rPr lang="ru-RU" dirty="0"/>
              <a:t>обоснование закупки;</a:t>
            </a:r>
          </a:p>
          <a:p>
            <a:pPr lvl="0"/>
            <a:r>
              <a:rPr lang="ru-RU" dirty="0"/>
              <a:t>информация о закупках товаров, работ, услуг, которые по причине их технической или технологической сложности, инновационного, высокотехнологичного или специализированного характера способны поставить, выполнить, оказать только поставщики, имеющие необходимый уровень квалификации, а также предназначены для проведения научных исследований, экспериментов, изысканий, проектных работ;</a:t>
            </a:r>
          </a:p>
          <a:p>
            <a:pPr lvl="0"/>
            <a:r>
              <a:rPr lang="ru-RU" dirty="0"/>
              <a:t>информация об обязательном общественном обсуждении закупки.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92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735" y="1032732"/>
            <a:ext cx="7680960" cy="53573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Планы-графики содержат перечень закупок товаров, работ, услуг для обеспечения государственных и муниципальных нужд на финансовый год и являются основанием для осуществления закупок.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план-график включается следующая информация:</a:t>
            </a:r>
          </a:p>
          <a:p>
            <a:pPr lvl="0"/>
            <a:r>
              <a:rPr lang="ru-RU" dirty="0"/>
              <a:t>идентификационный код закупки;</a:t>
            </a:r>
          </a:p>
          <a:p>
            <a:pPr lvl="0"/>
            <a:r>
              <a:rPr lang="ru-RU" dirty="0"/>
              <a:t>наименование и описание объекта закупки (количество закупаемой продукции, планируемые сроки, периодичность поставки товара, выполнения работы или оказания услуги, начальная цена контракта, этапы оплаты);</a:t>
            </a:r>
          </a:p>
          <a:p>
            <a:pPr lvl="0"/>
            <a:r>
              <a:rPr lang="ru-RU" dirty="0"/>
              <a:t>дополнительные требования к участникам закупки (при наличии таких требований) и обоснование таких требований;</a:t>
            </a:r>
          </a:p>
          <a:p>
            <a:pPr lvl="0"/>
            <a:r>
              <a:rPr lang="ru-RU" dirty="0"/>
              <a:t>способ определения поставщика и обоснование выбора этого способа;</a:t>
            </a:r>
          </a:p>
          <a:p>
            <a:pPr lvl="0"/>
            <a:r>
              <a:rPr lang="ru-RU" dirty="0"/>
              <a:t>дата начала закупки;</a:t>
            </a:r>
          </a:p>
          <a:p>
            <a:pPr lvl="0"/>
            <a:r>
              <a:rPr lang="ru-RU" dirty="0"/>
              <a:t>информация о размере предоставляемых обеспечении заявки и обеспечении исполнения контракта;</a:t>
            </a:r>
          </a:p>
          <a:p>
            <a:pPr lvl="0"/>
            <a:r>
              <a:rPr lang="ru-RU" dirty="0"/>
              <a:t>информация о банковском сопровождении контракта.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1667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5" y="1183341"/>
            <a:ext cx="7465807" cy="5079684"/>
          </a:xfrm>
        </p:spPr>
        <p:txBody>
          <a:bodyPr>
            <a:normAutofit/>
          </a:bodyPr>
          <a:lstStyle/>
          <a:p>
            <a:r>
              <a:rPr lang="ru-RU" dirty="0"/>
              <a:t>План-график разрабатывается ежегодно на 1 год и утверждается заказчиком в течение 10 рабочих дней после получения им объема прав в денежном выражении на принятие и (или) исполнение обязательств или утверждения плана финансово-хозяйственной деятельности (для казенных учреждений).</a:t>
            </a:r>
          </a:p>
          <a:p>
            <a:r>
              <a:rPr lang="ru-RU" dirty="0"/>
              <a:t>В случае необходимости в план закупок и планы-графики могут вноситься изменения, однако законом предусмотрен </a:t>
            </a:r>
            <a:r>
              <a:rPr lang="ru-RU" b="1" dirty="0">
                <a:solidFill>
                  <a:srgbClr val="FF0000"/>
                </a:solidFill>
              </a:rPr>
              <a:t>закрытый перечень причин </a:t>
            </a:r>
            <a:r>
              <a:rPr lang="ru-RU" dirty="0"/>
              <a:t>для внесения изменений и крайние сроки. Например, изменение в план-график по каждому объекту закупки может осуществляться не позднее чем за 10 календарных дней до дня размещения в единой информационной системе извещения об осуществлении соответствующей закупки</a:t>
            </a:r>
          </a:p>
          <a:p>
            <a:r>
              <a:rPr lang="ru-RU" b="1" dirty="0">
                <a:solidFill>
                  <a:srgbClr val="FF0000"/>
                </a:solidFill>
              </a:rPr>
              <a:t>Закупки, не предусмотренные планами-графиками, не могут быть осуществлены.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693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484" y="1011195"/>
            <a:ext cx="5154560" cy="53484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ЗАКОН 44-ФЗ ВПЕРВЫЕ ВВЕЛ ПОНЯТИЯ НОРМИРОВАНИЯ И ОБОСНОВАНИЯ ЗАКУПОК</a:t>
            </a:r>
          </a:p>
          <a:p>
            <a:pPr marL="0" indent="0" algn="ctr">
              <a:buNone/>
            </a:pPr>
            <a:endParaRPr lang="ru-RU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900" dirty="0"/>
              <a:t>Обоснование закупки осуществляется заказчиком при формировании плана закупок, плана-графика и заключается в установлении соответствия планируемой закупки целям осуществления закупок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1900" dirty="0"/>
              <a:t>При формировании плана закупок обоснованию подлежат объект и (или) объекты закупки исходя из необходимости реализации конкретной цели осуществления закупки.</a:t>
            </a:r>
          </a:p>
          <a:p>
            <a:pPr marL="0" indent="0">
              <a:buNone/>
            </a:pPr>
            <a:r>
              <a:rPr lang="ru-RU" sz="1900" dirty="0"/>
              <a:t>При формировании плана-графика обоснованию подлежат:</a:t>
            </a:r>
          </a:p>
          <a:p>
            <a:pPr lvl="1"/>
            <a:r>
              <a:rPr lang="ru-RU" sz="1900" dirty="0"/>
              <a:t>начальная (максимальная) цена контракта;</a:t>
            </a:r>
          </a:p>
          <a:p>
            <a:pPr lvl="1"/>
            <a:r>
              <a:rPr lang="ru-RU" sz="1900" dirty="0"/>
              <a:t>способ определения поставщика (подрядчика, исполнителя), в том числе дополнительные требования к участникам закупки.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4" y="1927654"/>
            <a:ext cx="2837936" cy="28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9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09" y="1433456"/>
            <a:ext cx="7310493" cy="47952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 </a:t>
            </a:r>
            <a:r>
              <a:rPr lang="ru-RU" b="1" dirty="0">
                <a:solidFill>
                  <a:srgbClr val="FF0000"/>
                </a:solidFill>
              </a:rPr>
              <a:t>нормированием</a:t>
            </a:r>
            <a:r>
              <a:rPr lang="ru-RU" dirty="0"/>
              <a:t> в сфере закупок понимается установление требований (к количеству, качеству, потребительским  свойствам  и иным характеристикам товаров, работ, услуг), позволяющих обеспечить государственные и муниципальные нужды, но не приводящих к закупкам товаров, работ, услуг, которые имеют избыточные потребительские свойства или являются предметами роскоши.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2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0974" y="963036"/>
            <a:ext cx="730007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  <a:latin typeface="+mn-lt"/>
              </a:rPr>
              <a:t>ОТНОСИТЕЛЬНО НАЧАЛЬНОЙ ЦЕНЫ КОНТРАКТА ЗАКОНОМ ВВОДИТСЯ ПЯТЬ МЕТОДОВ ЕЕ УСТАНОВЛЕНИЯ:</a:t>
            </a:r>
            <a:endParaRPr lang="ru-RU" sz="28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495" y="2573766"/>
            <a:ext cx="3222931" cy="471123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метод сопоставимых рыночных цен (анализа рынка) – является основным;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нормативный метод;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тарифный метод;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проектно-сметный метод;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затратный метод.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95" y="2573766"/>
            <a:ext cx="4640405" cy="30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39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614" y="1454972"/>
            <a:ext cx="7691717" cy="4709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Метод сопоставимых рыночных цен </a:t>
            </a:r>
            <a:r>
              <a:rPr lang="ru-RU" dirty="0"/>
              <a:t>заключается в установлении начальной (максимальной) цены контракта на основании информации о рыночных ценах идентичной продукции, планируемой к закупкам, или при ее отсутствии однородных товаров, работ, услуг, при этом информация о ценах должна быть получена с учетом сопоставимых  с  условиями  планируемой   закупки коммерческих и (или) финансовых условий поставок товаров, выполнения работ, оказания услуг.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78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865" y="2207136"/>
            <a:ext cx="72463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Впервые понятие государственных нужд было дано в Законе Российской Федерации </a:t>
            </a:r>
            <a:r>
              <a:rPr lang="ru-RU" sz="2000" dirty="0">
                <a:solidFill>
                  <a:srgbClr val="FF0000"/>
                </a:solidFill>
              </a:rPr>
              <a:t>«О поставках продукции и товаров для государственных нужд» </a:t>
            </a:r>
            <a:r>
              <a:rPr lang="ru-RU" sz="2000" dirty="0"/>
              <a:t>от 28 мая 1992 г. № 2859-1.</a:t>
            </a:r>
          </a:p>
          <a:p>
            <a:pPr marL="0" indent="0">
              <a:buNone/>
            </a:pPr>
            <a:r>
              <a:rPr lang="ru-RU" sz="2000" dirty="0"/>
              <a:t>Согласно </a:t>
            </a:r>
            <a:r>
              <a:rPr lang="ru-RU" sz="2000" dirty="0" smtClean="0"/>
              <a:t>ему, </a:t>
            </a:r>
            <a:r>
              <a:rPr lang="ru-RU" sz="2000" b="1" dirty="0">
                <a:solidFill>
                  <a:srgbClr val="FF0000"/>
                </a:solidFill>
              </a:rPr>
              <a:t>государственные нужды – это потребность Российской Федерации в продукции, необходимой для решения общенациональных проблем, реализации социально-экономических, оборонных, научно-технических, природоохранных и других целевых программ, а также иных задач. </a:t>
            </a:r>
          </a:p>
          <a:p>
            <a:pPr marL="0" indent="0">
              <a:buNone/>
            </a:pPr>
            <a:r>
              <a:rPr lang="ru-RU" sz="2000" dirty="0" smtClean="0"/>
              <a:t>Государственные </a:t>
            </a:r>
            <a:r>
              <a:rPr lang="ru-RU" sz="2000" dirty="0"/>
              <a:t>нужды обеспечиваются за счет бюджетных средств и внебюджетных источников, привлекаемых для решения этих задач.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1851" y="998492"/>
            <a:ext cx="6318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</a:rPr>
              <a:t>ПОНЯТИЕ ГОСУДАРСТВЕННЫХ И МУНИЦИПАЛЬНЫХ НУЖД</a:t>
            </a:r>
            <a:endParaRPr lang="ru-RU" sz="2800" b="1" dirty="0">
              <a:solidFill>
                <a:srgbClr val="027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797" y="1207546"/>
            <a:ext cx="753035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Нормативный метод </a:t>
            </a:r>
            <a:r>
              <a:rPr lang="ru-RU" dirty="0"/>
              <a:t>заключается в расчете начальной цены контракта на основе требований к закупаемым товарам, работам, услугам, если такие требования предусматривают установление предельных цен товаров, работ, услуг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Тарифный метод </a:t>
            </a:r>
            <a:r>
              <a:rPr lang="ru-RU" dirty="0"/>
              <a:t>применяется заказчиком, если цены закупаемых товаров, работ, услуг для обеспечения государственных и муниципальных нужд подлежат государственному регулированию или установлены муниципальными правовыми актами. В этом случае начальная (максимальная) цена контракта определяется в соответствии с установленным тарифом (ценой) на товары, работы, услуги.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5603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049" y="1247887"/>
            <a:ext cx="7482616" cy="505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Проектно-сметный метод </a:t>
            </a:r>
            <a:r>
              <a:rPr lang="ru-RU" dirty="0"/>
              <a:t>заключается в определении начальной (максимальной) цены контракта на:</a:t>
            </a:r>
          </a:p>
          <a:p>
            <a:pPr lvl="0"/>
            <a:r>
              <a:rPr lang="ru-RU" dirty="0"/>
              <a:t>строительство, реконструкцию, капитальный ремонт объекта капитального строительства;</a:t>
            </a:r>
          </a:p>
          <a:p>
            <a:pPr lvl="0"/>
            <a:r>
              <a:rPr lang="ru-RU" dirty="0"/>
              <a:t>проведение работ по сохранению объектов культурного наследия (памятников истории и культуры) народов РФ.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Затратный метод </a:t>
            </a:r>
            <a:r>
              <a:rPr lang="ru-RU" dirty="0"/>
              <a:t>применяется в случае невозможности применения иных методов или в дополнение к ним. Начальная цена складывается из суммы произведенных затрат и обычной для определенной сферы деятельности прибыли. При этом учитываются обычные в подобных случаях прямые и косвенные затраты на производство или приобретение и (или) реализацию товаров, работ, услуг, затраты на транспортировку, хранение, страхование и иные затраты.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625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4551" y="1032929"/>
            <a:ext cx="783963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  <a:latin typeface="+mn-lt"/>
              </a:rPr>
              <a:t>ПРЕДЗАКУПОЧНАЯ ПОДГОТОВКА</a:t>
            </a:r>
            <a:endParaRPr lang="ru-RU" sz="28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885277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2. 	Стадия </a:t>
            </a:r>
            <a:r>
              <a:rPr lang="ru-RU" sz="2400" b="1" dirty="0"/>
              <a:t>определения </a:t>
            </a:r>
            <a:r>
              <a:rPr lang="ru-RU" sz="2400" b="1" dirty="0" smtClean="0"/>
              <a:t>канала закупок</a:t>
            </a:r>
          </a:p>
          <a:p>
            <a:pPr marL="0" indent="0">
              <a:buNone/>
            </a:pPr>
            <a:r>
              <a:rPr lang="ru-RU" sz="2000" dirty="0"/>
              <a:t>Среди них выделяются </a:t>
            </a:r>
            <a:r>
              <a:rPr lang="ru-RU" sz="2000" dirty="0" err="1"/>
              <a:t>самообеспечение</a:t>
            </a:r>
            <a:r>
              <a:rPr lang="ru-RU" sz="2000" dirty="0"/>
              <a:t>, розничная торговля, закупки у непосредственных изготовителей, закупки у оптовиков.</a:t>
            </a:r>
          </a:p>
          <a:p>
            <a:pPr marL="0" indent="0">
              <a:buNone/>
            </a:pPr>
            <a:r>
              <a:rPr lang="ru-RU" sz="2000" dirty="0"/>
              <a:t>Выбор каналов закупок определяется:</a:t>
            </a:r>
          </a:p>
          <a:p>
            <a:pPr lvl="0"/>
            <a:r>
              <a:rPr lang="ru-RU" sz="2000" dirty="0"/>
              <a:t>особенностями изготовителей продукции (их количество, объемы производства, производственные и финансовые возможности);</a:t>
            </a:r>
          </a:p>
          <a:p>
            <a:pPr lvl="0"/>
            <a:r>
              <a:rPr lang="ru-RU" sz="2000" dirty="0"/>
              <a:t>особенностями товара (стоимость, комплектация, стандарт, транспортировка, дополнительное обслуживание, установка);</a:t>
            </a:r>
          </a:p>
          <a:p>
            <a:pPr lvl="0"/>
            <a:r>
              <a:rPr lang="ru-RU" sz="2000" dirty="0"/>
              <a:t>особенностями товарных рынков (специфика потребительского контингента, структура и развитость торгового посредничества, конкурентные условия на рынке данного товара);</a:t>
            </a:r>
          </a:p>
          <a:p>
            <a:pPr lvl="0"/>
            <a:r>
              <a:rPr lang="ru-RU" sz="2000" dirty="0"/>
              <a:t>правовыми особенностями.</a:t>
            </a:r>
          </a:p>
          <a:p>
            <a:pPr marL="0" indent="0">
              <a:buNone/>
            </a:pPr>
            <a:endParaRPr lang="ru-RU" sz="2000" i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1706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4551" y="1032929"/>
            <a:ext cx="783963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7DD3"/>
                </a:solidFill>
                <a:latin typeface="+mn-lt"/>
              </a:rPr>
              <a:t>ПРЕДЗАКУПОЧНАЯ ПОДГОТОВКА</a:t>
            </a:r>
            <a:endParaRPr lang="ru-RU" sz="28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648609"/>
            <a:ext cx="7516905" cy="47112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b="1" dirty="0" smtClean="0"/>
              <a:t>3. Стадия </a:t>
            </a:r>
            <a:r>
              <a:rPr lang="ru-RU" b="1" dirty="0"/>
              <a:t>определения сроков проведения закупок</a:t>
            </a:r>
            <a:endParaRPr lang="ru-RU" sz="2800" b="1" dirty="0"/>
          </a:p>
          <a:p>
            <a:pPr marL="0" indent="0">
              <a:buNone/>
            </a:pPr>
            <a:r>
              <a:rPr lang="ru-RU" sz="2000" dirty="0"/>
              <a:t>При разработке плана закупок заказчик должен определить временные параметры формирования заказа, учитывая при этом минимальные сроки, предоставляемые для подготовки и подачи заявок, период, необходимый для определения победителя и заключения контракта, а также время, требующееся поставщику для выполнения контракта. Определяется дата, к которой необходимо поставить продукцию, и от нее последовательно отсчитывается время отдельных этапов размещения заказа и определяется дата начала работ по организации торгов. Часто сроки регулируются законодательством страны или международными соглашениями. В частности, в российском законодательстве предусматривается, что дата представления конкурсных заявок не может быть установлена до истечения 20 дней со дня размещения на сайте извещения о проведении конкурса, от 10 до 20 дней на подписание контракта и т. д.</a:t>
            </a:r>
          </a:p>
          <a:p>
            <a:pPr marL="0" indent="0">
              <a:buNone/>
            </a:pPr>
            <a:endParaRPr lang="ru-RU" sz="2000" i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4166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4551" y="966510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РАЗРАБОТКА ПЛАНА ПРОВЕДЕНИЯ ЗАКУПКИ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5463" y="2060705"/>
            <a:ext cx="7258723" cy="4711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Стадия выбора способа определения поставщика </a:t>
            </a:r>
            <a:endParaRPr lang="ru-RU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Стадия определения критериев оценки </a:t>
            </a:r>
            <a:r>
              <a:rPr lang="ru-RU" sz="2400" b="1" dirty="0" smtClean="0"/>
              <a:t>победителя</a:t>
            </a:r>
            <a:endParaRPr lang="ru-RU" sz="2400" b="1" dirty="0"/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Стадия предоставления преимуществ отдельным группам </a:t>
            </a:r>
            <a:r>
              <a:rPr lang="ru-RU" sz="2400" b="1" dirty="0" smtClean="0"/>
              <a:t>поставщиков</a:t>
            </a:r>
            <a:endParaRPr lang="ru-RU" sz="2400" b="1" dirty="0"/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Стадия определения необходимости проведения общественного обсуждения закупок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Стадия формирования органов управления закупками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19370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8697955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5" y="1368910"/>
            <a:ext cx="7465808" cy="4711234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Считаете ли вы необходимым предоставлять отдельным группам поставщиков преимущества? Каким образом предоставление преференций отражается на эффективности закупок?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Каким группам поставщиков и какие виды преференций предусматривается предоставлять поставщикам согласно закону 44-ФЗ?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С какой целью заказчик передает часть своих функций по проведению закупки продукции Уполномоченному органу или специализированной организации?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Что собой представляют план закупок и план-график? Какая информация в них включается?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Для выполнения каких функций создаются комиссии по закупкам? Какие правила необходимо соблюдать при формировании их состава?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Какие методы установления начальной цены контракта могут использоваться по закону 44-ФЗ? В каких случаях они применяются?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Что собой представляет идентичная и однородная продукция?</a:t>
            </a:r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51332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821725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Способы определения поставщиков</a:t>
            </a:r>
          </a:p>
        </p:txBody>
      </p:sp>
    </p:spTree>
    <p:extLst>
      <p:ext uri="{BB962C8B-B14F-4D97-AF65-F5344CB8AC3E}">
        <p14:creationId xmlns:p14="http://schemas.microsoft.com/office/powerpoint/2010/main" val="27357905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75" y="1175272"/>
            <a:ext cx="7869891" cy="47112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Выбор </a:t>
            </a:r>
            <a:r>
              <a:rPr lang="ru-RU" dirty="0"/>
              <a:t>способа закупки осуществляется заказчиком самостоятельно в соответствии с требованиями закона 44-ФЗ на основании следующих критериев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sz="3200" dirty="0"/>
          </a:p>
          <a:p>
            <a:pPr lvl="1"/>
            <a:r>
              <a:rPr lang="ru-RU" dirty="0"/>
              <a:t>предмет и условия исполнения контракта, заключаемого по результатам закупки;</a:t>
            </a:r>
            <a:endParaRPr lang="ru-RU" sz="1800" dirty="0"/>
          </a:p>
          <a:p>
            <a:pPr lvl="1"/>
            <a:r>
              <a:rPr lang="ru-RU" dirty="0"/>
              <a:t>начальная (максимальная) цена контракта;</a:t>
            </a:r>
            <a:endParaRPr lang="ru-RU" sz="1800" dirty="0"/>
          </a:p>
          <a:p>
            <a:pPr lvl="1"/>
            <a:r>
              <a:rPr lang="ru-RU" dirty="0"/>
              <a:t>критерии определения победителя;</a:t>
            </a:r>
            <a:endParaRPr lang="ru-RU" sz="1800" dirty="0"/>
          </a:p>
          <a:p>
            <a:pPr lvl="1"/>
            <a:r>
              <a:rPr lang="ru-RU" dirty="0"/>
              <a:t>требуемый срок удовлетворения потребности в объекте закупки.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9220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94" y="1176000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Закон 44-ФЗ делит все способы определения поставщиков на две группы: конкурентные и неконкурентные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71" y="2374358"/>
            <a:ext cx="5539479" cy="39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95" y="0"/>
            <a:ext cx="9702636" cy="6858000"/>
          </a:xfrm>
        </p:spPr>
      </p:pic>
    </p:spTree>
    <p:extLst>
      <p:ext uri="{BB962C8B-B14F-4D97-AF65-F5344CB8AC3E}">
        <p14:creationId xmlns:p14="http://schemas.microsoft.com/office/powerpoint/2010/main" val="25838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4807" y="1213936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КОНКУРЕНТНЫЕ СПОСОБЫ ОПРЕДЕЛЕНИЯ ПОСТАВЩИКОВ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12" y="2433917"/>
            <a:ext cx="7504130" cy="47112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 ним в соответствии с нормами закона относятся все виды конкурсов, аукционов, запрос котировок и запрос предложений.</a:t>
            </a:r>
          </a:p>
          <a:p>
            <a:pPr marL="0" indent="0">
              <a:buNone/>
            </a:pPr>
            <a:r>
              <a:rPr lang="ru-RU" dirty="0"/>
              <a:t>Закон дает следующее определение конкурсу. </a:t>
            </a:r>
            <a:r>
              <a:rPr lang="ru-RU" b="1" dirty="0">
                <a:solidFill>
                  <a:srgbClr val="FF0000"/>
                </a:solidFill>
              </a:rPr>
              <a:t>Конкурс</a:t>
            </a:r>
            <a:r>
              <a:rPr lang="ru-RU" dirty="0"/>
              <a:t> – способ определения поставщика (подрядчика, исполнителя), при котором победителем признается участник закупки, предложивший лучшие условия исполнения контракта.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4201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7838" y="897653"/>
            <a:ext cx="78396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ОТКРЫТЫЕ КОНКУРСЫ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797" y="1670126"/>
            <a:ext cx="7568676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 открытым конкурсом понимается конкурс,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 конкурса, конкурсной документации и к участникам закупки предъявляются единые требования.</a:t>
            </a:r>
          </a:p>
          <a:p>
            <a:pPr marL="0" indent="0">
              <a:buNone/>
            </a:pPr>
            <a:r>
              <a:rPr lang="ru-RU" dirty="0"/>
              <a:t>Заказчик во всех случаях осуществляет закупку путем проведения открытого конкурса, за исключением случаев прямо предусмотренных законом 44-ФЗ.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14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522" y="1132242"/>
            <a:ext cx="7229139" cy="5333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ПРОВЕДЕНИЕ ОТКРЫТЫХ КОНКУРСОВ ПРОВОДИТСЯ ПО СЛЕДУЮЩИМ ПРАВИЛАМ:</a:t>
            </a:r>
          </a:p>
          <a:p>
            <a:pPr lvl="0"/>
            <a:r>
              <a:rPr lang="ru-RU" sz="1900" dirty="0" smtClean="0"/>
              <a:t>размещение </a:t>
            </a:r>
            <a:r>
              <a:rPr lang="ru-RU" sz="1900" dirty="0"/>
              <a:t>в ЕИС извещения о проведении конкурса. Принятие заказчиком эффективных мер для доведения до сведения потенциальных  участников  конкурса  возможности  участия  в  них,    а также обеспечение заинтересованным фирмам достаточного времени для подготовки и представления своих конкурсных заявок;</a:t>
            </a:r>
          </a:p>
          <a:p>
            <a:pPr lvl="0"/>
            <a:r>
              <a:rPr lang="ru-RU" sz="1900" dirty="0"/>
              <a:t>обеспечение равноправия всех участников конкурса, в частности установление нейтральных технических условий и стандартов, при котором на конкурентную борьбу не накладывались бы никакие излишние ограничения;</a:t>
            </a:r>
          </a:p>
          <a:p>
            <a:pPr lvl="0"/>
            <a:r>
              <a:rPr lang="ru-RU" sz="1900" dirty="0"/>
              <a:t>установление четких и объективных критериев оценки конкурсных заявок, позволяющих претендентам решить, вступать ли вообще в конкурентную борьбу;</a:t>
            </a:r>
          </a:p>
          <a:p>
            <a:pPr lvl="0"/>
            <a:r>
              <a:rPr lang="ru-RU" sz="1900" dirty="0"/>
              <a:t>выявление победителя конкурса и заключение с ним контракта в четком соответствии с порядком, установленном в конкурсной документации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2000" i="1" dirty="0"/>
              <a:t>Процедуры проведения открытого конкурса регламентированы ст. 48–55 Федерального закона от 05.04.2013 г. № 44-ФЗ.</a:t>
            </a:r>
          </a:p>
          <a:p>
            <a:pPr marL="0" lv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7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249" y="1218303"/>
            <a:ext cx="7422777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отличие от других способов определения на конкурсе в качестве критерия выбора победителя используется как минимум два критерия: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цена контракта и расходы на эксплуатацию и ремонт товаров, использование результатов работ;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качественные, функциональные и экологические характеристики объекта закупки;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квалификация участников закупки, в том числе наличие у них финансовых ресурсов, на праве собственности или ином законном основании оборудования и других материальных ресурсов, опыта работы, связанного с предметом контракта, и деловой репутации, специалистов и иных работников определенного уровня квалификации.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354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6323" y="966510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ОТКРЫТЫЙ КОНКУРС С ОГРАНИЧЕННЫМ УЧАСТИЕМ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10" y="2146766"/>
            <a:ext cx="7159886" cy="410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Под конкурсом с ограниченным участием понимается конкурс, при котором информация о закупке сообщается заказчиком неограниченному кругу лиц путем размещения в ЕИС извещения о проведении такого конкурса и конкурсной документации, к участникам закупки  предъявляются  единые   и   дополнительные   требования и победитель такого конкурса определяется из числа участников закупки, прошедших </a:t>
            </a:r>
            <a:r>
              <a:rPr lang="ru-RU" dirty="0" err="1"/>
              <a:t>предквалификационный</a:t>
            </a:r>
            <a:r>
              <a:rPr lang="ru-RU" dirty="0"/>
              <a:t> отбор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При проведении конкурса с ограниченным участием, используются те же процедуры, что и при открытом конкурсе, только в дополнение в течение не более чем 10 рабочих дней с даты вскрытия конвертов с заявками на участие в конкурсе заказчик проводит </a:t>
            </a:r>
            <a:r>
              <a:rPr lang="ru-RU" dirty="0" err="1"/>
              <a:t>предквалификационный</a:t>
            </a:r>
            <a:r>
              <a:rPr lang="ru-RU" dirty="0"/>
              <a:t> отбор для выявления участников закупки, которые соответствуют единым и дополнительным требованиям, установленным заказчиком. Соответственно в процедуре рассмотрения и оценки конкурсных заявок участвуют заявки только тех поставщиков, которые прошли </a:t>
            </a:r>
            <a:r>
              <a:rPr lang="ru-RU" dirty="0" err="1"/>
              <a:t>предквалификационный</a:t>
            </a:r>
            <a:r>
              <a:rPr lang="ru-RU" dirty="0"/>
              <a:t> отбор.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6096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947" y="935915"/>
            <a:ext cx="7261412" cy="55724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ЗАКАЗЧИК  ОСУЩЕСТВЛЯЕТ  ЗАКУПКИ  ПУТЕМ  ПРОВЕДЕНИЯ  КОНКУРСА   С ОГРАНИЧЕННЫМ УЧАСТИЕМ В СЛУЧАЯХ: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поставки товаров, выполнение работ, оказание услуг по причине их технической и (или) технологической сложности, инновационного, высокотехнологичного или специализированного характера способны осуществить только поставщики (подрядчики, исполнители), имеющие необходимый уровень квалификации. Перечень инновационной и высокотехничной продукции устанавливается Правительством РФ;</a:t>
            </a:r>
          </a:p>
          <a:p>
            <a:pPr lvl="0"/>
            <a:r>
              <a:rPr lang="ru-RU" dirty="0"/>
              <a:t>выполнения работ по сохранению объектов культурного наследия (памятников истории и культуры) народов РФ, реставрации музейных предметов и музейных коллекций, включенных в состав Музейного фонда, документов Архивного фонда РФ, особо ценных    и редких документов, входящих в состав библиотечных фондов, выполнения работ, оказания услуг, связанных с необходимостью допуска подрядчиков, исполнителей к учетным базам данных музеев, архивов, библиотек, к хранилищам (депозитариям) музея, к системам обеспечения безопасности музейных предметов и музейных коллекций, архивных документов, библиотечного фонда.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5364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081" y="1063590"/>
            <a:ext cx="78396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ОТКРЫТЫЙ ДВУХЭТАПНЫЙ КОНКУРС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539" y="1885277"/>
            <a:ext cx="7549178" cy="437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 двухэтапным конкурсом понимается конкурс, при котором информация о закупке сообщается заказчиком неограниченному кругу лиц путем размещения в ЕИС извещения о проведении такого конкурса и конкурсной документации, к участникам закупки предъявляются единые требования либо единые и дополнительные требования и победителем такого конкурса признается участник двухэтапного конкурса, принявший участие в проведении обоих этапов конкурса (в том числе прошедший </a:t>
            </a:r>
            <a:r>
              <a:rPr lang="ru-RU" dirty="0" err="1"/>
              <a:t>предквалификационный</a:t>
            </a:r>
            <a:r>
              <a:rPr lang="ru-RU" dirty="0"/>
              <a:t> отбор  на первом этапе в случае установления дополнительных требований к участникам такого конкурса) и предложивший лучшие условия исполнения контракта по результатам второго этапа такого конкурса.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3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735" y="1140311"/>
            <a:ext cx="7869891" cy="5520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ЗАКАЗЧИК ВПРАВЕ ПРОВЕСТИ ДВУХЭТАПНЫЙ КОНКУРС ПРИ ОДНОВРЕМЕННОМ СОБЛЮДЕНИИ СЛЕДУЮЩИХ УСЛОВИЙ:</a:t>
            </a:r>
          </a:p>
          <a:p>
            <a:pPr lvl="0"/>
            <a:r>
              <a:rPr lang="ru-RU" dirty="0" smtClean="0"/>
              <a:t>конкурс </a:t>
            </a:r>
            <a:r>
              <a:rPr lang="ru-RU" dirty="0"/>
              <a:t>проводится для заключения контракта на проведение научных исследований, проектных работ (в том числе архитектурно строительного проектирования), экспериментов, изысканий, на поставку инновационной и высокотехнологичной продукции, </a:t>
            </a:r>
            <a:r>
              <a:rPr lang="ru-RU" dirty="0" err="1"/>
              <a:t>энергосервисного</a:t>
            </a:r>
            <a:r>
              <a:rPr lang="ru-RU" dirty="0"/>
              <a:t> контракта, а также в целях создания произведения литературы или искусства, исполнения (как результата интеллектуальной деятельности);</a:t>
            </a:r>
          </a:p>
          <a:p>
            <a:pPr lvl="0"/>
            <a:r>
              <a:rPr lang="ru-RU" dirty="0"/>
              <a:t>для уточнения характеристик объекта закупки необходимо провести его обсуждение с участниками закупки.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844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462" y="1194099"/>
            <a:ext cx="7637929" cy="4982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 проведении двухэтапного конкурса на 1-м этапе участники обязаны представить первоначальные заявки, содержащие предложения по объекту закупки, но без указания цены.</a:t>
            </a:r>
          </a:p>
          <a:p>
            <a:pPr marL="0" indent="0">
              <a:buNone/>
            </a:pPr>
            <a:r>
              <a:rPr lang="ru-RU" dirty="0"/>
              <a:t>На 1-м этапе конкурсная комиссия проводит с его участниками обсуждения любых содержащихся в представленных заявках предложений в отношении объекта закупки. На обсуждении предложения каждого участника вправе присутствовать все участники двухэтапного конкурса.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Срок проведения 1-го этапа </a:t>
            </a:r>
            <a:r>
              <a:rPr lang="ru-RU" dirty="0"/>
              <a:t>двухэтапного конкурса не может превышать 20 дней с даты вскрытия конвертов с первоначальными заявками на участие конкурсе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По результатам 1-го этапа конкурса заказчик вправе </a:t>
            </a:r>
            <a:r>
              <a:rPr lang="ru-RU" b="1" dirty="0">
                <a:solidFill>
                  <a:srgbClr val="FF0000"/>
                </a:solidFill>
              </a:rPr>
              <a:t>уточнить условия закупки</a:t>
            </a:r>
            <a:r>
              <a:rPr lang="ru-RU" dirty="0"/>
              <a:t>, а именно:</a:t>
            </a:r>
          </a:p>
          <a:p>
            <a:pPr lvl="0"/>
            <a:r>
              <a:rPr lang="ru-RU" dirty="0"/>
              <a:t>любое требование к функциональным, техническим, качественным или эксплуатационным характеристикам объекта закупки;</a:t>
            </a:r>
          </a:p>
          <a:p>
            <a:pPr lvl="0"/>
            <a:r>
              <a:rPr lang="ru-RU" dirty="0"/>
              <a:t>любой критерий оценки заявок на участие в конкурсе.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7792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22698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2-м этапе конкурса конкурсная комиссия предлагает всем участникам, принявшим участие в проведении 1-го этапа, представить окончательные  заявки  на  участие  в  двухэтапном  конкурсе   с указанием цены контракта.</a:t>
            </a:r>
          </a:p>
          <a:p>
            <a:pPr marL="0" indent="0">
              <a:buNone/>
            </a:pPr>
            <a:r>
              <a:rPr lang="ru-RU" dirty="0"/>
              <a:t>Участник двухэтапного конкурса, принявший участие в проведении 1-го этапа, вправе отказаться от участия во 2-м этапе двухэтапного конкурса.</a:t>
            </a:r>
          </a:p>
          <a:p>
            <a:pPr marL="0" indent="0">
              <a:buNone/>
            </a:pPr>
            <a:r>
              <a:rPr lang="ru-RU" dirty="0"/>
              <a:t>Все остальные процедуры проводятся как в открытом конкурсе.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8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400" y="1482205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Понятие «федеральные  государственные  нужды»  было  дано  в Федеральном законе № 60-ФЗ «О поставках продукции для федеральных государственных нужд».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Суть </a:t>
            </a:r>
            <a:r>
              <a:rPr lang="ru-RU" sz="2400" dirty="0"/>
              <a:t>этого определения сводится к тому, что </a:t>
            </a:r>
            <a:r>
              <a:rPr lang="ru-RU" sz="2400" b="1" dirty="0">
                <a:solidFill>
                  <a:srgbClr val="FF0000"/>
                </a:solidFill>
              </a:rPr>
              <a:t>федеральные государственные нужды – это потребности России в строго очерченных направлениях.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Они </a:t>
            </a:r>
            <a:r>
              <a:rPr lang="ru-RU" sz="2400" dirty="0"/>
              <a:t>включают в себя четыре элемента: </a:t>
            </a:r>
            <a:endParaRPr lang="ru-RU" sz="2400" dirty="0" smtClean="0"/>
          </a:p>
          <a:p>
            <a:r>
              <a:rPr lang="ru-RU" sz="2400" dirty="0" smtClean="0"/>
              <a:t>материальные резервы </a:t>
            </a:r>
          </a:p>
          <a:p>
            <a:r>
              <a:rPr lang="ru-RU" sz="2400" dirty="0" smtClean="0"/>
              <a:t>оборона </a:t>
            </a:r>
            <a:r>
              <a:rPr lang="ru-RU" sz="2400" dirty="0"/>
              <a:t>и </a:t>
            </a:r>
            <a:r>
              <a:rPr lang="ru-RU" sz="2400" dirty="0" smtClean="0"/>
              <a:t>безопасность </a:t>
            </a:r>
          </a:p>
          <a:p>
            <a:r>
              <a:rPr lang="ru-RU" sz="2400" dirty="0" smtClean="0"/>
              <a:t>экспорт </a:t>
            </a:r>
            <a:r>
              <a:rPr lang="ru-RU" sz="2400" dirty="0"/>
              <a:t>на уровне </a:t>
            </a:r>
            <a:r>
              <a:rPr lang="ru-RU" sz="2400" dirty="0" smtClean="0"/>
              <a:t>государства </a:t>
            </a:r>
          </a:p>
          <a:p>
            <a:r>
              <a:rPr lang="ru-RU" sz="2400" dirty="0" smtClean="0"/>
              <a:t>реализация </a:t>
            </a:r>
            <a:r>
              <a:rPr lang="ru-RU" sz="2400" dirty="0"/>
              <a:t>федеральных целевых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4894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081" y="874798"/>
            <a:ext cx="78396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ЭЛЕКТРОННЫЙ АУКЦИОН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719" y="1756185"/>
            <a:ext cx="7869891" cy="4711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Аукцион</a:t>
            </a:r>
            <a:r>
              <a:rPr lang="ru-RU" dirty="0"/>
              <a:t> – способ определения поставщика (подрядчика, исполнителя), при котором победителем признается участник закупки, предложивший наименьшую цену </a:t>
            </a:r>
            <a:r>
              <a:rPr lang="ru-RU" dirty="0" smtClean="0"/>
              <a:t>контракт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Заказчик обязан проводить электронный аукцион </a:t>
            </a:r>
            <a:r>
              <a:rPr lang="ru-RU" dirty="0"/>
              <a:t>в случае, если осуществляются закупки товаров, работ, услуг, включенных в перечень, установленный Правительством РФ, либо в дополнительный перечень субъекта РФ при осуществлении закупок товаров, работ, услуг для обеспечения региональных нужд. Включение товаров, работ, услуг в указанные перечни осуществляется в случае одновременного выполнения следующих условий:</a:t>
            </a:r>
          </a:p>
          <a:p>
            <a:pPr lvl="0"/>
            <a:r>
              <a:rPr lang="ru-RU" dirty="0"/>
              <a:t>существует возможность сформулировать подробное и точное описание объекта закупки;</a:t>
            </a:r>
          </a:p>
          <a:p>
            <a:pPr lvl="0"/>
            <a:r>
              <a:rPr lang="ru-RU" dirty="0"/>
              <a:t>критерии определения победителя такого аукциона имеют количественную и денежную оценку.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5540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869" y="948229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ОСОБЕННОСТИ ЭЛЕКТРОННОГО АУКЦИОНА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552" y="2037758"/>
            <a:ext cx="7869891" cy="4711234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dirty="0"/>
              <a:t>Электронный аукцион проводится на электронной торговой площадке (перечень площадок определяется Правительством РФ по результатам конкурсного отбора).</a:t>
            </a:r>
            <a:endParaRPr lang="ru-RU" sz="1800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Поставщики, желающие принять участие в электронном аукционе должны пройти процедуру аккредитации на торговой площадке (она выдается на 3 года</a:t>
            </a:r>
            <a:r>
              <a:rPr lang="ru-RU" dirty="0" smtClean="0"/>
              <a:t>).</a:t>
            </a:r>
            <a:endParaRPr lang="ru-RU" sz="1800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/>
              <a:t>Используются </a:t>
            </a:r>
            <a:r>
              <a:rPr lang="ru-RU" dirty="0"/>
              <a:t>только электронные формы документов (документы, скрепленные электронной цифровой подписью).</a:t>
            </a:r>
            <a:endParaRPr lang="ru-RU" sz="1800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Все участники аукциона должны внести «обеспечение аукционной заявки» в размере от 0,5 до 5 % от начальной цены контракта.</a:t>
            </a:r>
            <a:endParaRPr lang="ru-RU" sz="1800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Победитель аукциона должен будет оплатить работу электронной торговой площадки.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492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869" y="948229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ОСОБЕННОСТИ ЭЛЕКТРОННОГО АУКЦИОНА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553" y="2037758"/>
            <a:ext cx="7648686" cy="4711234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dirty="0"/>
              <a:t>Аукционные   заявки   поставщиков   включают   две    части (в первой указывается информация  о  предлагаемой   продукции, во второй – информация об участнике размещения заказа.) Обе части заявки подаются одновременно.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Шаг аукциона варьируется от 0,5 до 5 % от начальной цены контракта. Любой участник аукциона также может снизить цену независимо от шага аукциона (при соблюдении определенных условий).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Если цена аукциона дошла до 0, может проводиться аукцион на </a:t>
            </a:r>
            <a:r>
              <a:rPr lang="ru-RU" dirty="0" smtClean="0"/>
              <a:t>повышение </a:t>
            </a:r>
            <a:r>
              <a:rPr lang="ru-RU" dirty="0"/>
              <a:t>(за право заключения контракта).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Участники аукциона и заказчик (покупатель продукции – орган государственной власти или орган местного самоуправления) в ходе проведения аукциона никогда не встречаются. Посредником между ними всегда выступает электронная площадка.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У заказчика есть возможность заключить контракт не только с поставщиком, заявка которого получила № 1 и 2 (как при обычном аукционе), но и с номером 3, 4, 5.</a:t>
            </a:r>
          </a:p>
        </p:txBody>
      </p:sp>
    </p:spTree>
    <p:extLst>
      <p:ext uri="{BB962C8B-B14F-4D97-AF65-F5344CB8AC3E}">
        <p14:creationId xmlns:p14="http://schemas.microsoft.com/office/powerpoint/2010/main" val="27675733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081" y="874798"/>
            <a:ext cx="78396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ЗАПРОС КОТИРОВОК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726" y="1573306"/>
            <a:ext cx="7450343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 запросом котировок понимается способ определения поставщика, при котором информация о потребностях заказчика в товаре, работе или услуге сообщается неограниченному кругу лиц путем размещения в ЕИС извещения о проведении запроса котировок и победителем запроса котировок признается участник закупки, предложивший наиболее</a:t>
            </a:r>
            <a:r>
              <a:rPr lang="ru-RU" u="sng" dirty="0"/>
              <a:t> низкую</a:t>
            </a:r>
            <a:r>
              <a:rPr lang="ru-RU" dirty="0"/>
              <a:t> цену контракта.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Заказчик вправе осуществлять закупки путем проведения запроса котировок </a:t>
            </a:r>
            <a:r>
              <a:rPr lang="ru-RU" dirty="0"/>
              <a:t>при условии, что начальная цена контракта не превышает 500 тысяч рублей. При этом совокупный годовой объем закупок, осуществляемых  путем  проведения   запроса   котировок,   не должен превышать 10 % объема средств, предусмотренных на  все закупки заказчика в соответствии с планом-графиком, и не должен составлять более чем 100 миллионов рублей в год.</a:t>
            </a:r>
          </a:p>
        </p:txBody>
      </p:sp>
    </p:spTree>
    <p:extLst>
      <p:ext uri="{BB962C8B-B14F-4D97-AF65-F5344CB8AC3E}">
        <p14:creationId xmlns:p14="http://schemas.microsoft.com/office/powerpoint/2010/main" val="36870221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11" y="1218302"/>
            <a:ext cx="7869891" cy="4711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ДАННЫЙ ТИП ЗАКУПКИ ИМЕЕТ СВОИ ОСОБЕННОСТИ:</a:t>
            </a:r>
          </a:p>
          <a:p>
            <a:pPr lvl="0"/>
            <a:r>
              <a:rPr lang="ru-RU" dirty="0" smtClean="0"/>
              <a:t>закупка </a:t>
            </a:r>
            <a:r>
              <a:rPr lang="ru-RU" dirty="0"/>
              <a:t>осуществляется без ограничения цены государственного или муниципального контракта;</a:t>
            </a:r>
          </a:p>
          <a:p>
            <a:pPr lvl="0"/>
            <a:r>
              <a:rPr lang="ru-RU" dirty="0"/>
              <a:t>ежегодно проводится предварительный отбор поставщиков;</a:t>
            </a:r>
          </a:p>
          <a:p>
            <a:pPr lvl="0"/>
            <a:r>
              <a:rPr lang="ru-RU" dirty="0"/>
              <a:t>в извещении о проведении запроса котировок не указывается начальная цена контракта;</a:t>
            </a:r>
          </a:p>
          <a:p>
            <a:pPr lvl="0"/>
            <a:r>
              <a:rPr lang="ru-RU" dirty="0"/>
              <a:t>при оценке котировочных заявок сначала рассматриваются те, которые предполагают поставку более 30 % необходимого объема.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3969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869" y="987383"/>
            <a:ext cx="78396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ЗАПРОС ПРЕДЛОЖЕНИЙ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946" y="1853005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 запросом предложений понимается способ определения поставщика, при котором информация о потребностях в товаре, работе или услуге для нужд заказчика сообщается неограниченному кругу лиц путем размещения в ЕИС извещения о проведении запроса предложений, документации о  проведении  запроса  предложений  и победителем запроса предложений признается участник закупки, направивший</a:t>
            </a:r>
            <a:r>
              <a:rPr lang="ru-RU" u="sng" dirty="0"/>
              <a:t> окончательное</a:t>
            </a:r>
            <a:r>
              <a:rPr lang="ru-RU" dirty="0"/>
              <a:t> предложение, которое наилучшим образом удовлетворяет потребностям заказчика в товаре, работе или услуге.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543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4" y="1043493"/>
            <a:ext cx="7465807" cy="546695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ЗАКАЗЧИК ВПРАВЕ ОСУЩЕСТВЛЯТЬ ЗАКУПКУ ПУТЕМ ПРОВЕДЕНИЯ ЗАПРОСА ПРЕДЛОЖЕНИЙ В СЛУЧАЯХ:</a:t>
            </a:r>
          </a:p>
          <a:p>
            <a:pPr lvl="0"/>
            <a:r>
              <a:rPr lang="ru-RU" dirty="0" smtClean="0"/>
              <a:t>заключения </a:t>
            </a:r>
            <a:r>
              <a:rPr lang="ru-RU" dirty="0"/>
              <a:t>контракта на поставки спортивного инвентаря и оборудования, спортивной экипировки, необходимых для подготовки спортивных сборных команд РФ по олимпийским и </a:t>
            </a:r>
            <a:r>
              <a:rPr lang="ru-RU" dirty="0" err="1"/>
              <a:t>паралимпийским</a:t>
            </a:r>
            <a:r>
              <a:rPr lang="ru-RU" dirty="0"/>
              <a:t> видам спорта, а также для участия спортивных сборных команд РФ в Олимпийских играх и </a:t>
            </a:r>
            <a:r>
              <a:rPr lang="ru-RU" dirty="0" err="1"/>
              <a:t>Паралимпийских</a:t>
            </a:r>
            <a:r>
              <a:rPr lang="ru-RU" dirty="0"/>
              <a:t> играх;</a:t>
            </a:r>
          </a:p>
          <a:p>
            <a:pPr lvl="0"/>
            <a:r>
              <a:rPr lang="ru-RU" dirty="0"/>
              <a:t>заключения федеральным органом исполнительной власти контракта с иностранной организацией на лечение гражданина РФ за пределами территории РФ;</a:t>
            </a:r>
          </a:p>
          <a:p>
            <a:pPr lvl="0"/>
            <a:r>
              <a:rPr lang="ru-RU" dirty="0"/>
              <a:t>осуществления закупки товара, работы или услуги, являющихся предметом контракта, расторжение которого осуществлено заказчиком в одностороннем порядке;</a:t>
            </a:r>
          </a:p>
          <a:p>
            <a:pPr lvl="0"/>
            <a:r>
              <a:rPr lang="ru-RU" dirty="0"/>
              <a:t>осуществления закупок лекарственных препаратов, которые необходимы для назначения пациенту при наличии медицинских показаний (индивидуальная непереносимость, по жизненным показаниям) по решению врачебной комиссии, которое фиксируется в медицинских документах пациента и журнале врачебной комиссии;</a:t>
            </a:r>
          </a:p>
          <a:p>
            <a:pPr lvl="0"/>
            <a:r>
              <a:rPr lang="ru-RU" dirty="0"/>
              <a:t>признания повторного конкурса,  электронного  аукциона  не состоявшимися;</a:t>
            </a:r>
          </a:p>
          <a:p>
            <a:pPr lvl="0"/>
            <a:r>
              <a:rPr lang="ru-RU" dirty="0"/>
              <a:t>осуществления закупок изделий народных художественных промыслов признанного художественного достоинства, образцы которых зарегистрированы в порядке, установленном уполномоченным Правительством РФ федеральным органом исполнительной власти;</a:t>
            </a:r>
          </a:p>
          <a:p>
            <a:pPr lvl="0"/>
            <a:r>
              <a:rPr lang="ru-RU" dirty="0"/>
              <a:t>осуществления закупок услуг по защите интересов РФ в случае подачи физическими лицами  и  (или)  юридическими  лицами  в судебные органы иностранных государств, международные  суды и арбитражи исков к РФ при необходимости привлечения российских и (или) иностранных специалистов, экспертов и адвокатов к оказанию таких услуг.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727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582" y="839095"/>
            <a:ext cx="7627171" cy="590594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ОТЛИЧИТЕЛЬНЫЕ ОСОБЕННОСТИ ЗАПРОСА ПРЕДЛОЖЕНИЙ:</a:t>
            </a:r>
          </a:p>
          <a:p>
            <a:pPr lvl="0"/>
            <a:r>
              <a:rPr lang="ru-RU" sz="3800" dirty="0"/>
              <a:t>Только при проведении закупки путем запроса предложений запрещено вносить изменения в опубликованное извещение и сопутствующую проведению процедуры документацию и отменять процедуру закупки.</a:t>
            </a:r>
          </a:p>
          <a:p>
            <a:pPr lvl="0"/>
            <a:r>
              <a:rPr lang="ru-RU" sz="3800" dirty="0"/>
              <a:t>Нормы относительно обеспечения заявок участников неоднозначны. Федеральный закон от 05.04.2013 г. № 44-ФЗ предусматривает  необходимость указания в извещении  о проведении  закупки  и сопутствующей процедуре документации условий внесения денежных средств в качестве обеспечения подаваемых заявок на участие или предоставление банковских гарантий только при конкурсе и аукционе, но в содержании извещения о проведении запроса предложений информация об обеспечении заявок тоже должна быть.</a:t>
            </a:r>
          </a:p>
          <a:p>
            <a:pPr lvl="0"/>
            <a:r>
              <a:rPr lang="ru-RU" sz="3800" dirty="0"/>
              <a:t>Заказчик, осуществляющий закупку, вправе сам ставить условия, по которым должны предоставляться заявки на участие в процедуре, то есть именно заказчики устанавливают форму, содержание, состав заявки участника, а также необходимый пакет документов. Однако при этом запрещено выдвигать условия, которыми намеренно сокращается количество возможных заявок. Кроме того, заказчик не имеет право вносить изменения в извещение о проведении запроса предложений и документацию, а также отказываться от проведения запроса предложений.</a:t>
            </a:r>
          </a:p>
          <a:p>
            <a:pPr lvl="0"/>
            <a:r>
              <a:rPr lang="ru-RU" sz="3800" dirty="0"/>
              <a:t>После оглашения условий исполнения контракта, содержащихся в заявке, признанной лучшей, всем участникам предлагается направить окончательное предложение не позднее рабочего дня, следующего за датой проведения запроса предложений. Выигравшим является поставщик, предложивший лучшее окончательное предложение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880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601492"/>
            <a:ext cx="7839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ЗАКРЫТЫЕ СПОСОБЫ </a:t>
            </a:r>
            <a:br>
              <a:rPr lang="ru-RU" sz="3600" b="1" dirty="0" smtClean="0">
                <a:solidFill>
                  <a:srgbClr val="027DD3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ОПРЕДЕЛЕНИЯ ПОСТАВЩИКОВ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038" y="1960581"/>
            <a:ext cx="7869891" cy="450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 закрытыми способами определения поставщиков понимаются закрытый конкурс, закрытый конкурс с ограниченным участием, закрытый двухэтапный конкурс, закрытый аукцион, при которых информация о закупках сообщается путем направления приглашений, документации о закупках ограниченному кругу лиц, которые соответствуют требованиям, предусмотренным законом, и способны осуществить поставки товаров, выполнение работ, оказание услуг, являющихся объектами закупок. </a:t>
            </a:r>
          </a:p>
        </p:txBody>
      </p:sp>
    </p:spTree>
    <p:extLst>
      <p:ext uri="{BB962C8B-B14F-4D97-AF65-F5344CB8AC3E}">
        <p14:creationId xmlns:p14="http://schemas.microsoft.com/office/powerpoint/2010/main" val="5238286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854" y="1099969"/>
            <a:ext cx="7869891" cy="4711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ЗАКРЫТЫЕ СПОСОБЫ ОПРЕДЕЛЕНИЯ ПРИМЕНЯЮТСЯ ТОЛЬКО В СЛУЧАЯХ:</a:t>
            </a:r>
          </a:p>
          <a:p>
            <a:pPr marL="0" indent="0" algn="ctr">
              <a:buNone/>
            </a:pPr>
            <a:endParaRPr lang="ru-RU" sz="3500" b="1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закупок </a:t>
            </a:r>
            <a:r>
              <a:rPr lang="ru-RU" dirty="0"/>
              <a:t>товаров, работ, услуг, необходимых для обеспечения федеральных нужд, если сведения о таких нуждах составляют государственную тайну;</a:t>
            </a:r>
            <a:endParaRPr lang="ru-RU" sz="1800" dirty="0"/>
          </a:p>
          <a:p>
            <a:pPr lvl="1"/>
            <a:r>
              <a:rPr lang="ru-RU" dirty="0"/>
              <a:t>закупок товаров, работ, услуг, сведения о которых составляют государственную тайну, при условии, что такие сведения содержатся в документации о закупке или в проекте контракта;</a:t>
            </a:r>
            <a:endParaRPr lang="ru-RU" sz="1800" dirty="0"/>
          </a:p>
          <a:p>
            <a:pPr lvl="1"/>
            <a:r>
              <a:rPr lang="ru-RU" dirty="0"/>
              <a:t>заключения контрактов на оказание услуг по страхованию, транспортировке и охране ценностей Государственного фонда драгоценных металлов и драгоценных камней РФ…;</a:t>
            </a:r>
            <a:endParaRPr lang="ru-RU" sz="1800" dirty="0"/>
          </a:p>
          <a:p>
            <a:pPr lvl="1"/>
            <a:r>
              <a:rPr lang="ru-RU" dirty="0"/>
              <a:t>закупок услуг по уборке помещений, услуг водителей для обеспечения деятельности судей, судебных приставов.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32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9686" y="1449254"/>
            <a:ext cx="7707709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Согласно закону 94-ФЗ «О размещении заказов на поставки товаров, выполнение работ, оказание услуг для государственных и муниципальных нужд» от 2005 г</a:t>
            </a:r>
            <a:r>
              <a:rPr lang="ru-RU" dirty="0"/>
              <a:t>., </a:t>
            </a:r>
            <a:r>
              <a:rPr lang="ru-RU" b="1" dirty="0" smtClean="0">
                <a:solidFill>
                  <a:srgbClr val="FF0000"/>
                </a:solidFill>
              </a:rPr>
              <a:t>под </a:t>
            </a:r>
            <a:r>
              <a:rPr lang="ru-RU" b="1" dirty="0">
                <a:solidFill>
                  <a:srgbClr val="FF0000"/>
                </a:solidFill>
              </a:rPr>
              <a:t>муниципальными нуждами </a:t>
            </a:r>
            <a:r>
              <a:rPr lang="ru-RU" dirty="0"/>
              <a:t>понимались обеспечиваемые за счет средств местных бюджетов и внебюджетных источников потребности муниципальных образований в товарах, работах, услугах, необходимых для решения вопросов местного значения и осуществления отдельных государственных полномочий, переданных органам местного самоуправления федеральными законами и (или) законами субъектов РФ. </a:t>
            </a:r>
          </a:p>
        </p:txBody>
      </p:sp>
    </p:spTree>
    <p:extLst>
      <p:ext uri="{BB962C8B-B14F-4D97-AF65-F5344CB8AC3E}">
        <p14:creationId xmlns:p14="http://schemas.microsoft.com/office/powerpoint/2010/main" val="26273679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89" y="747230"/>
            <a:ext cx="7839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7DD3"/>
                </a:solidFill>
                <a:latin typeface="+mn-lt"/>
              </a:rPr>
              <a:t>ЗАКУПКА У ЕДИНСТВЕННОГО ПОСТАВЩИКА</a:t>
            </a:r>
            <a:endParaRPr lang="ru-RU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947559"/>
            <a:ext cx="7551868" cy="4254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Под закупкой у единственного поставщика понимается предложение заказчика о заключении контракта о приобретении товаров, работ или услуг за бюджетные средства, адресованное конкретному физическому или юридическому лицу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Негативные  для   заказчика   стороны   заключения   контракта с единственным поставщиком, подрядчиком, исполнителем, в частности, следующие:</a:t>
            </a:r>
          </a:p>
          <a:p>
            <a:pPr lvl="1"/>
            <a:r>
              <a:rPr lang="ru-RU" sz="2000" dirty="0"/>
              <a:t>ввиду отсутствия фактора конкуренции у заказчика – минимальные возможности для снижения цены контракта и обеспечения наиболее выгодных условий его исполнения;</a:t>
            </a:r>
          </a:p>
          <a:p>
            <a:pPr lvl="1"/>
            <a:r>
              <a:rPr lang="ru-RU" sz="2000" dirty="0"/>
              <a:t>значительная степень риска возможных проверок со стороны контролирующих органов, что косвенно обусловлено предоставляемыми данным способом закупки возможностями для злоупотребления, например вариант сговора с контрагентом по определенным позициям.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48448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7839887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007" y="1390425"/>
            <a:ext cx="7869891" cy="4711234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Какую продукцию необходимо закупать на аукционе?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Какой способ определения поставщика предусматривает наличие у заказчика «перечня возможных поставщиков»? Как он составляется? Каким требованиям должен отвечать поставщик, чтобы войти в него?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В чем заключается особенность проведения аукциона в электронной форме?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В каком случае закупка продукции для ликвидации последствий чрезвычайной ситуации и оказания гуманитарной помощи осуществляется с помощью закупки у единственного поставщика?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Какие факторы влияют на выбор способа закупок?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Какой способ определения поставщика и почему запрещает использование  электронных  форм   документов   и   размещение   информации в единой информационной системе?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7951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Процедуры проведения открытых </a:t>
            </a: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конкурсов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3295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4102" y="936417"/>
            <a:ext cx="7839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7DD3"/>
                </a:solidFill>
                <a:latin typeface="+mn-lt"/>
              </a:rPr>
              <a:t>ИЗВЕЩЕНИЕ О ПРОВЕДЕНИИ КОНКУРСА</a:t>
            </a:r>
            <a:endParaRPr lang="ru-RU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150" y="2222474"/>
            <a:ext cx="7197229" cy="2822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Извещение о проведении открытого конкурса размещается заказчиком  в  единой  информационной  системе  </a:t>
            </a:r>
            <a:r>
              <a:rPr lang="ru-RU" sz="1800" b="1" dirty="0">
                <a:solidFill>
                  <a:srgbClr val="FF0000"/>
                </a:solidFill>
              </a:rPr>
              <a:t>не  менее  чем  за   20 дней до даты вскрытия конвертов </a:t>
            </a:r>
            <a:r>
              <a:rPr lang="ru-RU" sz="1800" dirty="0"/>
              <a:t>с заявками на участие в открытом  конкурсе  или   открытия   доступа   к   заявкам,   поданным в форме электронных документов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На втором этапе публикуется </a:t>
            </a:r>
            <a:r>
              <a:rPr lang="ru-RU" sz="1800" b="1" dirty="0">
                <a:solidFill>
                  <a:srgbClr val="FF0000"/>
                </a:solidFill>
              </a:rPr>
              <a:t>Специальное извещение </a:t>
            </a:r>
            <a:r>
              <a:rPr lang="ru-RU" sz="1800" dirty="0"/>
              <a:t>(особое уведомление), которое предоставляет информацию о конкретном конкурсе.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4" y="4226740"/>
            <a:ext cx="5129535" cy="21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78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302" y="1103586"/>
            <a:ext cx="7678734" cy="558099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СОГЛАСНО ЗАКОНУ 44-ФЗ В ИЗВЕЩЕНИИ ОБ ОСУЩЕСТВЛЕНИИ ЗАКУПКИ (ЛЮБЫМ СПОСОБОМ) ДОЛЖНА СОДЕРЖАТЬСЯ СЛЕДУЮЩАЯ ИНФОРМАЦИЯ:</a:t>
            </a:r>
          </a:p>
          <a:p>
            <a:pPr lvl="0"/>
            <a:r>
              <a:rPr lang="ru-RU" dirty="0" smtClean="0"/>
              <a:t>наименование</a:t>
            </a:r>
            <a:r>
              <a:rPr lang="ru-RU" dirty="0"/>
              <a:t>, место нахождения, почтовый адрес, адрес электронной почты, номер контактного телефона, ответственное должностное лицо заказчика, специализированной организации;</a:t>
            </a:r>
          </a:p>
          <a:p>
            <a:pPr lvl="0"/>
            <a:r>
              <a:rPr lang="ru-RU" dirty="0"/>
              <a:t>краткое изложение условий контракта, содержащее наименование  и  описание  объекта   закупки,   информацию   о   количестве и месте доставки, сроки поставки, начальная (максимальная) цена контракта, источник финансирования;</a:t>
            </a:r>
          </a:p>
          <a:p>
            <a:pPr lvl="0"/>
            <a:r>
              <a:rPr lang="ru-RU" dirty="0"/>
              <a:t>идентификационный код закупки;</a:t>
            </a:r>
          </a:p>
          <a:p>
            <a:pPr lvl="0"/>
            <a:r>
              <a:rPr lang="ru-RU" dirty="0"/>
              <a:t>ограничение участия в определении поставщика (т. е. не проводится ли закупка специально для субъектов малого бизнеса и социально ориентированных НКО);</a:t>
            </a:r>
          </a:p>
          <a:p>
            <a:pPr lvl="0"/>
            <a:r>
              <a:rPr lang="ru-RU" dirty="0"/>
              <a:t>используемый способ определения поставщика;</a:t>
            </a:r>
          </a:p>
          <a:p>
            <a:pPr lvl="0"/>
            <a:r>
              <a:rPr lang="ru-RU" dirty="0"/>
              <a:t>срок, место и порядок подачи заявок участников закупки;</a:t>
            </a:r>
          </a:p>
          <a:p>
            <a:pPr lvl="0"/>
            <a:r>
              <a:rPr lang="ru-RU" dirty="0"/>
              <a:t>размер и порядок внесения денежных средств в качестве обеспечения заявок на участие в закупке, а также условия банковской гарантии;</a:t>
            </a:r>
          </a:p>
          <a:p>
            <a:pPr lvl="0"/>
            <a:r>
              <a:rPr lang="ru-RU" dirty="0"/>
              <a:t>размер обеспечения исполнения контракта, порядок предоставления такого  обеспечения,  требования  к  такому  обеспечению, а также информация о банковском сопровождении.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3466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3513" y="1154156"/>
            <a:ext cx="78396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РАЗРАБОТКА, ПРЕДОСТАВЛЕНИЕ И ИЗМЕНЕНИЕ КОНКУРСНОЙ ДОКУМЕНТАЦИИ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752" y="2838842"/>
            <a:ext cx="7203159" cy="36995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Конкурсную документацию разрабатывает и утверждает заказчик (к разработке может привлекаться специализированная организация) и предоставляет ее участникам для того, чтобы они могли подготовить свои конкурсные заявки в соответствии с требованиями данного конкурса. Если имеется типовая конкурсная документация, то она обязательна для применения заказчиками</a:t>
            </a:r>
            <a:r>
              <a:rPr lang="ru-RU" sz="2000" dirty="0" smtClean="0"/>
              <a:t>. </a:t>
            </a:r>
            <a:r>
              <a:rPr lang="ru-RU" sz="2000" dirty="0"/>
              <a:t>Размещение конкурсной документации в единой информационной системе осуществляется заказчиком одновременно с размещением извещения о проведении открытого конкурса. 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41439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1471" y="1081465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ОСНОВНЫЕ ЧАСТИ КОНКУРСНОЙ ДОКУМЕНТАЦИИ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84729"/>
              </p:ext>
            </p:extLst>
          </p:nvPr>
        </p:nvGraphicFramePr>
        <p:xfrm>
          <a:off x="1638650" y="2423149"/>
          <a:ext cx="6525276" cy="28425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3663"/>
                <a:gridCol w="4271613"/>
              </a:tblGrid>
              <a:tr h="1089021">
                <a:tc>
                  <a:txBody>
                    <a:bodyPr/>
                    <a:lstStyle/>
                    <a:p>
                      <a:pPr marL="69850" marR="15240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Инструкции участникам конкурса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52730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Правила, применяемые в процессе конкурса, включая критерии оценки предложений</a:t>
                      </a:r>
                      <a:endParaRPr lang="ru-RU" sz="1100">
                        <a:effectLst/>
                      </a:endParaRPr>
                    </a:p>
                    <a:p>
                      <a:pPr marL="67945">
                        <a:lnSpc>
                          <a:spcPct val="15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 претендентов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59944">
                <a:tc>
                  <a:txBody>
                    <a:bodyPr/>
                    <a:lstStyle/>
                    <a:p>
                      <a:pPr marL="69850" marR="114300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Перечень требований и технические характеристики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 товаров, работ, услуг, которые </a:t>
                      </a:r>
                      <a:r>
                        <a:rPr lang="ru-RU" sz="1400" spc="-25">
                          <a:effectLst/>
                        </a:rPr>
                        <a:t>должны закупаться, включая </a:t>
                      </a:r>
                      <a:r>
                        <a:rPr lang="ru-RU" sz="1400" spc="-20">
                          <a:effectLst/>
                        </a:rPr>
                        <a:t>четкое изложение </a:t>
                      </a:r>
                      <a:r>
                        <a:rPr lang="ru-RU" sz="1400">
                          <a:effectLst/>
                        </a:rPr>
                        <a:t>минимальных требований по качеству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93569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Условия контракта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47040">
                        <a:lnSpc>
                          <a:spcPct val="15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Коммерческие условия, предусмотренные законодательством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8010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1471" y="1081465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27DD3"/>
                </a:solidFill>
                <a:latin typeface="+mn-lt"/>
              </a:rPr>
              <a:t>ИНСТРУКЦИЯ УЧАСТНИКАМ ТОРГОВ СОСТОИТ ИЗ СЛЕДУЮЩИХ РАЗДЕЛОВ</a:t>
            </a:r>
            <a:endParaRPr lang="ru-RU" sz="32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15" y="2296047"/>
            <a:ext cx="7563120" cy="4167815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Общая информация о проекте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Возможные участники конкурса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Порядок разъяснения конкурсной документации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Порядок внесения поправок и дополнений в конкурсную документацию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Срок и порядок представления конкурсной заявки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Перечень документов, составляющих заявку участника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Порядок внесения изменений в конкурсную заявку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/>
              <a:t>Критерии и порядок оценки конкурсных предложений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88230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2491" y="960053"/>
            <a:ext cx="78396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27DD3"/>
                </a:solidFill>
                <a:latin typeface="+mn-lt"/>
              </a:rPr>
              <a:t>ПРОЦЕДУРЫ КОНКУРСА</a:t>
            </a:r>
            <a:endParaRPr lang="ru-RU" sz="3600" b="1" dirty="0">
              <a:solidFill>
                <a:srgbClr val="027DD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235" y="1991246"/>
            <a:ext cx="7869891" cy="4711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Процедуры непосредственно самого конкурса состоят из двух этапов</a:t>
            </a:r>
            <a:r>
              <a:rPr lang="ru-RU" sz="2400" dirty="0" smtClean="0"/>
              <a:t>: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А. Вскрытие конвертов с конкурсными заявками.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Б. Рассмотрение и оценка заявок на участие в конкурсе.</a:t>
            </a: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817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10022</Words>
  <Application>Microsoft Office PowerPoint</Application>
  <PresentationFormat>Экран (4:3)</PresentationFormat>
  <Paragraphs>573</Paragraphs>
  <Slides>142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7" baseType="lpstr">
      <vt:lpstr>Arial</vt:lpstr>
      <vt:lpstr>Calibri</vt:lpstr>
      <vt:lpstr>Calibri Light</vt:lpstr>
      <vt:lpstr>Times New Roman</vt:lpstr>
      <vt:lpstr>Тема Office</vt:lpstr>
      <vt:lpstr>УПРАВЛЕНИЕ ГОСУДАРСТВЕННЫМИ И МУНИЦИПАЛЬНЫМИ ЗАКУПКАМИ</vt:lpstr>
      <vt:lpstr>Презентация PowerPoint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ПРОМЕЖУТОЧНЫЙ  КОНТРОЛЬ</vt:lpstr>
      <vt:lpstr>Презентация PowerPoint</vt:lpstr>
      <vt:lpstr>Сущность и принципы управления закупками продукции для государственных и муниципальных нужд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ПРОМЕЖУТОЧНЫЙ  КОНТРОЛЬ</vt:lpstr>
      <vt:lpstr>Презентация PowerPoint</vt:lpstr>
      <vt:lpstr>Законодательная и нормативно-правовая база размещения государственных и муниципальных заказов в России</vt:lpstr>
      <vt:lpstr>Презентация PowerPoint</vt:lpstr>
      <vt:lpstr>Презентация PowerPoint</vt:lpstr>
      <vt:lpstr>РАЗВИТИЕ НОРМАТИВНО-ПРАВОВОЙ  БАЗЫ В СФЕРЕ ЗАКУПОК</vt:lpstr>
      <vt:lpstr>Презентация PowerPoint</vt:lpstr>
      <vt:lpstr>Презентация PowerPoint</vt:lpstr>
      <vt:lpstr>Презентация PowerPoint</vt:lpstr>
      <vt:lpstr>ФЕДЕРАЛЬНЫЙ ЗАКОН ОТ 5 АПРЕЛЯ 2013 Г. № 44-ФЗ «О КОНТРАКТНОЙ СИСТЕМЕ В СФЕРЕ ЗАКУПОК ТОВАРОВ, РАБОТ, УСЛУГ ДЛЯ ОБЕСПЕЧЕНИЯ ГОСУДАРСТВЕННЫХ И МУНИЦИПАЛЬНЫХ НУЖД».</vt:lpstr>
      <vt:lpstr>Презентация PowerPoint</vt:lpstr>
      <vt:lpstr>Презентация PowerPoint</vt:lpstr>
      <vt:lpstr>Планирование закупочной кампании</vt:lpstr>
      <vt:lpstr>ПРЕДЗАКУПОЧНАЯ ПОДГОТОВКА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ОТНОСИТЕЛЬНО НАЧАЛЬНОЙ ЦЕНЫ КОНТРАКТА ЗАКОНОМ ВВОДИТСЯ ПЯТЬ МЕТОДОВ ЕЕ УСТАНОВЛЕНИЯ:</vt:lpstr>
      <vt:lpstr>Презентация PowerPoint</vt:lpstr>
      <vt:lpstr>Презентация PowerPoint</vt:lpstr>
      <vt:lpstr>Презентация PowerPoint</vt:lpstr>
      <vt:lpstr>ПРЕДЗАКУПОЧНАЯ ПОДГОТОВКА</vt:lpstr>
      <vt:lpstr>ПРЕДЗАКУПОЧНАЯ ПОДГОТОВКА</vt:lpstr>
      <vt:lpstr>РАЗРАБОТКА ПЛАНА ПРОВЕДЕНИЯ ЗАКУПКИ</vt:lpstr>
      <vt:lpstr>ПРОМЕЖУТОЧНЫЙ  КОНТРОЛЬ</vt:lpstr>
      <vt:lpstr>Презентация PowerPoint</vt:lpstr>
      <vt:lpstr>Способы определения поставщиков</vt:lpstr>
      <vt:lpstr>Презентация PowerPoint</vt:lpstr>
      <vt:lpstr>Закон 44-ФЗ делит все способы определения поставщиков на две группы: конкурентные и неконкурентные </vt:lpstr>
      <vt:lpstr>КОНКУРЕНТНЫЕ СПОСОБЫ ОПРЕДЕЛЕНИЯ ПОСТАВЩИКОВ</vt:lpstr>
      <vt:lpstr>ОТКРЫТЫЕ КОНКУРСЫ</vt:lpstr>
      <vt:lpstr>Презентация PowerPoint</vt:lpstr>
      <vt:lpstr>Презентация PowerPoint</vt:lpstr>
      <vt:lpstr>ОТКРЫТЫЙ КОНКУРС С ОГРАНИЧЕННЫМ УЧАСТИЕМ</vt:lpstr>
      <vt:lpstr>Презентация PowerPoint</vt:lpstr>
      <vt:lpstr>ОТКРЫТЫЙ ДВУХЭТАПНЫЙ КОНКУРС</vt:lpstr>
      <vt:lpstr>Презентация PowerPoint</vt:lpstr>
      <vt:lpstr>Презентация PowerPoint</vt:lpstr>
      <vt:lpstr>Презентация PowerPoint</vt:lpstr>
      <vt:lpstr>ЭЛЕКТРОННЫЙ АУКЦИОН</vt:lpstr>
      <vt:lpstr>ОСОБЕННОСТИ ЭЛЕКТРОННОГО АУКЦИОНА</vt:lpstr>
      <vt:lpstr>ОСОБЕННОСТИ ЭЛЕКТРОННОГО АУКЦИОНА</vt:lpstr>
      <vt:lpstr>ЗАПРОС КОТИРОВОК</vt:lpstr>
      <vt:lpstr>Презентация PowerPoint</vt:lpstr>
      <vt:lpstr>ЗАПРОС ПРЕДЛОЖЕНИЙ</vt:lpstr>
      <vt:lpstr>Презентация PowerPoint</vt:lpstr>
      <vt:lpstr>Презентация PowerPoint</vt:lpstr>
      <vt:lpstr>ЗАКРЫТЫЕ СПОСОБЫ  ОПРЕДЕЛЕНИЯ ПОСТАВЩИКОВ</vt:lpstr>
      <vt:lpstr>Презентация PowerPoint</vt:lpstr>
      <vt:lpstr>ЗАКУПКА У ЕДИНСТВЕННОГО ПОСТАВЩИКА</vt:lpstr>
      <vt:lpstr>ПРОМЕЖУТОЧНЫЙ  КОНТРОЛЬ</vt:lpstr>
      <vt:lpstr>Презентация PowerPoint</vt:lpstr>
      <vt:lpstr>Процедуры проведения открытых  конкурсов</vt:lpstr>
      <vt:lpstr>ИЗВЕЩЕНИЕ О ПРОВЕДЕНИИ КОНКУРСА</vt:lpstr>
      <vt:lpstr>Презентация PowerPoint</vt:lpstr>
      <vt:lpstr>РАЗРАБОТКА, ПРЕДОСТАВЛЕНИЕ И ИЗМЕНЕНИЕ КОНКУРСНОЙ ДОКУМЕНТАЦИИ</vt:lpstr>
      <vt:lpstr>ОСНОВНЫЕ ЧАСТИ КОНКУРСНОЙ ДОКУМЕНТАЦИИ</vt:lpstr>
      <vt:lpstr>ИНСТРУКЦИЯ УЧАСТНИКАМ ТОРГОВ СОСТОИТ ИЗ СЛЕДУЮЩИХ РАЗДЕЛОВ</vt:lpstr>
      <vt:lpstr>ПРОЦЕДУРЫ КОНКУРСА</vt:lpstr>
      <vt:lpstr>ВСКРЫТИЕ КОНВЕРТОВ С КОНКУРСНЫМИ ЗАЯВКАМИ</vt:lpstr>
      <vt:lpstr>РАССМОТРЕНИЕ И ОЦЕНКА ЗАЯВОК НА УЧАСТИЕ В КОНКУРСЕ</vt:lpstr>
      <vt:lpstr>ОБЕСПЕЧЕНИЕ КОНКУРСНОЙ ЗАЯВКИ И ИСПОЛНЕНИЯ КОНТРАКТА</vt:lpstr>
      <vt:lpstr>ЗАЩИТА ИНТЕРЕСОВ УЧАСТНИКОВ ЗАКУПКИ</vt:lpstr>
      <vt:lpstr>ПРОМЕЖУТОЧНЫЙ  КОНТРОЛЬ</vt:lpstr>
      <vt:lpstr>Презентация PowerPoint</vt:lpstr>
      <vt:lpstr>Особенности закупки строительных работ. Организация закупки научно-исследовательских и опытно-конструкторских работ. Особенности закупок услуг</vt:lpstr>
      <vt:lpstr>ОСОБЕННОСТИ ЗАКУПКИ СТРОИТЕЛЬНЫХ РАБОТ</vt:lpstr>
      <vt:lpstr>ОСОБЕННОСТИ ЗАКУПКИ НАУЧНО-ИССЛЕДОВАТЕЛЬСКИХ И ОПЫТНО-КОНСТРУКТОРСКИХ РАБОТ</vt:lpstr>
      <vt:lpstr>ОСОБЕННОСТИ ЗАКУПОК УСЛУГ</vt:lpstr>
      <vt:lpstr>ПРОМЕЖУТОЧНЫЙ  КОНТРОЛЬ</vt:lpstr>
      <vt:lpstr>Презентация PowerPoint</vt:lpstr>
      <vt:lpstr>Особенности заключения и исполнения государственных и муниципальных контрактов</vt:lpstr>
      <vt:lpstr>ТИПЫ КОНТРАКТОВ. СТРУКТУРА КОНТРАКТА</vt:lpstr>
      <vt:lpstr>ТИПЫ КОНТРАКТОВ</vt:lpstr>
      <vt:lpstr>ТИПЫ КОНТРАКТОВ</vt:lpstr>
      <vt:lpstr>БАЗОВЫЕ УСЛОВИЯ КОНТРАКТОВ В СООТВЕТСТВИИ С ИНКОТЕРМС 2010</vt:lpstr>
      <vt:lpstr>БАЗОВЫЕ УСЛОВИЯ КОНТРАКТОВ В СООТВЕТСТВИИ С ИНКОТЕРМС 2010</vt:lpstr>
      <vt:lpstr>БАЗОВЫЕ УСЛОВИЯ КОНТРАКТОВ В СООТВЕТСТВИИ С ИНКОТЕРМС 2010</vt:lpstr>
      <vt:lpstr>ОСОБЕННОСТИ ЗАКЛЮЧЕНИЯ  КОНТРАКТОВ</vt:lpstr>
      <vt:lpstr>ОСОБЕННОСТИ ЗАКЛЮЧЕНИЯ  КОНТРАКТОВ</vt:lpstr>
      <vt:lpstr>ИСПОЛНЕНИЕ ГОСУДАРСТВЕННОГО И МУНИЦИПАЛЬНОГО КОНТРАКТА</vt:lpstr>
      <vt:lpstr>ИСПОЛНЕНИЕ ГОСУДАРСТВЕННОГО И МУНИЦИПАЛЬНОГО КОНТРАКТА</vt:lpstr>
      <vt:lpstr>ИСПОЛНЕНИЕ ГОСУДАРСТВЕННОГО И МУНИЦИПАЛЬНОГО КОНТРАКТА</vt:lpstr>
      <vt:lpstr>БАНКОВСКОЕ СОПРОВОЖДЕНИЕ КОНТРАКТА</vt:lpstr>
      <vt:lpstr>ПРОМЕЖУТОЧНЫЙ  КОНТРОЛЬ</vt:lpstr>
      <vt:lpstr>Презентация PowerPoint</vt:lpstr>
      <vt:lpstr>Последние изменения законодательства в сфере государственных и муниципальных закупок (Закон 44-ФЗ)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110</cp:revision>
  <dcterms:created xsi:type="dcterms:W3CDTF">2016-11-18T14:12:19Z</dcterms:created>
  <dcterms:modified xsi:type="dcterms:W3CDTF">2019-04-05T10:04:58Z</dcterms:modified>
</cp:coreProperties>
</file>